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63" r:id="rId4"/>
    <p:sldId id="258"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59" r:id="rId32"/>
    <p:sldId id="260" r:id="rId33"/>
    <p:sldId id="271" r:id="rId34"/>
    <p:sldId id="266" r:id="rId35"/>
    <p:sldId id="267" r:id="rId36"/>
    <p:sldId id="268" r:id="rId37"/>
    <p:sldId id="269" r:id="rId38"/>
    <p:sldId id="270" r:id="rId39"/>
    <p:sldId id="261" r:id="rId40"/>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griffiths\Desktop\Time%20LEf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0A1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F316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No qualification</c:v>
                </c:pt>
                <c:pt idx="1">
                  <c:v>Other qualifications</c:v>
                </c:pt>
                <c:pt idx="2">
                  <c:v>GCSE grades A*-C</c:v>
                </c:pt>
                <c:pt idx="3">
                  <c:v>A Levels</c:v>
                </c:pt>
                <c:pt idx="4">
                  <c:v>Higher education</c:v>
                </c:pt>
                <c:pt idx="5">
                  <c:v>Degree</c:v>
                </c:pt>
              </c:strCache>
            </c:strRef>
          </c:cat>
          <c:val>
            <c:numRef>
              <c:f>Sheet2!$D$2:$D$7</c:f>
              <c:numCache>
                <c:formatCode>General</c:formatCode>
                <c:ptCount val="6"/>
                <c:pt idx="0">
                  <c:v>256.40999999999997</c:v>
                </c:pt>
                <c:pt idx="1">
                  <c:v>298.59000000000003</c:v>
                </c:pt>
                <c:pt idx="2">
                  <c:v>321.15999999999997</c:v>
                </c:pt>
                <c:pt idx="3">
                  <c:v>370</c:v>
                </c:pt>
                <c:pt idx="4">
                  <c:v>466.2</c:v>
                </c:pt>
                <c:pt idx="5">
                  <c:v>595.70000000000005</c:v>
                </c:pt>
              </c:numCache>
            </c:numRef>
          </c:val>
          <c:extLst>
            <c:ext xmlns:c16="http://schemas.microsoft.com/office/drawing/2014/chart" uri="{C3380CC4-5D6E-409C-BE32-E72D297353CC}">
              <c16:uniqueId val="{00000000-FDBD-46B4-BBC7-7D31E7C2FD75}"/>
            </c:ext>
          </c:extLst>
        </c:ser>
        <c:dLbls>
          <c:showLegendKey val="0"/>
          <c:showVal val="0"/>
          <c:showCatName val="0"/>
          <c:showSerName val="0"/>
          <c:showPercent val="0"/>
          <c:showBubbleSize val="0"/>
        </c:dLbls>
        <c:gapWidth val="219"/>
        <c:overlap val="-27"/>
        <c:axId val="331885976"/>
        <c:axId val="331879744"/>
      </c:barChart>
      <c:catAx>
        <c:axId val="3318859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rgbClr val="1F3161"/>
                </a:solidFill>
                <a:latin typeface="+mj-lt"/>
                <a:ea typeface="+mn-ea"/>
                <a:cs typeface="+mn-cs"/>
              </a:defRPr>
            </a:pPr>
            <a:endParaRPr lang="en-US"/>
          </a:p>
        </c:txPr>
        <c:crossAx val="331879744"/>
        <c:crosses val="autoZero"/>
        <c:auto val="1"/>
        <c:lblAlgn val="ctr"/>
        <c:lblOffset val="100"/>
        <c:noMultiLvlLbl val="0"/>
      </c:catAx>
      <c:valAx>
        <c:axId val="331879744"/>
        <c:scaling>
          <c:orientation val="minMax"/>
          <c:max val="600"/>
          <c:min val="200"/>
        </c:scaling>
        <c:delete val="1"/>
        <c:axPos val="l"/>
        <c:numFmt formatCode="General" sourceLinked="1"/>
        <c:majorTickMark val="none"/>
        <c:minorTickMark val="none"/>
        <c:tickLblPos val="nextTo"/>
        <c:crossAx val="3318859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1F316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C41E218F-A63D-4DFE-B8D6-B4DB380DA08A}" type="datetimeFigureOut">
              <a:rPr lang="en-GB" smtClean="0"/>
              <a:t>02/05/2019</a:t>
            </a:fld>
            <a:endParaRPr lang="en-GB"/>
          </a:p>
        </p:txBody>
      </p:sp>
      <p:sp>
        <p:nvSpPr>
          <p:cNvPr id="4" name="Footer Placeholder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FD938A73-4617-4F24-9342-5173D564DF2C}" type="slidenum">
              <a:rPr lang="en-GB" smtClean="0"/>
              <a:t>‹#›</a:t>
            </a:fld>
            <a:endParaRPr lang="en-GB"/>
          </a:p>
        </p:txBody>
      </p:sp>
    </p:spTree>
    <p:extLst>
      <p:ext uri="{BB962C8B-B14F-4D97-AF65-F5344CB8AC3E}">
        <p14:creationId xmlns:p14="http://schemas.microsoft.com/office/powerpoint/2010/main" val="2973165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70CCA32-B4E2-44E7-A614-E96592D3897C}" type="datetimeFigureOut">
              <a:rPr lang="en-GB" smtClean="0"/>
              <a:t>02/05/2019</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11371D0-DB5A-4311-9AED-78215CFC2E3D}" type="slidenum">
              <a:rPr lang="en-GB" smtClean="0"/>
              <a:t>‹#›</a:t>
            </a:fld>
            <a:endParaRPr lang="en-GB"/>
          </a:p>
        </p:txBody>
      </p:sp>
    </p:spTree>
    <p:extLst>
      <p:ext uri="{BB962C8B-B14F-4D97-AF65-F5344CB8AC3E}">
        <p14:creationId xmlns:p14="http://schemas.microsoft.com/office/powerpoint/2010/main" val="376789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Male born 2005-2007, 78.8 years</a:t>
            </a:r>
          </a:p>
        </p:txBody>
      </p:sp>
    </p:spTree>
    <p:extLst>
      <p:ext uri="{BB962C8B-B14F-4D97-AF65-F5344CB8AC3E}">
        <p14:creationId xmlns:p14="http://schemas.microsoft.com/office/powerpoint/2010/main" val="1566942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with 95% attendance and wasting 5 minutes every lesson this is really how much time you have left, about 68% of your whole time in secondary school.</a:t>
            </a:r>
          </a:p>
          <a:p>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19</a:t>
            </a:fld>
            <a:endParaRPr lang="en-GB"/>
          </a:p>
        </p:txBody>
      </p:sp>
    </p:spTree>
    <p:extLst>
      <p:ext uri="{BB962C8B-B14F-4D97-AF65-F5344CB8AC3E}">
        <p14:creationId xmlns:p14="http://schemas.microsoft.com/office/powerpoint/2010/main" val="158932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20</a:t>
            </a:fld>
            <a:endParaRPr lang="en-GB"/>
          </a:p>
        </p:txBody>
      </p:sp>
    </p:spTree>
    <p:extLst>
      <p:ext uri="{BB962C8B-B14F-4D97-AF65-F5344CB8AC3E}">
        <p14:creationId xmlns:p14="http://schemas.microsoft.com/office/powerpoint/2010/main" val="1775800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you might have</a:t>
            </a:r>
            <a:r>
              <a:rPr lang="en-GB" baseline="0" dirty="0"/>
              <a:t> 90% attendance, one day off every two weeks.  Look what happens now.</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21</a:t>
            </a:fld>
            <a:endParaRPr lang="en-GB"/>
          </a:p>
        </p:txBody>
      </p:sp>
    </p:spTree>
    <p:extLst>
      <p:ext uri="{BB962C8B-B14F-4D97-AF65-F5344CB8AC3E}">
        <p14:creationId xmlns:p14="http://schemas.microsoft.com/office/powerpoint/2010/main" val="161996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you might have</a:t>
            </a:r>
            <a:r>
              <a:rPr lang="en-GB" baseline="0" dirty="0"/>
              <a:t> 90% attendance, one day off every two weeks.  Look what happens now.</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22</a:t>
            </a:fld>
            <a:endParaRPr lang="en-GB"/>
          </a:p>
        </p:txBody>
      </p:sp>
    </p:spTree>
    <p:extLst>
      <p:ext uri="{BB962C8B-B14F-4D97-AF65-F5344CB8AC3E}">
        <p14:creationId xmlns:p14="http://schemas.microsoft.com/office/powerpoint/2010/main" val="289784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even worse, 80% attendance.  Now you have almost half of your secondary</a:t>
            </a:r>
            <a:r>
              <a:rPr lang="en-GB" baseline="0" dirty="0"/>
              <a:t> time left at school.</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23</a:t>
            </a:fld>
            <a:endParaRPr lang="en-GB"/>
          </a:p>
        </p:txBody>
      </p:sp>
    </p:spTree>
    <p:extLst>
      <p:ext uri="{BB962C8B-B14F-4D97-AF65-F5344CB8AC3E}">
        <p14:creationId xmlns:p14="http://schemas.microsoft.com/office/powerpoint/2010/main" val="245687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24</a:t>
            </a:fld>
            <a:endParaRPr lang="en-GB"/>
          </a:p>
        </p:txBody>
      </p:sp>
    </p:spTree>
    <p:extLst>
      <p:ext uri="{BB962C8B-B14F-4D97-AF65-F5344CB8AC3E}">
        <p14:creationId xmlns:p14="http://schemas.microsoft.com/office/powerpoint/2010/main" val="331875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your absence increases, the chances of you obtaining good GCSE decreases.</a:t>
            </a:r>
            <a:r>
              <a:rPr lang="en-GB" baseline="0" dirty="0"/>
              <a:t>  </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25</a:t>
            </a:fld>
            <a:endParaRPr lang="en-GB"/>
          </a:p>
        </p:txBody>
      </p:sp>
    </p:spTree>
    <p:extLst>
      <p:ext uri="{BB962C8B-B14F-4D97-AF65-F5344CB8AC3E}">
        <p14:creationId xmlns:p14="http://schemas.microsoft.com/office/powerpoint/2010/main" val="262782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we want</a:t>
            </a:r>
            <a:r>
              <a:rPr lang="en-GB" baseline="0" dirty="0"/>
              <a:t> our financial futures to be better, we need the highest qualifications we can get, but the chance of us getting these qualifications is dependent on our attendance, our time in school and, of course, how we spend our time in school.</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27</a:t>
            </a:fld>
            <a:endParaRPr lang="en-GB"/>
          </a:p>
        </p:txBody>
      </p:sp>
    </p:spTree>
    <p:extLst>
      <p:ext uri="{BB962C8B-B14F-4D97-AF65-F5344CB8AC3E}">
        <p14:creationId xmlns:p14="http://schemas.microsoft.com/office/powerpoint/2010/main" val="264044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is what we’re going to do…</a:t>
            </a:r>
          </a:p>
          <a:p>
            <a:endParaRPr lang="en-GB" dirty="0"/>
          </a:p>
          <a:p>
            <a:r>
              <a:rPr lang="en-GB" dirty="0"/>
              <a:t>[Show anonymised</a:t>
            </a:r>
            <a:r>
              <a:rPr lang="en-GB" baseline="0" dirty="0"/>
              <a:t> tracker]</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28</a:t>
            </a:fld>
            <a:endParaRPr lang="en-GB"/>
          </a:p>
        </p:txBody>
      </p:sp>
    </p:spTree>
    <p:extLst>
      <p:ext uri="{BB962C8B-B14F-4D97-AF65-F5344CB8AC3E}">
        <p14:creationId xmlns:p14="http://schemas.microsoft.com/office/powerpoint/2010/main" val="313865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Raising attainment plans</a:t>
            </a:r>
          </a:p>
          <a:p>
            <a:endParaRPr lang="en-GB" dirty="0"/>
          </a:p>
        </p:txBody>
      </p:sp>
      <p:sp>
        <p:nvSpPr>
          <p:cNvPr id="4" name="Slide Number Placeholder 3"/>
          <p:cNvSpPr>
            <a:spLocks noGrp="1"/>
          </p:cNvSpPr>
          <p:nvPr>
            <p:ph type="sldNum" sz="quarter" idx="5"/>
          </p:nvPr>
        </p:nvSpPr>
        <p:spPr/>
        <p:txBody>
          <a:bodyPr/>
          <a:lstStyle/>
          <a:p>
            <a:fld id="{A5087599-7283-45C4-80AD-0C20BF026EFE}" type="slidenum">
              <a:rPr lang="en-GB" smtClean="0"/>
              <a:t>30</a:t>
            </a:fld>
            <a:endParaRPr lang="en-GB"/>
          </a:p>
        </p:txBody>
      </p:sp>
    </p:spTree>
    <p:extLst>
      <p:ext uri="{BB962C8B-B14F-4D97-AF65-F5344CB8AC3E}">
        <p14:creationId xmlns:p14="http://schemas.microsoft.com/office/powerpoint/2010/main" val="415262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GB" dirty="0"/>
              <a:t>Female born 2005-2007, 84.5 years</a:t>
            </a:r>
          </a:p>
        </p:txBody>
      </p:sp>
    </p:spTree>
    <p:extLst>
      <p:ext uri="{BB962C8B-B14F-4D97-AF65-F5344CB8AC3E}">
        <p14:creationId xmlns:p14="http://schemas.microsoft.com/office/powerpoint/2010/main" val="288081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2400" dirty="0">
                <a:effectLst/>
                <a:latin typeface="Avenir Roman"/>
                <a:ea typeface="Avenir Roman"/>
                <a:cs typeface="Avenir Roman"/>
                <a:sym typeface="Avenir Roman"/>
              </a:rPr>
              <a:t>There’s a big gap… And it is all of this stuff before that makes the gap easier, happier, more fulfilling</a:t>
            </a:r>
          </a:p>
        </p:txBody>
      </p:sp>
    </p:spTree>
    <p:extLst>
      <p:ext uri="{BB962C8B-B14F-4D97-AF65-F5344CB8AC3E}">
        <p14:creationId xmlns:p14="http://schemas.microsoft.com/office/powerpoint/2010/main" val="402964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year groups.</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13</a:t>
            </a:fld>
            <a:endParaRPr lang="en-GB"/>
          </a:p>
        </p:txBody>
      </p:sp>
    </p:spTree>
    <p:extLst>
      <p:ext uri="{BB962C8B-B14F-4D97-AF65-F5344CB8AC3E}">
        <p14:creationId xmlns:p14="http://schemas.microsoft.com/office/powerpoint/2010/main" val="182443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Y8, you’ve already lost this; time you’ll never get back.</a:t>
            </a:r>
          </a:p>
        </p:txBody>
      </p:sp>
      <p:sp>
        <p:nvSpPr>
          <p:cNvPr id="4" name="Slide Number Placeholder 3"/>
          <p:cNvSpPr>
            <a:spLocks noGrp="1"/>
          </p:cNvSpPr>
          <p:nvPr>
            <p:ph type="sldNum" sz="quarter" idx="10"/>
          </p:nvPr>
        </p:nvSpPr>
        <p:spPr/>
        <p:txBody>
          <a:bodyPr/>
          <a:lstStyle/>
          <a:p>
            <a:fld id="{5F4147BE-C72F-4442-81F7-34E56715F879}" type="slidenum">
              <a:rPr lang="en-GB" smtClean="0"/>
              <a:t>14</a:t>
            </a:fld>
            <a:endParaRPr lang="en-GB"/>
          </a:p>
        </p:txBody>
      </p:sp>
    </p:spTree>
    <p:extLst>
      <p:ext uri="{BB962C8B-B14F-4D97-AF65-F5344CB8AC3E}">
        <p14:creationId xmlns:p14="http://schemas.microsoft.com/office/powerpoint/2010/main" val="237496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then don’t forget during Y11</a:t>
            </a:r>
            <a:r>
              <a:rPr lang="en-GB" baseline="0" dirty="0"/>
              <a:t> your exams start in May, so between then and July you’re not getting taught any more.</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15</a:t>
            </a:fld>
            <a:endParaRPr lang="en-GB"/>
          </a:p>
        </p:txBody>
      </p:sp>
    </p:spTree>
    <p:extLst>
      <p:ext uri="{BB962C8B-B14F-4D97-AF65-F5344CB8AC3E}">
        <p14:creationId xmlns:p14="http://schemas.microsoft.com/office/powerpoint/2010/main" val="286862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really, this is how long you’ve got left from Y8.</a:t>
            </a:r>
          </a:p>
        </p:txBody>
      </p:sp>
      <p:sp>
        <p:nvSpPr>
          <p:cNvPr id="4" name="Slide Number Placeholder 3"/>
          <p:cNvSpPr>
            <a:spLocks noGrp="1"/>
          </p:cNvSpPr>
          <p:nvPr>
            <p:ph type="sldNum" sz="quarter" idx="10"/>
          </p:nvPr>
        </p:nvSpPr>
        <p:spPr/>
        <p:txBody>
          <a:bodyPr/>
          <a:lstStyle/>
          <a:p>
            <a:fld id="{5F4147BE-C72F-4442-81F7-34E56715F879}" type="slidenum">
              <a:rPr lang="en-GB" smtClean="0"/>
              <a:t>16</a:t>
            </a:fld>
            <a:endParaRPr lang="en-GB"/>
          </a:p>
        </p:txBody>
      </p:sp>
    </p:spTree>
    <p:extLst>
      <p:ext uri="{BB962C8B-B14F-4D97-AF65-F5344CB8AC3E}">
        <p14:creationId xmlns:p14="http://schemas.microsoft.com/office/powerpoint/2010/main" val="43643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if we assume you</a:t>
            </a:r>
            <a:r>
              <a:rPr lang="en-GB" baseline="0" dirty="0"/>
              <a:t> lose 5 minutes every lesson between now and your exams look what happens.  You’re actually going to lose about 65 teaching days.</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17</a:t>
            </a:fld>
            <a:endParaRPr lang="en-GB"/>
          </a:p>
        </p:txBody>
      </p:sp>
    </p:spTree>
    <p:extLst>
      <p:ext uri="{BB962C8B-B14F-4D97-AF65-F5344CB8AC3E}">
        <p14:creationId xmlns:p14="http://schemas.microsoft.com/office/powerpoint/2010/main" val="64833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we assume that you have 95% attendance,</a:t>
            </a:r>
            <a:r>
              <a:rPr lang="en-GB" baseline="0" dirty="0"/>
              <a:t> i.e. about 9 days a year…</a:t>
            </a:r>
            <a:endParaRPr lang="en-GB" dirty="0"/>
          </a:p>
        </p:txBody>
      </p:sp>
      <p:sp>
        <p:nvSpPr>
          <p:cNvPr id="4" name="Slide Number Placeholder 3"/>
          <p:cNvSpPr>
            <a:spLocks noGrp="1"/>
          </p:cNvSpPr>
          <p:nvPr>
            <p:ph type="sldNum" sz="quarter" idx="10"/>
          </p:nvPr>
        </p:nvSpPr>
        <p:spPr/>
        <p:txBody>
          <a:bodyPr/>
          <a:lstStyle/>
          <a:p>
            <a:fld id="{5F4147BE-C72F-4442-81F7-34E56715F879}" type="slidenum">
              <a:rPr lang="en-GB" smtClean="0"/>
              <a:t>18</a:t>
            </a:fld>
            <a:endParaRPr lang="en-GB"/>
          </a:p>
        </p:txBody>
      </p:sp>
    </p:spTree>
    <p:extLst>
      <p:ext uri="{BB962C8B-B14F-4D97-AF65-F5344CB8AC3E}">
        <p14:creationId xmlns:p14="http://schemas.microsoft.com/office/powerpoint/2010/main" val="90491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B3FBE11-05AB-459E-99C6-F43C9D1AD4BD}"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12541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3FBE11-05AB-459E-99C6-F43C9D1AD4BD}"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289847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3FBE11-05AB-459E-99C6-F43C9D1AD4BD}"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3983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5" name="Shape 125"/>
          <p:cNvSpPr>
            <a:spLocks noGrp="1"/>
          </p:cNvSpPr>
          <p:nvPr>
            <p:ph type="sldNum" sz="quarter" idx="2"/>
          </p:nvPr>
        </p:nvSpPr>
        <p:spPr>
          <a:xfrm>
            <a:off x="8737600" y="6245226"/>
            <a:ext cx="2844800" cy="273705"/>
          </a:xfrm>
          <a:prstGeom prst="rect">
            <a:avLst/>
          </a:prstGeom>
        </p:spPr>
        <p:txBody>
          <a:bodyPr wrap="square" lIns="65023" tIns="65023" rIns="65023" bIns="65023"/>
          <a:lstStyle>
            <a:lvl1pPr algn="r" defTabSz="642915">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5157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Master Slide">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503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3FBE11-05AB-459E-99C6-F43C9D1AD4BD}"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247442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3FBE11-05AB-459E-99C6-F43C9D1AD4BD}" type="datetimeFigureOut">
              <a:rPr lang="en-GB" smtClean="0"/>
              <a:t>02/05/2019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215809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3FBE11-05AB-459E-99C6-F43C9D1AD4BD}"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106654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B3FBE11-05AB-459E-99C6-F43C9D1AD4BD}" type="datetimeFigureOut">
              <a:rPr lang="en-GB" smtClean="0"/>
              <a:t>02/05/2019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281514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B3FBE11-05AB-459E-99C6-F43C9D1AD4BD}" type="datetimeFigureOut">
              <a:rPr lang="en-GB" smtClean="0"/>
              <a:t>02/05/2019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240145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FBE11-05AB-459E-99C6-F43C9D1AD4BD}" type="datetimeFigureOut">
              <a:rPr lang="en-GB" smtClean="0"/>
              <a:t>02/05/2019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260155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3FBE11-05AB-459E-99C6-F43C9D1AD4BD}"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406945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3FBE11-05AB-459E-99C6-F43C9D1AD4BD}" type="datetimeFigureOut">
              <a:rPr lang="en-GB" smtClean="0"/>
              <a:t>02/05/2019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5A524-DEDA-45B0-96C9-C597770CC202}" type="slidenum">
              <a:rPr lang="en-GB" smtClean="0"/>
              <a:t>‹#›</a:t>
            </a:fld>
            <a:endParaRPr lang="en-GB"/>
          </a:p>
        </p:txBody>
      </p:sp>
    </p:spTree>
    <p:extLst>
      <p:ext uri="{BB962C8B-B14F-4D97-AF65-F5344CB8AC3E}">
        <p14:creationId xmlns:p14="http://schemas.microsoft.com/office/powerpoint/2010/main" val="108973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FBE11-05AB-459E-99C6-F43C9D1AD4BD}" type="datetimeFigureOut">
              <a:rPr lang="en-GB" smtClean="0"/>
              <a:t>02/05/2019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5A524-DEDA-45B0-96C9-C597770CC202}" type="slidenum">
              <a:rPr lang="en-GB" smtClean="0"/>
              <a:t>‹#›</a:t>
            </a:fld>
            <a:endParaRPr lang="en-GB"/>
          </a:p>
        </p:txBody>
      </p:sp>
    </p:spTree>
    <p:extLst>
      <p:ext uri="{BB962C8B-B14F-4D97-AF65-F5344CB8AC3E}">
        <p14:creationId xmlns:p14="http://schemas.microsoft.com/office/powerpoint/2010/main" val="385745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uk/url?sa=i&amp;rct=j&amp;q=&amp;esrc=s&amp;source=images&amp;cd=&amp;cad=rja&amp;uact=8&amp;ved=0ahUKEwjE7fjayIPQAhVOGhQKHbEVBnwQjRwIBw&amp;url=http://akoallana.blogspot.com/2015_05_01_archive.html&amp;psig=AFQjCNGFOxV_5na1BJNgU-cFg_vUGDkFxA&amp;ust=147795235174255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uk/url?sa=i&amp;rct=j&amp;q=&amp;esrc=s&amp;source=images&amp;cd=&amp;cad=rja&amp;uact=8&amp;ved=0ahUKEwijhfzXyYPQAhUDSBQKHdSWB64QjRwIBw&amp;url=https://www.smore.com/n3eyx-growth-mindset-resources&amp;bvm=bv.137132246,d.ZGg&amp;psig=AFQjCNEW6Vo9bhpTPmVUM9_RKfFoFvkSnQ&amp;ust=147795287929559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2"/>
            <a:ext cx="10241280" cy="1476102"/>
          </a:xfrm>
        </p:spPr>
        <p:txBody>
          <a:bodyPr>
            <a:normAutofit/>
          </a:bodyPr>
          <a:lstStyle/>
          <a:p>
            <a:r>
              <a:rPr lang="en-GB" sz="4400" dirty="0" smtClean="0">
                <a:solidFill>
                  <a:srgbClr val="002060"/>
                </a:solidFill>
                <a:latin typeface="Bookman Old Style" panose="02050604050505020204" pitchFamily="18" charset="0"/>
              </a:rPr>
              <a:t>WELCOME TO OUR</a:t>
            </a:r>
            <a:r>
              <a:rPr lang="en-GB" sz="4400" dirty="0">
                <a:solidFill>
                  <a:srgbClr val="002060"/>
                </a:solidFill>
                <a:latin typeface="Bookman Old Style" panose="02050604050505020204" pitchFamily="18" charset="0"/>
              </a:rPr>
              <a:t/>
            </a:r>
            <a:br>
              <a:rPr lang="en-GB" sz="4400" dirty="0">
                <a:solidFill>
                  <a:srgbClr val="002060"/>
                </a:solidFill>
                <a:latin typeface="Bookman Old Style" panose="02050604050505020204" pitchFamily="18" charset="0"/>
              </a:rPr>
            </a:br>
            <a:r>
              <a:rPr lang="en-GB" sz="4400" dirty="0" smtClean="0">
                <a:solidFill>
                  <a:srgbClr val="002060"/>
                </a:solidFill>
                <a:latin typeface="Bookman Old Style" panose="02050604050505020204" pitchFamily="18" charset="0"/>
              </a:rPr>
              <a:t>YEAR 7 INFORMATION EVENING</a:t>
            </a:r>
            <a:endParaRPr lang="en-GB" sz="44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1524000" y="1985554"/>
            <a:ext cx="9144000" cy="3272246"/>
          </a:xfrm>
        </p:spPr>
        <p:txBody>
          <a:bodyPr>
            <a:normAutofit fontScale="85000" lnSpcReduction="20000"/>
          </a:bodyPr>
          <a:lstStyle/>
          <a:p>
            <a:r>
              <a:rPr lang="en-GB" sz="4800" dirty="0" smtClean="0">
                <a:solidFill>
                  <a:srgbClr val="002060"/>
                </a:solidFill>
                <a:latin typeface="Bookman Old Style" panose="02050604050505020204" pitchFamily="18" charset="0"/>
              </a:rPr>
              <a:t>Mr Griffiths</a:t>
            </a:r>
          </a:p>
          <a:p>
            <a:r>
              <a:rPr lang="en-GB" sz="4800" dirty="0" smtClean="0">
                <a:solidFill>
                  <a:srgbClr val="00B0F0"/>
                </a:solidFill>
                <a:latin typeface="Bookman Old Style" panose="02050604050505020204" pitchFamily="18" charset="0"/>
              </a:rPr>
              <a:t>Vice Principal </a:t>
            </a:r>
            <a:r>
              <a:rPr lang="en-GB" sz="4800" dirty="0">
                <a:solidFill>
                  <a:srgbClr val="00B0F0"/>
                </a:solidFill>
                <a:latin typeface="Bookman Old Style" panose="02050604050505020204" pitchFamily="18" charset="0"/>
              </a:rPr>
              <a:t>in charge of </a:t>
            </a:r>
            <a:r>
              <a:rPr lang="en-GB" sz="4800" dirty="0" smtClean="0">
                <a:solidFill>
                  <a:srgbClr val="00B0F0"/>
                </a:solidFill>
                <a:latin typeface="Bookman Old Style" panose="02050604050505020204" pitchFamily="18" charset="0"/>
              </a:rPr>
              <a:t>Curriculum</a:t>
            </a:r>
          </a:p>
          <a:p>
            <a:r>
              <a:rPr lang="en-GB" sz="4800" dirty="0">
                <a:solidFill>
                  <a:srgbClr val="002060"/>
                </a:solidFill>
                <a:latin typeface="Bookman Old Style" panose="02050604050505020204" pitchFamily="18" charset="0"/>
              </a:rPr>
              <a:t>Mrs </a:t>
            </a:r>
            <a:r>
              <a:rPr lang="en-GB" sz="4800" dirty="0" err="1">
                <a:solidFill>
                  <a:srgbClr val="002060"/>
                </a:solidFill>
                <a:latin typeface="Bookman Old Style" panose="02050604050505020204" pitchFamily="18" charset="0"/>
              </a:rPr>
              <a:t>Hachipuka</a:t>
            </a:r>
            <a:r>
              <a:rPr lang="en-GB" sz="4800" dirty="0">
                <a:solidFill>
                  <a:srgbClr val="002060"/>
                </a:solidFill>
                <a:latin typeface="Bookman Old Style" panose="02050604050505020204" pitchFamily="18" charset="0"/>
              </a:rPr>
              <a:t> </a:t>
            </a:r>
          </a:p>
          <a:p>
            <a:r>
              <a:rPr lang="en-GB" sz="4800" dirty="0">
                <a:solidFill>
                  <a:srgbClr val="00B0F0"/>
                </a:solidFill>
                <a:latin typeface="Bookman Old Style" panose="02050604050505020204" pitchFamily="18" charset="0"/>
              </a:rPr>
              <a:t>Head of Beech House/Assistant Principal</a:t>
            </a:r>
          </a:p>
          <a:p>
            <a:endParaRPr lang="en-GB" sz="4800" dirty="0">
              <a:solidFill>
                <a:srgbClr val="00B0F0"/>
              </a:solidFill>
              <a:latin typeface="Bookman Old Style" panose="02050604050505020204" pitchFamily="18" charset="0"/>
            </a:endParaRPr>
          </a:p>
          <a:p>
            <a:endParaRPr lang="en-GB" sz="4800" dirty="0" smtClean="0">
              <a:solidFill>
                <a:srgbClr val="002060"/>
              </a:solidFill>
              <a:latin typeface="Bookman Old Style" panose="02050604050505020204" pitchFamily="18" charset="0"/>
            </a:endParaRPr>
          </a:p>
          <a:p>
            <a:endParaRPr lang="en-GB" sz="4800" dirty="0">
              <a:solidFill>
                <a:srgbClr val="002060"/>
              </a:solidFill>
              <a:latin typeface="Bookman Old Style" panose="02050604050505020204" pitchFamily="18" charset="0"/>
            </a:endParaRP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6087291"/>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 y="6087291"/>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309214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913301" y="2802253"/>
            <a:ext cx="8358188" cy="442474"/>
            <a:chOff x="16308" y="1789961"/>
            <a:chExt cx="11069252" cy="585994"/>
          </a:xfrm>
          <a:solidFill>
            <a:srgbClr val="1F3161"/>
          </a:solidFill>
        </p:grpSpPr>
        <p:sp>
          <p:nvSpPr>
            <p:cNvPr id="24" name="Shape 24"/>
            <p:cNvSpPr/>
            <p:nvPr/>
          </p:nvSpPr>
          <p:spPr>
            <a:xfrm>
              <a:off x="6598703"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2040</a:t>
              </a:r>
              <a:endParaRPr sz="1055" dirty="0"/>
            </a:p>
          </p:txBody>
        </p:sp>
        <p:sp>
          <p:nvSpPr>
            <p:cNvPr id="25" name="Shape 25"/>
            <p:cNvSpPr/>
            <p:nvPr/>
          </p:nvSpPr>
          <p:spPr>
            <a:xfrm>
              <a:off x="7906473"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2045</a:t>
              </a:r>
              <a:endParaRPr sz="1055" dirty="0"/>
            </a:p>
          </p:txBody>
        </p:sp>
        <p:sp>
          <p:nvSpPr>
            <p:cNvPr id="26" name="Shape 26"/>
            <p:cNvSpPr/>
            <p:nvPr/>
          </p:nvSpPr>
          <p:spPr>
            <a:xfrm>
              <a:off x="922875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2050</a:t>
              </a:r>
              <a:endParaRPr sz="1055" dirty="0"/>
            </a:p>
          </p:txBody>
        </p:sp>
        <p:sp>
          <p:nvSpPr>
            <p:cNvPr id="27" name="Shape 27"/>
            <p:cNvSpPr/>
            <p:nvPr/>
          </p:nvSpPr>
          <p:spPr>
            <a:xfrm>
              <a:off x="10536528"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2055</a:t>
              </a:r>
              <a:endParaRPr sz="1055" dirty="0"/>
            </a:p>
          </p:txBody>
        </p:sp>
        <p:sp>
          <p:nvSpPr>
            <p:cNvPr id="29" name="Shape 29"/>
            <p:cNvSpPr/>
            <p:nvPr/>
          </p:nvSpPr>
          <p:spPr>
            <a:xfrm>
              <a:off x="16308"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055" dirty="0"/>
                <a:t>201</a:t>
              </a:r>
              <a:r>
                <a:rPr lang="en-GB" sz="1055" dirty="0"/>
                <a:t>5</a:t>
              </a:r>
              <a:endParaRPr sz="1055" dirty="0"/>
            </a:p>
          </p:txBody>
        </p:sp>
        <p:sp>
          <p:nvSpPr>
            <p:cNvPr id="30" name="Shape 30"/>
            <p:cNvSpPr/>
            <p:nvPr/>
          </p:nvSpPr>
          <p:spPr>
            <a:xfrm>
              <a:off x="135310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2020</a:t>
              </a:r>
              <a:endParaRPr sz="1055" dirty="0"/>
            </a:p>
          </p:txBody>
        </p:sp>
        <p:sp>
          <p:nvSpPr>
            <p:cNvPr id="31" name="Shape 31"/>
            <p:cNvSpPr/>
            <p:nvPr/>
          </p:nvSpPr>
          <p:spPr>
            <a:xfrm>
              <a:off x="266087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2025</a:t>
              </a:r>
              <a:endParaRPr sz="1055" dirty="0"/>
            </a:p>
          </p:txBody>
        </p:sp>
        <p:sp>
          <p:nvSpPr>
            <p:cNvPr id="32" name="Shape 32"/>
            <p:cNvSpPr/>
            <p:nvPr/>
          </p:nvSpPr>
          <p:spPr>
            <a:xfrm>
              <a:off x="396864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2030</a:t>
              </a:r>
              <a:endParaRPr sz="1055" dirty="0"/>
            </a:p>
          </p:txBody>
        </p:sp>
        <p:sp>
          <p:nvSpPr>
            <p:cNvPr id="33" name="Shape 33"/>
            <p:cNvSpPr/>
            <p:nvPr/>
          </p:nvSpPr>
          <p:spPr>
            <a:xfrm>
              <a:off x="5290932"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2035</a:t>
              </a:r>
              <a:endParaRPr sz="1055" dirty="0"/>
            </a:p>
          </p:txBody>
        </p:sp>
        <p:grpSp>
          <p:nvGrpSpPr>
            <p:cNvPr id="4" name="Group 3"/>
            <p:cNvGrpSpPr/>
            <p:nvPr/>
          </p:nvGrpSpPr>
          <p:grpSpPr>
            <a:xfrm>
              <a:off x="207955" y="1789961"/>
              <a:ext cx="10692763" cy="190502"/>
              <a:chOff x="427484" y="5200819"/>
              <a:chExt cx="10692763" cy="190502"/>
            </a:xfrm>
            <a:grpFill/>
          </p:grpSpPr>
          <p:grpSp>
            <p:nvGrpSpPr>
              <p:cNvPr id="3" name="Group 2"/>
              <p:cNvGrpSpPr/>
              <p:nvPr/>
            </p:nvGrpSpPr>
            <p:grpSpPr>
              <a:xfrm>
                <a:off x="427484" y="5200820"/>
                <a:ext cx="6240261" cy="190501"/>
                <a:chOff x="1436564" y="5200820"/>
                <a:chExt cx="6240261" cy="190501"/>
              </a:xfrm>
              <a:grpFill/>
            </p:grpSpPr>
            <p:grpSp>
              <p:nvGrpSpPr>
                <p:cNvPr id="2" name="Group 1"/>
                <p:cNvGrpSpPr/>
                <p:nvPr/>
              </p:nvGrpSpPr>
              <p:grpSpPr>
                <a:xfrm>
                  <a:off x="1436564" y="5200820"/>
                  <a:ext cx="3091556" cy="190501"/>
                  <a:chOff x="1436564" y="5200820"/>
                  <a:chExt cx="3091556" cy="190501"/>
                </a:xfrm>
                <a:grpFill/>
              </p:grpSpPr>
              <p:sp>
                <p:nvSpPr>
                  <p:cNvPr id="37" name="Shape 37"/>
                  <p:cNvSpPr/>
                  <p:nvPr/>
                </p:nvSpPr>
                <p:spPr>
                  <a:xfrm>
                    <a:off x="1436564"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r>
                      <a:rPr lang="en-GB" sz="1266" dirty="0"/>
                      <a:t>	</a:t>
                    </a:r>
                    <a:endParaRPr sz="1266" dirty="0"/>
                  </a:p>
                </p:txBody>
              </p:sp>
              <p:sp>
                <p:nvSpPr>
                  <p:cNvPr id="39" name="Shape 39"/>
                  <p:cNvSpPr/>
                  <p:nvPr/>
                </p:nvSpPr>
                <p:spPr>
                  <a:xfrm>
                    <a:off x="17018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45" name="Shape 45"/>
                  <p:cNvSpPr/>
                  <p:nvPr/>
                </p:nvSpPr>
                <p:spPr>
                  <a:xfrm>
                    <a:off x="19685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3" name="Shape 37"/>
                  <p:cNvSpPr/>
                  <p:nvPr/>
                </p:nvSpPr>
                <p:spPr>
                  <a:xfrm>
                    <a:off x="2226568"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4" name="Shape 39"/>
                  <p:cNvSpPr/>
                  <p:nvPr/>
                </p:nvSpPr>
                <p:spPr>
                  <a:xfrm>
                    <a:off x="24918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5" name="Shape 45"/>
                  <p:cNvSpPr/>
                  <p:nvPr/>
                </p:nvSpPr>
                <p:spPr>
                  <a:xfrm>
                    <a:off x="27585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6" name="Shape 37"/>
                  <p:cNvSpPr/>
                  <p:nvPr/>
                </p:nvSpPr>
                <p:spPr>
                  <a:xfrm>
                    <a:off x="3015679"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7" name="Shape 39"/>
                  <p:cNvSpPr/>
                  <p:nvPr/>
                </p:nvSpPr>
                <p:spPr>
                  <a:xfrm>
                    <a:off x="32809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8" name="Shape 45"/>
                  <p:cNvSpPr/>
                  <p:nvPr/>
                </p:nvSpPr>
                <p:spPr>
                  <a:xfrm>
                    <a:off x="35476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9" name="Shape 37"/>
                  <p:cNvSpPr/>
                  <p:nvPr/>
                </p:nvSpPr>
                <p:spPr>
                  <a:xfrm>
                    <a:off x="3805683"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0" name="Shape 39"/>
                  <p:cNvSpPr/>
                  <p:nvPr/>
                </p:nvSpPr>
                <p:spPr>
                  <a:xfrm>
                    <a:off x="4070919"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1" name="Shape 45"/>
                  <p:cNvSpPr/>
                  <p:nvPr/>
                </p:nvSpPr>
                <p:spPr>
                  <a:xfrm>
                    <a:off x="4337619"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grpSp>
            <p:grpSp>
              <p:nvGrpSpPr>
                <p:cNvPr id="82" name="Group 81"/>
                <p:cNvGrpSpPr/>
                <p:nvPr/>
              </p:nvGrpSpPr>
              <p:grpSpPr>
                <a:xfrm>
                  <a:off x="4585269" y="5200820"/>
                  <a:ext cx="3091556" cy="190501"/>
                  <a:chOff x="1436564" y="5200820"/>
                  <a:chExt cx="3091556" cy="190501"/>
                </a:xfrm>
                <a:grpFill/>
              </p:grpSpPr>
              <p:sp>
                <p:nvSpPr>
                  <p:cNvPr id="83" name="Shape 37"/>
                  <p:cNvSpPr/>
                  <p:nvPr/>
                </p:nvSpPr>
                <p:spPr>
                  <a:xfrm>
                    <a:off x="1436564" y="5200820"/>
                    <a:ext cx="190500"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4" name="Shape 39"/>
                  <p:cNvSpPr/>
                  <p:nvPr/>
                </p:nvSpPr>
                <p:spPr>
                  <a:xfrm>
                    <a:off x="1701800"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3" name="Shape 39"/>
                  <p:cNvSpPr/>
                  <p:nvPr/>
                </p:nvSpPr>
                <p:spPr>
                  <a:xfrm>
                    <a:off x="4070919"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dirty="0"/>
                  </a:p>
                </p:txBody>
              </p:sp>
              <p:sp>
                <p:nvSpPr>
                  <p:cNvPr id="9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95" name="Group 94"/>
              <p:cNvGrpSpPr/>
              <p:nvPr/>
            </p:nvGrpSpPr>
            <p:grpSpPr>
              <a:xfrm>
                <a:off x="6725801" y="5200819"/>
                <a:ext cx="4394446" cy="190501"/>
                <a:chOff x="1436564" y="5200820"/>
                <a:chExt cx="4394446" cy="190501"/>
              </a:xfrm>
              <a:grpFill/>
            </p:grpSpPr>
            <p:grpSp>
              <p:nvGrpSpPr>
                <p:cNvPr id="96" name="Group 95"/>
                <p:cNvGrpSpPr/>
                <p:nvPr/>
              </p:nvGrpSpPr>
              <p:grpSpPr>
                <a:xfrm>
                  <a:off x="1436564" y="5200820"/>
                  <a:ext cx="3091556" cy="190501"/>
                  <a:chOff x="1436564" y="5200820"/>
                  <a:chExt cx="3091556" cy="190501"/>
                </a:xfrm>
                <a:grpFill/>
              </p:grpSpPr>
              <p:sp>
                <p:nvSpPr>
                  <p:cNvPr id="110"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1"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2"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3"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4"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5"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6"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7"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8"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9"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0"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7" name="Group 96"/>
                <p:cNvGrpSpPr/>
                <p:nvPr/>
              </p:nvGrpSpPr>
              <p:grpSpPr>
                <a:xfrm>
                  <a:off x="4585269" y="5200820"/>
                  <a:ext cx="1245741" cy="190501"/>
                  <a:chOff x="1436564" y="5200820"/>
                  <a:chExt cx="1245741" cy="190501"/>
                </a:xfrm>
                <a:grpFill/>
              </p:grpSpPr>
              <p:sp>
                <p:nvSpPr>
                  <p:cNvPr id="9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grpSp>
      <p:grpSp>
        <p:nvGrpSpPr>
          <p:cNvPr id="11" name="Group 10"/>
          <p:cNvGrpSpPr/>
          <p:nvPr/>
        </p:nvGrpSpPr>
        <p:grpSpPr>
          <a:xfrm flipV="1">
            <a:off x="6645895" y="3901815"/>
            <a:ext cx="2570722" cy="1708975"/>
            <a:chOff x="686086" y="1649486"/>
            <a:chExt cx="3656138" cy="2430541"/>
          </a:xfrm>
          <a:solidFill>
            <a:srgbClr val="00B050"/>
          </a:solidFill>
        </p:grpSpPr>
        <p:cxnSp>
          <p:nvCxnSpPr>
            <p:cNvPr id="10" name="Straight Connector 9"/>
            <p:cNvCxnSpPr>
              <a:cxnSpLocks/>
            </p:cNvCxnSpPr>
            <p:nvPr/>
          </p:nvCxnSpPr>
          <p:spPr>
            <a:xfrm flipV="1">
              <a:off x="1445126" y="2761602"/>
              <a:ext cx="0" cy="1318425"/>
            </a:xfrm>
            <a:prstGeom prst="line">
              <a:avLst/>
            </a:prstGeom>
            <a:grpFill/>
            <a:ln w="9525" cap="flat">
              <a:solidFill>
                <a:srgbClr val="00B050"/>
              </a:solidFill>
              <a:prstDash val="solid"/>
              <a:miter lim="400000"/>
            </a:ln>
            <a:effectLst/>
            <a:sp3d/>
          </p:spPr>
          <p:style>
            <a:lnRef idx="0">
              <a:scrgbClr r="0" g="0" b="0"/>
            </a:lnRef>
            <a:fillRef idx="0">
              <a:scrgbClr r="0" g="0" b="0"/>
            </a:fillRef>
            <a:effectRef idx="0">
              <a:scrgbClr r="0" g="0" b="0"/>
            </a:effectRef>
            <a:fontRef idx="none"/>
          </p:style>
        </p:cxnSp>
        <p:sp>
          <p:nvSpPr>
            <p:cNvPr id="8" name="Rounded Rectangle 7"/>
            <p:cNvSpPr/>
            <p:nvPr/>
          </p:nvSpPr>
          <p:spPr>
            <a:xfrm flipV="1">
              <a:off x="686086" y="1649486"/>
              <a:ext cx="3656138" cy="1172697"/>
            </a:xfrm>
            <a:prstGeom prst="roundRect">
              <a:avLst/>
            </a:prstGeom>
            <a:grpFill/>
            <a:ln w="127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spcBef>
                  <a:spcPts val="422"/>
                </a:spcBef>
                <a:spcAft>
                  <a:spcPts val="844"/>
                </a:spcAft>
              </a:pPr>
              <a:r>
                <a:rPr lang="en-GB" sz="1687" dirty="0">
                  <a:solidFill>
                    <a:schemeClr val="bg1"/>
                  </a:solidFill>
                  <a:latin typeface="Myriad Pro"/>
                  <a:sym typeface="Helvetica Light"/>
                </a:rPr>
                <a:t>Somewhere around 2085-2086</a:t>
              </a:r>
            </a:p>
          </p:txBody>
        </p:sp>
      </p:grpSp>
      <p:grpSp>
        <p:nvGrpSpPr>
          <p:cNvPr id="179" name="Group 178"/>
          <p:cNvGrpSpPr>
            <a:grpSpLocks noChangeAspect="1"/>
          </p:cNvGrpSpPr>
          <p:nvPr/>
        </p:nvGrpSpPr>
        <p:grpSpPr>
          <a:xfrm>
            <a:off x="1916906" y="3528261"/>
            <a:ext cx="8358188" cy="444563"/>
            <a:chOff x="21435" y="2471440"/>
            <a:chExt cx="11054738" cy="587987"/>
          </a:xfrm>
          <a:solidFill>
            <a:srgbClr val="1F3161"/>
          </a:solidFill>
        </p:grpSpPr>
        <p:grpSp>
          <p:nvGrpSpPr>
            <p:cNvPr id="180" name="Group 179"/>
            <p:cNvGrpSpPr/>
            <p:nvPr/>
          </p:nvGrpSpPr>
          <p:grpSpPr>
            <a:xfrm>
              <a:off x="200701" y="2868925"/>
              <a:ext cx="10692763" cy="190502"/>
              <a:chOff x="427484" y="5200819"/>
              <a:chExt cx="10692763" cy="190502"/>
            </a:xfrm>
            <a:grpFill/>
          </p:grpSpPr>
          <p:grpSp>
            <p:nvGrpSpPr>
              <p:cNvPr id="190" name="Group 189"/>
              <p:cNvGrpSpPr/>
              <p:nvPr/>
            </p:nvGrpSpPr>
            <p:grpSpPr>
              <a:xfrm>
                <a:off x="427484" y="5200820"/>
                <a:ext cx="6240261" cy="190501"/>
                <a:chOff x="1436564" y="5200820"/>
                <a:chExt cx="6240261" cy="190501"/>
              </a:xfrm>
              <a:grpFill/>
            </p:grpSpPr>
            <p:grpSp>
              <p:nvGrpSpPr>
                <p:cNvPr id="211" name="Group 210"/>
                <p:cNvGrpSpPr/>
                <p:nvPr/>
              </p:nvGrpSpPr>
              <p:grpSpPr>
                <a:xfrm>
                  <a:off x="1436564" y="5200820"/>
                  <a:ext cx="3091556" cy="190501"/>
                  <a:chOff x="1436564" y="5200820"/>
                  <a:chExt cx="3091556" cy="190501"/>
                </a:xfrm>
                <a:grpFill/>
              </p:grpSpPr>
              <p:sp>
                <p:nvSpPr>
                  <p:cNvPr id="225"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6"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7"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8"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9"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0"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1"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2"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3"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4"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5"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6"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212" name="Group 211"/>
                <p:cNvGrpSpPr/>
                <p:nvPr/>
              </p:nvGrpSpPr>
              <p:grpSpPr>
                <a:xfrm>
                  <a:off x="4585269" y="5200820"/>
                  <a:ext cx="3091556" cy="190501"/>
                  <a:chOff x="1436564" y="5200820"/>
                  <a:chExt cx="3091556" cy="190501"/>
                </a:xfrm>
                <a:grpFill/>
              </p:grpSpPr>
              <p:sp>
                <p:nvSpPr>
                  <p:cNvPr id="21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2" name="Shape 37"/>
                  <p:cNvSpPr/>
                  <p:nvPr/>
                </p:nvSpPr>
                <p:spPr>
                  <a:xfrm>
                    <a:off x="3805683"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23" name="Shape 39"/>
                  <p:cNvSpPr/>
                  <p:nvPr/>
                </p:nvSpPr>
                <p:spPr>
                  <a:xfrm>
                    <a:off x="4070919"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2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191" name="Group 190"/>
              <p:cNvGrpSpPr/>
              <p:nvPr/>
            </p:nvGrpSpPr>
            <p:grpSpPr>
              <a:xfrm>
                <a:off x="6725801" y="5200819"/>
                <a:ext cx="4394446" cy="190501"/>
                <a:chOff x="1436564" y="5200820"/>
                <a:chExt cx="4394446" cy="190501"/>
              </a:xfrm>
              <a:grpFill/>
            </p:grpSpPr>
            <p:grpSp>
              <p:nvGrpSpPr>
                <p:cNvPr id="192" name="Group 191"/>
                <p:cNvGrpSpPr/>
                <p:nvPr/>
              </p:nvGrpSpPr>
              <p:grpSpPr>
                <a:xfrm>
                  <a:off x="1436564" y="5200820"/>
                  <a:ext cx="3091556" cy="190501"/>
                  <a:chOff x="1436564" y="5200820"/>
                  <a:chExt cx="3091556" cy="190501"/>
                </a:xfrm>
                <a:grpFill/>
              </p:grpSpPr>
              <p:sp>
                <p:nvSpPr>
                  <p:cNvPr id="199"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0" name="Shape 39"/>
                  <p:cNvSpPr/>
                  <p:nvPr/>
                </p:nvSpPr>
                <p:spPr>
                  <a:xfrm>
                    <a:off x="1701800" y="5200820"/>
                    <a:ext cx="190501" cy="190501"/>
                  </a:xfrm>
                  <a:prstGeom prst="ellipse">
                    <a:avLst/>
                  </a:prstGeom>
                  <a:solidFill>
                    <a:srgbClr val="00B050"/>
                  </a:solidFill>
                  <a:ln w="12700" cap="flat">
                    <a:noFill/>
                    <a:miter lim="400000"/>
                  </a:ln>
                  <a:effectLst/>
                </p:spPr>
                <p:txBody>
                  <a:bodyPr wrap="square" lIns="35719" tIns="35719" rIns="35719" bIns="35719" numCol="1" anchor="ctr">
                    <a:noAutofit/>
                  </a:bodyPr>
                  <a:lstStyle/>
                  <a:p>
                    <a:endParaRPr sz="1266" dirty="0"/>
                  </a:p>
                </p:txBody>
              </p:sp>
              <p:sp>
                <p:nvSpPr>
                  <p:cNvPr id="201" name="Shape 45"/>
                  <p:cNvSpPr/>
                  <p:nvPr/>
                </p:nvSpPr>
                <p:spPr>
                  <a:xfrm>
                    <a:off x="1968500" y="5200820"/>
                    <a:ext cx="190501" cy="190501"/>
                  </a:xfrm>
                  <a:prstGeom prst="ellipse">
                    <a:avLst/>
                  </a:prstGeom>
                  <a:solidFill>
                    <a:srgbClr val="00B050"/>
                  </a:solidFill>
                  <a:ln w="12700" cap="flat">
                    <a:noFill/>
                    <a:miter lim="400000"/>
                  </a:ln>
                  <a:effectLst/>
                </p:spPr>
                <p:txBody>
                  <a:bodyPr wrap="square" lIns="35719" tIns="35719" rIns="35719" bIns="35719" numCol="1" anchor="ctr">
                    <a:noAutofit/>
                  </a:bodyPr>
                  <a:lstStyle/>
                  <a:p>
                    <a:endParaRPr sz="1266" dirty="0"/>
                  </a:p>
                </p:txBody>
              </p:sp>
              <p:sp>
                <p:nvSpPr>
                  <p:cNvPr id="202" name="Shape 37"/>
                  <p:cNvSpPr/>
                  <p:nvPr/>
                </p:nvSpPr>
                <p:spPr>
                  <a:xfrm>
                    <a:off x="2226568"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3"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4"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5"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6" name="Shape 39"/>
                  <p:cNvSpPr/>
                  <p:nvPr/>
                </p:nvSpPr>
                <p:spPr>
                  <a:xfrm>
                    <a:off x="32809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7" name="Shape 45"/>
                  <p:cNvSpPr/>
                  <p:nvPr/>
                </p:nvSpPr>
                <p:spPr>
                  <a:xfrm>
                    <a:off x="35476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8"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9"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0"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93" name="Group 192"/>
                <p:cNvGrpSpPr/>
                <p:nvPr/>
              </p:nvGrpSpPr>
              <p:grpSpPr>
                <a:xfrm>
                  <a:off x="4585269" y="5200820"/>
                  <a:ext cx="1245741" cy="190501"/>
                  <a:chOff x="1436564" y="5200820"/>
                  <a:chExt cx="1245741" cy="190501"/>
                </a:xfrm>
                <a:grpFill/>
              </p:grpSpPr>
              <p:sp>
                <p:nvSpPr>
                  <p:cNvPr id="194"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5"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6"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7"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8"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sp>
          <p:nvSpPr>
            <p:cNvPr id="181" name="Shape 24"/>
            <p:cNvSpPr/>
            <p:nvPr/>
          </p:nvSpPr>
          <p:spPr>
            <a:xfrm>
              <a:off x="6589316"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2085</a:t>
              </a:r>
              <a:endParaRPr sz="1055" dirty="0"/>
            </a:p>
          </p:txBody>
        </p:sp>
        <p:sp>
          <p:nvSpPr>
            <p:cNvPr id="182" name="Shape 25"/>
            <p:cNvSpPr/>
            <p:nvPr/>
          </p:nvSpPr>
          <p:spPr>
            <a:xfrm>
              <a:off x="7897086"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2090</a:t>
              </a:r>
              <a:endParaRPr sz="1055" dirty="0"/>
            </a:p>
          </p:txBody>
        </p:sp>
        <p:sp>
          <p:nvSpPr>
            <p:cNvPr id="183" name="Shape 26"/>
            <p:cNvSpPr/>
            <p:nvPr/>
          </p:nvSpPr>
          <p:spPr>
            <a:xfrm>
              <a:off x="921937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2095</a:t>
              </a:r>
              <a:endParaRPr sz="1055" dirty="0"/>
            </a:p>
          </p:txBody>
        </p:sp>
        <p:sp>
          <p:nvSpPr>
            <p:cNvPr id="184" name="Shape 27"/>
            <p:cNvSpPr/>
            <p:nvPr/>
          </p:nvSpPr>
          <p:spPr>
            <a:xfrm>
              <a:off x="10527141"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2100</a:t>
              </a:r>
              <a:endParaRPr sz="1055" dirty="0"/>
            </a:p>
          </p:txBody>
        </p:sp>
        <p:sp>
          <p:nvSpPr>
            <p:cNvPr id="185" name="Shape 29"/>
            <p:cNvSpPr/>
            <p:nvPr/>
          </p:nvSpPr>
          <p:spPr>
            <a:xfrm>
              <a:off x="21435"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2060</a:t>
              </a:r>
              <a:endParaRPr sz="1055" dirty="0"/>
            </a:p>
          </p:txBody>
        </p:sp>
        <p:sp>
          <p:nvSpPr>
            <p:cNvPr id="186" name="Shape 30"/>
            <p:cNvSpPr/>
            <p:nvPr/>
          </p:nvSpPr>
          <p:spPr>
            <a:xfrm>
              <a:off x="134371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2065</a:t>
              </a:r>
              <a:endParaRPr sz="1055" dirty="0"/>
            </a:p>
          </p:txBody>
        </p:sp>
        <p:sp>
          <p:nvSpPr>
            <p:cNvPr id="187" name="Shape 31"/>
            <p:cNvSpPr/>
            <p:nvPr/>
          </p:nvSpPr>
          <p:spPr>
            <a:xfrm>
              <a:off x="265148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2070</a:t>
              </a:r>
              <a:endParaRPr sz="1055" dirty="0"/>
            </a:p>
          </p:txBody>
        </p:sp>
        <p:sp>
          <p:nvSpPr>
            <p:cNvPr id="188" name="Shape 32"/>
            <p:cNvSpPr/>
            <p:nvPr/>
          </p:nvSpPr>
          <p:spPr>
            <a:xfrm>
              <a:off x="395926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2075</a:t>
              </a:r>
              <a:endParaRPr sz="1055" dirty="0"/>
            </a:p>
          </p:txBody>
        </p:sp>
        <p:sp>
          <p:nvSpPr>
            <p:cNvPr id="189" name="Shape 33"/>
            <p:cNvSpPr/>
            <p:nvPr/>
          </p:nvSpPr>
          <p:spPr>
            <a:xfrm>
              <a:off x="5281545"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2080</a:t>
              </a:r>
              <a:endParaRPr sz="1055" dirty="0"/>
            </a:p>
          </p:txBody>
        </p:sp>
      </p:grpSp>
      <p:cxnSp>
        <p:nvCxnSpPr>
          <p:cNvPr id="7" name="Straight Connector 6">
            <a:extLst>
              <a:ext uri="{FF2B5EF4-FFF2-40B4-BE49-F238E27FC236}">
                <a16:creationId xmlns:a16="http://schemas.microsoft.com/office/drawing/2014/main" id="{A5A71A99-00F3-4F23-B459-F1849E260B10}"/>
              </a:ext>
            </a:extLst>
          </p:cNvPr>
          <p:cNvCxnSpPr>
            <a:cxnSpLocks/>
          </p:cNvCxnSpPr>
          <p:nvPr/>
        </p:nvCxnSpPr>
        <p:spPr>
          <a:xfrm>
            <a:off x="7155107" y="3900807"/>
            <a:ext cx="56506" cy="0"/>
          </a:xfrm>
          <a:prstGeom prst="line">
            <a:avLst/>
          </a:prstGeom>
          <a:noFill/>
          <a:ln w="25400" cap="flat">
            <a:solidFill>
              <a:srgbClr val="00B05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58623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913301" y="2802253"/>
            <a:ext cx="8358188" cy="442474"/>
            <a:chOff x="16308" y="1789961"/>
            <a:chExt cx="11069252" cy="585994"/>
          </a:xfrm>
          <a:solidFill>
            <a:srgbClr val="1F3161"/>
          </a:solidFill>
        </p:grpSpPr>
        <p:sp>
          <p:nvSpPr>
            <p:cNvPr id="24" name="Shape 24"/>
            <p:cNvSpPr/>
            <p:nvPr/>
          </p:nvSpPr>
          <p:spPr>
            <a:xfrm>
              <a:off x="6598703"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2040</a:t>
              </a:r>
              <a:endParaRPr sz="1055" dirty="0"/>
            </a:p>
          </p:txBody>
        </p:sp>
        <p:sp>
          <p:nvSpPr>
            <p:cNvPr id="25" name="Shape 25"/>
            <p:cNvSpPr/>
            <p:nvPr/>
          </p:nvSpPr>
          <p:spPr>
            <a:xfrm>
              <a:off x="7906473"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2045</a:t>
              </a:r>
              <a:endParaRPr sz="1055" dirty="0"/>
            </a:p>
          </p:txBody>
        </p:sp>
        <p:sp>
          <p:nvSpPr>
            <p:cNvPr id="26" name="Shape 26"/>
            <p:cNvSpPr/>
            <p:nvPr/>
          </p:nvSpPr>
          <p:spPr>
            <a:xfrm>
              <a:off x="922875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2050</a:t>
              </a:r>
              <a:endParaRPr sz="1055" dirty="0"/>
            </a:p>
          </p:txBody>
        </p:sp>
        <p:sp>
          <p:nvSpPr>
            <p:cNvPr id="27" name="Shape 27"/>
            <p:cNvSpPr/>
            <p:nvPr/>
          </p:nvSpPr>
          <p:spPr>
            <a:xfrm>
              <a:off x="10536528"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2055</a:t>
              </a:r>
              <a:endParaRPr sz="1055" dirty="0"/>
            </a:p>
          </p:txBody>
        </p:sp>
        <p:sp>
          <p:nvSpPr>
            <p:cNvPr id="29" name="Shape 29"/>
            <p:cNvSpPr/>
            <p:nvPr/>
          </p:nvSpPr>
          <p:spPr>
            <a:xfrm>
              <a:off x="16308"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055" dirty="0"/>
                <a:t>201</a:t>
              </a:r>
              <a:r>
                <a:rPr lang="en-GB" sz="1055" dirty="0"/>
                <a:t>5</a:t>
              </a:r>
              <a:endParaRPr sz="1055" dirty="0"/>
            </a:p>
          </p:txBody>
        </p:sp>
        <p:sp>
          <p:nvSpPr>
            <p:cNvPr id="30" name="Shape 30"/>
            <p:cNvSpPr/>
            <p:nvPr/>
          </p:nvSpPr>
          <p:spPr>
            <a:xfrm>
              <a:off x="135310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2020</a:t>
              </a:r>
              <a:endParaRPr sz="1055" dirty="0"/>
            </a:p>
          </p:txBody>
        </p:sp>
        <p:sp>
          <p:nvSpPr>
            <p:cNvPr id="31" name="Shape 31"/>
            <p:cNvSpPr/>
            <p:nvPr/>
          </p:nvSpPr>
          <p:spPr>
            <a:xfrm>
              <a:off x="266087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2025</a:t>
              </a:r>
              <a:endParaRPr sz="1055" dirty="0"/>
            </a:p>
          </p:txBody>
        </p:sp>
        <p:sp>
          <p:nvSpPr>
            <p:cNvPr id="32" name="Shape 32"/>
            <p:cNvSpPr/>
            <p:nvPr/>
          </p:nvSpPr>
          <p:spPr>
            <a:xfrm>
              <a:off x="396864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2030</a:t>
              </a:r>
              <a:endParaRPr sz="1055" dirty="0"/>
            </a:p>
          </p:txBody>
        </p:sp>
        <p:sp>
          <p:nvSpPr>
            <p:cNvPr id="33" name="Shape 33"/>
            <p:cNvSpPr/>
            <p:nvPr/>
          </p:nvSpPr>
          <p:spPr>
            <a:xfrm>
              <a:off x="5290932"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2035</a:t>
              </a:r>
              <a:endParaRPr sz="1055" dirty="0"/>
            </a:p>
          </p:txBody>
        </p:sp>
        <p:grpSp>
          <p:nvGrpSpPr>
            <p:cNvPr id="4" name="Group 3"/>
            <p:cNvGrpSpPr/>
            <p:nvPr/>
          </p:nvGrpSpPr>
          <p:grpSpPr>
            <a:xfrm>
              <a:off x="207955" y="1789961"/>
              <a:ext cx="10692763" cy="190502"/>
              <a:chOff x="427484" y="5200819"/>
              <a:chExt cx="10692763" cy="190502"/>
            </a:xfrm>
            <a:grpFill/>
          </p:grpSpPr>
          <p:grpSp>
            <p:nvGrpSpPr>
              <p:cNvPr id="3" name="Group 2"/>
              <p:cNvGrpSpPr/>
              <p:nvPr/>
            </p:nvGrpSpPr>
            <p:grpSpPr>
              <a:xfrm>
                <a:off x="427484" y="5200820"/>
                <a:ext cx="6240261" cy="190501"/>
                <a:chOff x="1436564" y="5200820"/>
                <a:chExt cx="6240261" cy="190501"/>
              </a:xfrm>
              <a:grpFill/>
            </p:grpSpPr>
            <p:grpSp>
              <p:nvGrpSpPr>
                <p:cNvPr id="2" name="Group 1"/>
                <p:cNvGrpSpPr/>
                <p:nvPr/>
              </p:nvGrpSpPr>
              <p:grpSpPr>
                <a:xfrm>
                  <a:off x="1436564" y="5200820"/>
                  <a:ext cx="3091556" cy="190501"/>
                  <a:chOff x="1436564" y="5200820"/>
                  <a:chExt cx="3091556" cy="190501"/>
                </a:xfrm>
                <a:grpFill/>
              </p:grpSpPr>
              <p:sp>
                <p:nvSpPr>
                  <p:cNvPr id="37" name="Shape 37"/>
                  <p:cNvSpPr/>
                  <p:nvPr/>
                </p:nvSpPr>
                <p:spPr>
                  <a:xfrm>
                    <a:off x="1436564"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39" name="Shape 39"/>
                  <p:cNvSpPr/>
                  <p:nvPr/>
                </p:nvSpPr>
                <p:spPr>
                  <a:xfrm>
                    <a:off x="17018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45" name="Shape 45"/>
                  <p:cNvSpPr/>
                  <p:nvPr/>
                </p:nvSpPr>
                <p:spPr>
                  <a:xfrm>
                    <a:off x="19685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3" name="Shape 37"/>
                  <p:cNvSpPr/>
                  <p:nvPr/>
                </p:nvSpPr>
                <p:spPr>
                  <a:xfrm>
                    <a:off x="2226568"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4" name="Shape 39"/>
                  <p:cNvSpPr/>
                  <p:nvPr/>
                </p:nvSpPr>
                <p:spPr>
                  <a:xfrm>
                    <a:off x="24918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5" name="Shape 45"/>
                  <p:cNvSpPr/>
                  <p:nvPr/>
                </p:nvSpPr>
                <p:spPr>
                  <a:xfrm>
                    <a:off x="27585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76" name="Shape 37"/>
                  <p:cNvSpPr/>
                  <p:nvPr/>
                </p:nvSpPr>
                <p:spPr>
                  <a:xfrm>
                    <a:off x="3015679"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7" name="Shape 39"/>
                  <p:cNvSpPr/>
                  <p:nvPr/>
                </p:nvSpPr>
                <p:spPr>
                  <a:xfrm>
                    <a:off x="32809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8" name="Shape 45"/>
                  <p:cNvSpPr/>
                  <p:nvPr/>
                </p:nvSpPr>
                <p:spPr>
                  <a:xfrm>
                    <a:off x="35476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9" name="Shape 37"/>
                  <p:cNvSpPr/>
                  <p:nvPr/>
                </p:nvSpPr>
                <p:spPr>
                  <a:xfrm>
                    <a:off x="3805683"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0" name="Shape 39"/>
                  <p:cNvSpPr/>
                  <p:nvPr/>
                </p:nvSpPr>
                <p:spPr>
                  <a:xfrm>
                    <a:off x="4070919"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1" name="Shape 45"/>
                  <p:cNvSpPr/>
                  <p:nvPr/>
                </p:nvSpPr>
                <p:spPr>
                  <a:xfrm>
                    <a:off x="4337619"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grpSp>
            <p:grpSp>
              <p:nvGrpSpPr>
                <p:cNvPr id="82" name="Group 81"/>
                <p:cNvGrpSpPr/>
                <p:nvPr/>
              </p:nvGrpSpPr>
              <p:grpSpPr>
                <a:xfrm>
                  <a:off x="4585269" y="5200820"/>
                  <a:ext cx="3091556" cy="190501"/>
                  <a:chOff x="1436564" y="5200820"/>
                  <a:chExt cx="3091556" cy="190501"/>
                </a:xfrm>
                <a:grpFill/>
              </p:grpSpPr>
              <p:sp>
                <p:nvSpPr>
                  <p:cNvPr id="83" name="Shape 37"/>
                  <p:cNvSpPr/>
                  <p:nvPr/>
                </p:nvSpPr>
                <p:spPr>
                  <a:xfrm>
                    <a:off x="1436564" y="5200820"/>
                    <a:ext cx="190500"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4" name="Shape 39"/>
                  <p:cNvSpPr/>
                  <p:nvPr/>
                </p:nvSpPr>
                <p:spPr>
                  <a:xfrm>
                    <a:off x="1701800"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95" name="Group 94"/>
              <p:cNvGrpSpPr/>
              <p:nvPr/>
            </p:nvGrpSpPr>
            <p:grpSpPr>
              <a:xfrm>
                <a:off x="6725801" y="5200819"/>
                <a:ext cx="4394446" cy="190501"/>
                <a:chOff x="1436564" y="5200820"/>
                <a:chExt cx="4394446" cy="190501"/>
              </a:xfrm>
              <a:grpFill/>
            </p:grpSpPr>
            <p:grpSp>
              <p:nvGrpSpPr>
                <p:cNvPr id="96" name="Group 95"/>
                <p:cNvGrpSpPr/>
                <p:nvPr/>
              </p:nvGrpSpPr>
              <p:grpSpPr>
                <a:xfrm>
                  <a:off x="1436564" y="5200820"/>
                  <a:ext cx="3091556" cy="190501"/>
                  <a:chOff x="1436564" y="5200820"/>
                  <a:chExt cx="3091556" cy="190501"/>
                </a:xfrm>
                <a:grpFill/>
              </p:grpSpPr>
              <p:sp>
                <p:nvSpPr>
                  <p:cNvPr id="110"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1"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2"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3"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4"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5"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6"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7"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8"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9"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0"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7" name="Group 96"/>
                <p:cNvGrpSpPr/>
                <p:nvPr/>
              </p:nvGrpSpPr>
              <p:grpSpPr>
                <a:xfrm>
                  <a:off x="4585269" y="5200820"/>
                  <a:ext cx="1245741" cy="190501"/>
                  <a:chOff x="1436564" y="5200820"/>
                  <a:chExt cx="1245741" cy="190501"/>
                </a:xfrm>
                <a:grpFill/>
              </p:grpSpPr>
              <p:sp>
                <p:nvSpPr>
                  <p:cNvPr id="9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grpSp>
      <p:grpSp>
        <p:nvGrpSpPr>
          <p:cNvPr id="11" name="Group 10"/>
          <p:cNvGrpSpPr/>
          <p:nvPr/>
        </p:nvGrpSpPr>
        <p:grpSpPr>
          <a:xfrm flipV="1">
            <a:off x="7446272" y="3906100"/>
            <a:ext cx="2570722" cy="1699586"/>
            <a:chOff x="686086" y="1649486"/>
            <a:chExt cx="3656138" cy="2417188"/>
          </a:xfrm>
          <a:solidFill>
            <a:srgbClr val="FF0000"/>
          </a:solidFill>
        </p:grpSpPr>
        <p:cxnSp>
          <p:nvCxnSpPr>
            <p:cNvPr id="10" name="Straight Connector 9"/>
            <p:cNvCxnSpPr/>
            <p:nvPr/>
          </p:nvCxnSpPr>
          <p:spPr>
            <a:xfrm flipV="1">
              <a:off x="1445126" y="2748249"/>
              <a:ext cx="0" cy="1318425"/>
            </a:xfrm>
            <a:prstGeom prst="line">
              <a:avLst/>
            </a:prstGeom>
            <a:grpFill/>
            <a:ln w="9525" cap="flat">
              <a:solidFill>
                <a:srgbClr val="FFC000"/>
              </a:solidFill>
              <a:prstDash val="solid"/>
              <a:miter lim="400000"/>
            </a:ln>
            <a:effectLst/>
            <a:sp3d/>
          </p:spPr>
          <p:style>
            <a:lnRef idx="0">
              <a:scrgbClr r="0" g="0" b="0"/>
            </a:lnRef>
            <a:fillRef idx="0">
              <a:scrgbClr r="0" g="0" b="0"/>
            </a:fillRef>
            <a:effectRef idx="0">
              <a:scrgbClr r="0" g="0" b="0"/>
            </a:effectRef>
            <a:fontRef idx="none"/>
          </p:style>
        </p:cxnSp>
        <p:sp>
          <p:nvSpPr>
            <p:cNvPr id="8" name="Rounded Rectangle 7"/>
            <p:cNvSpPr/>
            <p:nvPr/>
          </p:nvSpPr>
          <p:spPr>
            <a:xfrm flipV="1">
              <a:off x="686086" y="1649486"/>
              <a:ext cx="3656138" cy="1172697"/>
            </a:xfrm>
            <a:prstGeom prst="round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spcBef>
                  <a:spcPts val="422"/>
                </a:spcBef>
                <a:spcAft>
                  <a:spcPts val="844"/>
                </a:spcAft>
              </a:pPr>
              <a:r>
                <a:rPr lang="en-GB" sz="1687" dirty="0">
                  <a:solidFill>
                    <a:schemeClr val="bg1"/>
                  </a:solidFill>
                  <a:latin typeface="Myriad Pro"/>
                  <a:sym typeface="Helvetica Light"/>
                </a:rPr>
                <a:t>Somewhere around    2089-2090</a:t>
              </a:r>
            </a:p>
          </p:txBody>
        </p:sp>
      </p:grpSp>
      <p:grpSp>
        <p:nvGrpSpPr>
          <p:cNvPr id="179" name="Group 178"/>
          <p:cNvGrpSpPr>
            <a:grpSpLocks noChangeAspect="1"/>
          </p:cNvGrpSpPr>
          <p:nvPr/>
        </p:nvGrpSpPr>
        <p:grpSpPr>
          <a:xfrm>
            <a:off x="1916906" y="3528261"/>
            <a:ext cx="8358188" cy="444563"/>
            <a:chOff x="21435" y="2471440"/>
            <a:chExt cx="11054738" cy="587987"/>
          </a:xfrm>
          <a:solidFill>
            <a:srgbClr val="1F3161"/>
          </a:solidFill>
        </p:grpSpPr>
        <p:grpSp>
          <p:nvGrpSpPr>
            <p:cNvPr id="180" name="Group 179"/>
            <p:cNvGrpSpPr/>
            <p:nvPr/>
          </p:nvGrpSpPr>
          <p:grpSpPr>
            <a:xfrm>
              <a:off x="200701" y="2868925"/>
              <a:ext cx="10692763" cy="190502"/>
              <a:chOff x="427484" y="5200819"/>
              <a:chExt cx="10692763" cy="190502"/>
            </a:xfrm>
            <a:grpFill/>
          </p:grpSpPr>
          <p:grpSp>
            <p:nvGrpSpPr>
              <p:cNvPr id="190" name="Group 189"/>
              <p:cNvGrpSpPr/>
              <p:nvPr/>
            </p:nvGrpSpPr>
            <p:grpSpPr>
              <a:xfrm>
                <a:off x="427484" y="5200820"/>
                <a:ext cx="6240261" cy="190501"/>
                <a:chOff x="1436564" y="5200820"/>
                <a:chExt cx="6240261" cy="190501"/>
              </a:xfrm>
              <a:grpFill/>
            </p:grpSpPr>
            <p:grpSp>
              <p:nvGrpSpPr>
                <p:cNvPr id="211" name="Group 210"/>
                <p:cNvGrpSpPr/>
                <p:nvPr/>
              </p:nvGrpSpPr>
              <p:grpSpPr>
                <a:xfrm>
                  <a:off x="1436564" y="5200820"/>
                  <a:ext cx="3091556" cy="190501"/>
                  <a:chOff x="1436564" y="5200820"/>
                  <a:chExt cx="3091556" cy="190501"/>
                </a:xfrm>
                <a:grpFill/>
              </p:grpSpPr>
              <p:sp>
                <p:nvSpPr>
                  <p:cNvPr id="225"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6"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7"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8"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9"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0"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1"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2"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3"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4"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5"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6"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212" name="Group 211"/>
                <p:cNvGrpSpPr/>
                <p:nvPr/>
              </p:nvGrpSpPr>
              <p:grpSpPr>
                <a:xfrm>
                  <a:off x="4585269" y="5200820"/>
                  <a:ext cx="3091556" cy="190501"/>
                  <a:chOff x="1436564" y="5200820"/>
                  <a:chExt cx="3091556" cy="190501"/>
                </a:xfrm>
                <a:grpFill/>
              </p:grpSpPr>
              <p:sp>
                <p:nvSpPr>
                  <p:cNvPr id="21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2" name="Shape 37"/>
                  <p:cNvSpPr/>
                  <p:nvPr/>
                </p:nvSpPr>
                <p:spPr>
                  <a:xfrm>
                    <a:off x="3805683"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dirty="0"/>
                  </a:p>
                </p:txBody>
              </p:sp>
              <p:sp>
                <p:nvSpPr>
                  <p:cNvPr id="223" name="Shape 39"/>
                  <p:cNvSpPr/>
                  <p:nvPr/>
                </p:nvSpPr>
                <p:spPr>
                  <a:xfrm>
                    <a:off x="4070919"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2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191" name="Group 190"/>
              <p:cNvGrpSpPr/>
              <p:nvPr/>
            </p:nvGrpSpPr>
            <p:grpSpPr>
              <a:xfrm>
                <a:off x="6725801" y="5200819"/>
                <a:ext cx="4394446" cy="190501"/>
                <a:chOff x="1436564" y="5200820"/>
                <a:chExt cx="4394446" cy="190501"/>
              </a:xfrm>
              <a:grpFill/>
            </p:grpSpPr>
            <p:grpSp>
              <p:nvGrpSpPr>
                <p:cNvPr id="192" name="Group 191"/>
                <p:cNvGrpSpPr/>
                <p:nvPr/>
              </p:nvGrpSpPr>
              <p:grpSpPr>
                <a:xfrm>
                  <a:off x="1436564" y="5200820"/>
                  <a:ext cx="3091556" cy="190501"/>
                  <a:chOff x="1436564" y="5200820"/>
                  <a:chExt cx="3091556" cy="190501"/>
                </a:xfrm>
                <a:grpFill/>
              </p:grpSpPr>
              <p:sp>
                <p:nvSpPr>
                  <p:cNvPr id="199"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0" name="Shape 39"/>
                  <p:cNvSpPr/>
                  <p:nvPr/>
                </p:nvSpPr>
                <p:spPr>
                  <a:xfrm>
                    <a:off x="1701800" y="5200820"/>
                    <a:ext cx="190501" cy="190501"/>
                  </a:xfrm>
                  <a:prstGeom prst="ellipse">
                    <a:avLst/>
                  </a:prstGeom>
                  <a:solidFill>
                    <a:srgbClr val="00B050"/>
                  </a:solidFill>
                  <a:ln w="12700" cap="flat">
                    <a:noFill/>
                    <a:miter lim="400000"/>
                  </a:ln>
                  <a:effectLst/>
                </p:spPr>
                <p:txBody>
                  <a:bodyPr wrap="square" lIns="35719" tIns="35719" rIns="35719" bIns="35719" numCol="1" anchor="ctr">
                    <a:noAutofit/>
                  </a:bodyPr>
                  <a:lstStyle/>
                  <a:p>
                    <a:endParaRPr sz="1266" dirty="0"/>
                  </a:p>
                </p:txBody>
              </p:sp>
              <p:sp>
                <p:nvSpPr>
                  <p:cNvPr id="201" name="Shape 45"/>
                  <p:cNvSpPr/>
                  <p:nvPr/>
                </p:nvSpPr>
                <p:spPr>
                  <a:xfrm>
                    <a:off x="1968500" y="5200820"/>
                    <a:ext cx="190501" cy="190501"/>
                  </a:xfrm>
                  <a:prstGeom prst="ellipse">
                    <a:avLst/>
                  </a:prstGeom>
                  <a:solidFill>
                    <a:srgbClr val="00B050"/>
                  </a:solidFill>
                  <a:ln w="12700" cap="flat">
                    <a:noFill/>
                    <a:miter lim="400000"/>
                  </a:ln>
                  <a:effectLst/>
                </p:spPr>
                <p:txBody>
                  <a:bodyPr wrap="square" lIns="35719" tIns="35719" rIns="35719" bIns="35719" numCol="1" anchor="ctr">
                    <a:noAutofit/>
                  </a:bodyPr>
                  <a:lstStyle/>
                  <a:p>
                    <a:endParaRPr sz="1266" dirty="0"/>
                  </a:p>
                </p:txBody>
              </p:sp>
              <p:sp>
                <p:nvSpPr>
                  <p:cNvPr id="202" name="Shape 37"/>
                  <p:cNvSpPr/>
                  <p:nvPr/>
                </p:nvSpPr>
                <p:spPr>
                  <a:xfrm>
                    <a:off x="2226568"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dirty="0"/>
                  </a:p>
                </p:txBody>
              </p:sp>
              <p:sp>
                <p:nvSpPr>
                  <p:cNvPr id="203" name="Shape 39"/>
                  <p:cNvSpPr/>
                  <p:nvPr/>
                </p:nvSpPr>
                <p:spPr>
                  <a:xfrm>
                    <a:off x="2491804"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dirty="0"/>
                  </a:p>
                </p:txBody>
              </p:sp>
              <p:sp>
                <p:nvSpPr>
                  <p:cNvPr id="204" name="Shape 45"/>
                  <p:cNvSpPr/>
                  <p:nvPr/>
                </p:nvSpPr>
                <p:spPr>
                  <a:xfrm>
                    <a:off x="2758504" y="5200820"/>
                    <a:ext cx="190501" cy="190501"/>
                  </a:xfrm>
                  <a:prstGeom prst="ellipse">
                    <a:avLst/>
                  </a:prstGeom>
                  <a:solidFill>
                    <a:srgbClr val="FFC000"/>
                  </a:solidFill>
                  <a:ln w="12700" cap="flat">
                    <a:noFill/>
                    <a:miter lim="400000"/>
                  </a:ln>
                  <a:effectLst/>
                </p:spPr>
                <p:txBody>
                  <a:bodyPr wrap="square" lIns="35719" tIns="35719" rIns="35719" bIns="35719" numCol="1" anchor="ctr">
                    <a:noAutofit/>
                  </a:bodyPr>
                  <a:lstStyle/>
                  <a:p>
                    <a:endParaRPr sz="1266"/>
                  </a:p>
                </p:txBody>
              </p:sp>
              <p:sp>
                <p:nvSpPr>
                  <p:cNvPr id="205" name="Shape 37"/>
                  <p:cNvSpPr/>
                  <p:nvPr/>
                </p:nvSpPr>
                <p:spPr>
                  <a:xfrm>
                    <a:off x="3015679" y="5200820"/>
                    <a:ext cx="190500" cy="190501"/>
                  </a:xfrm>
                  <a:prstGeom prst="ellipse">
                    <a:avLst/>
                  </a:prstGeom>
                  <a:solidFill>
                    <a:srgbClr val="FFC000"/>
                  </a:solidFill>
                  <a:ln w="12700" cap="flat">
                    <a:noFill/>
                    <a:miter lim="400000"/>
                  </a:ln>
                  <a:effectLst/>
                </p:spPr>
                <p:txBody>
                  <a:bodyPr wrap="square" lIns="35719" tIns="35719" rIns="35719" bIns="35719" numCol="1" anchor="ctr">
                    <a:noAutofit/>
                  </a:bodyPr>
                  <a:lstStyle/>
                  <a:p>
                    <a:endParaRPr sz="1266" dirty="0"/>
                  </a:p>
                </p:txBody>
              </p:sp>
              <p:sp>
                <p:nvSpPr>
                  <p:cNvPr id="206" name="Shape 39"/>
                  <p:cNvSpPr/>
                  <p:nvPr/>
                </p:nvSpPr>
                <p:spPr>
                  <a:xfrm>
                    <a:off x="32809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7" name="Shape 45"/>
                  <p:cNvSpPr/>
                  <p:nvPr/>
                </p:nvSpPr>
                <p:spPr>
                  <a:xfrm>
                    <a:off x="35476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8"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9"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0"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93" name="Group 192"/>
                <p:cNvGrpSpPr/>
                <p:nvPr/>
              </p:nvGrpSpPr>
              <p:grpSpPr>
                <a:xfrm>
                  <a:off x="4585269" y="5200820"/>
                  <a:ext cx="1245741" cy="190501"/>
                  <a:chOff x="1436564" y="5200820"/>
                  <a:chExt cx="1245741" cy="190501"/>
                </a:xfrm>
                <a:grpFill/>
              </p:grpSpPr>
              <p:sp>
                <p:nvSpPr>
                  <p:cNvPr id="194"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5"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6"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7"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8"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sp>
          <p:nvSpPr>
            <p:cNvPr id="181" name="Shape 24"/>
            <p:cNvSpPr/>
            <p:nvPr/>
          </p:nvSpPr>
          <p:spPr>
            <a:xfrm>
              <a:off x="6589316"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2085</a:t>
              </a:r>
              <a:endParaRPr sz="1055" dirty="0"/>
            </a:p>
          </p:txBody>
        </p:sp>
        <p:sp>
          <p:nvSpPr>
            <p:cNvPr id="182" name="Shape 25"/>
            <p:cNvSpPr/>
            <p:nvPr/>
          </p:nvSpPr>
          <p:spPr>
            <a:xfrm>
              <a:off x="7897086"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2090</a:t>
              </a:r>
              <a:endParaRPr sz="1055" dirty="0"/>
            </a:p>
          </p:txBody>
        </p:sp>
        <p:sp>
          <p:nvSpPr>
            <p:cNvPr id="183" name="Shape 26"/>
            <p:cNvSpPr/>
            <p:nvPr/>
          </p:nvSpPr>
          <p:spPr>
            <a:xfrm>
              <a:off x="921937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2095</a:t>
              </a:r>
              <a:endParaRPr sz="1055" dirty="0"/>
            </a:p>
          </p:txBody>
        </p:sp>
        <p:sp>
          <p:nvSpPr>
            <p:cNvPr id="184" name="Shape 27"/>
            <p:cNvSpPr/>
            <p:nvPr/>
          </p:nvSpPr>
          <p:spPr>
            <a:xfrm>
              <a:off x="10527141"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2100</a:t>
              </a:r>
              <a:endParaRPr sz="1055" dirty="0"/>
            </a:p>
          </p:txBody>
        </p:sp>
        <p:sp>
          <p:nvSpPr>
            <p:cNvPr id="185" name="Shape 29"/>
            <p:cNvSpPr/>
            <p:nvPr/>
          </p:nvSpPr>
          <p:spPr>
            <a:xfrm>
              <a:off x="21435"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2060</a:t>
              </a:r>
              <a:endParaRPr sz="1055" dirty="0"/>
            </a:p>
          </p:txBody>
        </p:sp>
        <p:sp>
          <p:nvSpPr>
            <p:cNvPr id="186" name="Shape 30"/>
            <p:cNvSpPr/>
            <p:nvPr/>
          </p:nvSpPr>
          <p:spPr>
            <a:xfrm>
              <a:off x="134371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2065</a:t>
              </a:r>
              <a:endParaRPr sz="1055" dirty="0"/>
            </a:p>
          </p:txBody>
        </p:sp>
        <p:sp>
          <p:nvSpPr>
            <p:cNvPr id="187" name="Shape 31"/>
            <p:cNvSpPr/>
            <p:nvPr/>
          </p:nvSpPr>
          <p:spPr>
            <a:xfrm>
              <a:off x="265148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2070</a:t>
              </a:r>
              <a:endParaRPr sz="1055" dirty="0"/>
            </a:p>
          </p:txBody>
        </p:sp>
        <p:sp>
          <p:nvSpPr>
            <p:cNvPr id="188" name="Shape 32"/>
            <p:cNvSpPr/>
            <p:nvPr/>
          </p:nvSpPr>
          <p:spPr>
            <a:xfrm>
              <a:off x="395926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2075</a:t>
              </a:r>
              <a:endParaRPr sz="1055" dirty="0"/>
            </a:p>
          </p:txBody>
        </p:sp>
        <p:sp>
          <p:nvSpPr>
            <p:cNvPr id="189" name="Shape 33"/>
            <p:cNvSpPr/>
            <p:nvPr/>
          </p:nvSpPr>
          <p:spPr>
            <a:xfrm>
              <a:off x="5281545"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2080</a:t>
              </a:r>
              <a:endParaRPr sz="1055" dirty="0"/>
            </a:p>
          </p:txBody>
        </p:sp>
      </p:grpSp>
      <p:cxnSp>
        <p:nvCxnSpPr>
          <p:cNvPr id="7" name="Straight Connector 6">
            <a:extLst>
              <a:ext uri="{FF2B5EF4-FFF2-40B4-BE49-F238E27FC236}">
                <a16:creationId xmlns:a16="http://schemas.microsoft.com/office/drawing/2014/main" id="{BF8C305D-64B1-4DEE-A886-48AA31090579}"/>
              </a:ext>
            </a:extLst>
          </p:cNvPr>
          <p:cNvCxnSpPr>
            <a:cxnSpLocks/>
          </p:cNvCxnSpPr>
          <p:nvPr/>
        </p:nvCxnSpPr>
        <p:spPr>
          <a:xfrm flipH="1">
            <a:off x="7953375" y="3900806"/>
            <a:ext cx="56507" cy="0"/>
          </a:xfrm>
          <a:prstGeom prst="line">
            <a:avLst/>
          </a:prstGeom>
          <a:noFill/>
          <a:ln w="25400" cap="flat">
            <a:solidFill>
              <a:srgbClr val="FFC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7164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913301" y="2802253"/>
            <a:ext cx="8358188" cy="442474"/>
            <a:chOff x="16308" y="1789961"/>
            <a:chExt cx="11069252" cy="585994"/>
          </a:xfrm>
          <a:solidFill>
            <a:srgbClr val="1F3161"/>
          </a:solidFill>
        </p:grpSpPr>
        <p:sp>
          <p:nvSpPr>
            <p:cNvPr id="24" name="Shape 24"/>
            <p:cNvSpPr/>
            <p:nvPr/>
          </p:nvSpPr>
          <p:spPr>
            <a:xfrm>
              <a:off x="6598703"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2040</a:t>
              </a:r>
              <a:endParaRPr sz="1055" dirty="0"/>
            </a:p>
          </p:txBody>
        </p:sp>
        <p:sp>
          <p:nvSpPr>
            <p:cNvPr id="25" name="Shape 25"/>
            <p:cNvSpPr/>
            <p:nvPr/>
          </p:nvSpPr>
          <p:spPr>
            <a:xfrm>
              <a:off x="7906473"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2045</a:t>
              </a:r>
              <a:endParaRPr sz="1055" dirty="0"/>
            </a:p>
          </p:txBody>
        </p:sp>
        <p:sp>
          <p:nvSpPr>
            <p:cNvPr id="26" name="Shape 26"/>
            <p:cNvSpPr/>
            <p:nvPr/>
          </p:nvSpPr>
          <p:spPr>
            <a:xfrm>
              <a:off x="922875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2050</a:t>
              </a:r>
              <a:endParaRPr sz="1055" dirty="0"/>
            </a:p>
          </p:txBody>
        </p:sp>
        <p:sp>
          <p:nvSpPr>
            <p:cNvPr id="27" name="Shape 27"/>
            <p:cNvSpPr/>
            <p:nvPr/>
          </p:nvSpPr>
          <p:spPr>
            <a:xfrm>
              <a:off x="10536528"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2055</a:t>
              </a:r>
              <a:endParaRPr sz="1055" dirty="0"/>
            </a:p>
          </p:txBody>
        </p:sp>
        <p:sp>
          <p:nvSpPr>
            <p:cNvPr id="29" name="Shape 29"/>
            <p:cNvSpPr/>
            <p:nvPr/>
          </p:nvSpPr>
          <p:spPr>
            <a:xfrm>
              <a:off x="16308"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055" dirty="0"/>
                <a:t>201</a:t>
              </a:r>
              <a:r>
                <a:rPr lang="en-GB" sz="1055" dirty="0"/>
                <a:t>5</a:t>
              </a:r>
              <a:endParaRPr sz="1055" dirty="0"/>
            </a:p>
          </p:txBody>
        </p:sp>
        <p:sp>
          <p:nvSpPr>
            <p:cNvPr id="30" name="Shape 30"/>
            <p:cNvSpPr/>
            <p:nvPr/>
          </p:nvSpPr>
          <p:spPr>
            <a:xfrm>
              <a:off x="135310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2020</a:t>
              </a:r>
              <a:endParaRPr sz="1055" dirty="0"/>
            </a:p>
          </p:txBody>
        </p:sp>
        <p:sp>
          <p:nvSpPr>
            <p:cNvPr id="31" name="Shape 31"/>
            <p:cNvSpPr/>
            <p:nvPr/>
          </p:nvSpPr>
          <p:spPr>
            <a:xfrm>
              <a:off x="266087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2025</a:t>
              </a:r>
              <a:endParaRPr sz="1055" dirty="0"/>
            </a:p>
          </p:txBody>
        </p:sp>
        <p:sp>
          <p:nvSpPr>
            <p:cNvPr id="32" name="Shape 32"/>
            <p:cNvSpPr/>
            <p:nvPr/>
          </p:nvSpPr>
          <p:spPr>
            <a:xfrm>
              <a:off x="396864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2030</a:t>
              </a:r>
              <a:endParaRPr sz="1055" dirty="0"/>
            </a:p>
          </p:txBody>
        </p:sp>
        <p:sp>
          <p:nvSpPr>
            <p:cNvPr id="33" name="Shape 33"/>
            <p:cNvSpPr/>
            <p:nvPr/>
          </p:nvSpPr>
          <p:spPr>
            <a:xfrm>
              <a:off x="5290932"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2035</a:t>
              </a:r>
              <a:endParaRPr sz="1055" dirty="0"/>
            </a:p>
          </p:txBody>
        </p:sp>
        <p:grpSp>
          <p:nvGrpSpPr>
            <p:cNvPr id="4" name="Group 3"/>
            <p:cNvGrpSpPr/>
            <p:nvPr/>
          </p:nvGrpSpPr>
          <p:grpSpPr>
            <a:xfrm>
              <a:off x="207955" y="1789961"/>
              <a:ext cx="10692763" cy="190502"/>
              <a:chOff x="427484" y="5200819"/>
              <a:chExt cx="10692763" cy="190502"/>
            </a:xfrm>
            <a:grpFill/>
          </p:grpSpPr>
          <p:grpSp>
            <p:nvGrpSpPr>
              <p:cNvPr id="3" name="Group 2"/>
              <p:cNvGrpSpPr/>
              <p:nvPr/>
            </p:nvGrpSpPr>
            <p:grpSpPr>
              <a:xfrm>
                <a:off x="427484" y="5200820"/>
                <a:ext cx="6240261" cy="190501"/>
                <a:chOff x="1436564" y="5200820"/>
                <a:chExt cx="6240261" cy="190501"/>
              </a:xfrm>
              <a:grpFill/>
            </p:grpSpPr>
            <p:grpSp>
              <p:nvGrpSpPr>
                <p:cNvPr id="2" name="Group 1"/>
                <p:cNvGrpSpPr/>
                <p:nvPr/>
              </p:nvGrpSpPr>
              <p:grpSpPr>
                <a:xfrm>
                  <a:off x="1436564" y="5200820"/>
                  <a:ext cx="3091556" cy="190501"/>
                  <a:chOff x="1436564" y="5200820"/>
                  <a:chExt cx="3091556" cy="190501"/>
                </a:xfrm>
                <a:grpFill/>
              </p:grpSpPr>
              <p:sp>
                <p:nvSpPr>
                  <p:cNvPr id="37" name="Shape 37"/>
                  <p:cNvSpPr/>
                  <p:nvPr/>
                </p:nvSpPr>
                <p:spPr>
                  <a:xfrm>
                    <a:off x="1436564"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39" name="Shape 39"/>
                  <p:cNvSpPr/>
                  <p:nvPr/>
                </p:nvSpPr>
                <p:spPr>
                  <a:xfrm>
                    <a:off x="17018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45" name="Shape 45"/>
                  <p:cNvSpPr/>
                  <p:nvPr/>
                </p:nvSpPr>
                <p:spPr>
                  <a:xfrm>
                    <a:off x="19685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3" name="Shape 37"/>
                  <p:cNvSpPr/>
                  <p:nvPr/>
                </p:nvSpPr>
                <p:spPr>
                  <a:xfrm>
                    <a:off x="2226568" y="5200820"/>
                    <a:ext cx="190500" cy="190501"/>
                  </a:xfrm>
                  <a:prstGeom prst="ellipse">
                    <a:avLst/>
                  </a:prstGeom>
                  <a:solidFill>
                    <a:schemeClr val="bg1"/>
                  </a:solidFill>
                  <a:ln w="12700" cap="flat">
                    <a:solidFill>
                      <a:schemeClr val="tx1"/>
                    </a:solidFill>
                    <a:miter lim="400000"/>
                  </a:ln>
                  <a:effectLst/>
                </p:spPr>
                <p:txBody>
                  <a:bodyPr wrap="square" lIns="35719" tIns="35719" rIns="35719" bIns="35719" numCol="1" anchor="ctr">
                    <a:noAutofit/>
                  </a:bodyPr>
                  <a:lstStyle/>
                  <a:p>
                    <a:endParaRPr sz="1266"/>
                  </a:p>
                </p:txBody>
              </p:sp>
              <p:sp>
                <p:nvSpPr>
                  <p:cNvPr id="74" name="Shape 39"/>
                  <p:cNvSpPr/>
                  <p:nvPr/>
                </p:nvSpPr>
                <p:spPr>
                  <a:xfrm>
                    <a:off x="2491804" y="5200820"/>
                    <a:ext cx="190501" cy="190501"/>
                  </a:xfrm>
                  <a:prstGeom prst="ellipse">
                    <a:avLst/>
                  </a:prstGeom>
                  <a:solidFill>
                    <a:schemeClr val="bg1"/>
                  </a:solidFill>
                  <a:ln w="12700" cap="flat">
                    <a:solidFill>
                      <a:schemeClr val="tx1"/>
                    </a:solidFill>
                    <a:miter lim="400000"/>
                  </a:ln>
                  <a:effectLst/>
                </p:spPr>
                <p:txBody>
                  <a:bodyPr wrap="square" lIns="35719" tIns="35719" rIns="35719" bIns="35719" numCol="1" anchor="ctr">
                    <a:noAutofit/>
                  </a:bodyPr>
                  <a:lstStyle/>
                  <a:p>
                    <a:endParaRPr sz="1266"/>
                  </a:p>
                </p:txBody>
              </p:sp>
              <p:sp>
                <p:nvSpPr>
                  <p:cNvPr id="75" name="Shape 45"/>
                  <p:cNvSpPr/>
                  <p:nvPr/>
                </p:nvSpPr>
                <p:spPr>
                  <a:xfrm>
                    <a:off x="2758504" y="5200820"/>
                    <a:ext cx="190501" cy="190501"/>
                  </a:xfrm>
                  <a:prstGeom prst="ellipse">
                    <a:avLst/>
                  </a:prstGeom>
                  <a:solidFill>
                    <a:schemeClr val="bg1"/>
                  </a:solidFill>
                  <a:ln w="12700" cap="flat">
                    <a:solidFill>
                      <a:schemeClr val="tx1"/>
                    </a:solidFill>
                    <a:miter lim="400000"/>
                  </a:ln>
                  <a:effectLst/>
                </p:spPr>
                <p:txBody>
                  <a:bodyPr wrap="square" lIns="35719" tIns="35719" rIns="35719" bIns="35719" numCol="1" anchor="ctr">
                    <a:noAutofit/>
                  </a:bodyPr>
                  <a:lstStyle/>
                  <a:p>
                    <a:endParaRPr sz="1266" dirty="0"/>
                  </a:p>
                </p:txBody>
              </p:sp>
              <p:sp>
                <p:nvSpPr>
                  <p:cNvPr id="76" name="Shape 37"/>
                  <p:cNvSpPr/>
                  <p:nvPr/>
                </p:nvSpPr>
                <p:spPr>
                  <a:xfrm>
                    <a:off x="3015679" y="5200820"/>
                    <a:ext cx="190500" cy="190501"/>
                  </a:xfrm>
                  <a:prstGeom prst="ellipse">
                    <a:avLst/>
                  </a:prstGeom>
                  <a:solidFill>
                    <a:schemeClr val="bg1"/>
                  </a:solidFill>
                  <a:ln w="12700" cap="flat">
                    <a:solidFill>
                      <a:schemeClr val="tx1"/>
                    </a:solidFill>
                    <a:miter lim="400000"/>
                  </a:ln>
                  <a:effectLst/>
                </p:spPr>
                <p:txBody>
                  <a:bodyPr wrap="square" lIns="35719" tIns="35719" rIns="35719" bIns="35719" numCol="1" anchor="ctr">
                    <a:noAutofit/>
                  </a:bodyPr>
                  <a:lstStyle/>
                  <a:p>
                    <a:endParaRPr sz="1266"/>
                  </a:p>
                </p:txBody>
              </p:sp>
              <p:sp>
                <p:nvSpPr>
                  <p:cNvPr id="77" name="Shape 39"/>
                  <p:cNvSpPr/>
                  <p:nvPr/>
                </p:nvSpPr>
                <p:spPr>
                  <a:xfrm>
                    <a:off x="3280915" y="5200820"/>
                    <a:ext cx="190501" cy="190501"/>
                  </a:xfrm>
                  <a:prstGeom prst="ellipse">
                    <a:avLst/>
                  </a:prstGeom>
                  <a:solidFill>
                    <a:schemeClr val="bg1"/>
                  </a:solidFill>
                  <a:ln w="12700" cap="flat">
                    <a:solidFill>
                      <a:schemeClr val="tx1"/>
                    </a:solidFill>
                    <a:miter lim="400000"/>
                  </a:ln>
                  <a:effectLst/>
                </p:spPr>
                <p:txBody>
                  <a:bodyPr wrap="square" lIns="35719" tIns="35719" rIns="35719" bIns="35719" numCol="1" anchor="ctr">
                    <a:noAutofit/>
                  </a:bodyPr>
                  <a:lstStyle/>
                  <a:p>
                    <a:endParaRPr sz="1266"/>
                  </a:p>
                </p:txBody>
              </p:sp>
              <p:sp>
                <p:nvSpPr>
                  <p:cNvPr id="78" name="Shape 45"/>
                  <p:cNvSpPr/>
                  <p:nvPr/>
                </p:nvSpPr>
                <p:spPr>
                  <a:xfrm>
                    <a:off x="35476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9" name="Shape 37"/>
                  <p:cNvSpPr/>
                  <p:nvPr/>
                </p:nvSpPr>
                <p:spPr>
                  <a:xfrm>
                    <a:off x="3805683"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0" name="Shape 39"/>
                  <p:cNvSpPr/>
                  <p:nvPr/>
                </p:nvSpPr>
                <p:spPr>
                  <a:xfrm>
                    <a:off x="4070919"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1" name="Shape 45"/>
                  <p:cNvSpPr/>
                  <p:nvPr/>
                </p:nvSpPr>
                <p:spPr>
                  <a:xfrm>
                    <a:off x="4337619"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grpSp>
            <p:grpSp>
              <p:nvGrpSpPr>
                <p:cNvPr id="82" name="Group 81"/>
                <p:cNvGrpSpPr/>
                <p:nvPr/>
              </p:nvGrpSpPr>
              <p:grpSpPr>
                <a:xfrm>
                  <a:off x="4585269" y="5200820"/>
                  <a:ext cx="3091556" cy="190501"/>
                  <a:chOff x="1436564" y="5200820"/>
                  <a:chExt cx="3091556" cy="190501"/>
                </a:xfrm>
                <a:grpFill/>
              </p:grpSpPr>
              <p:sp>
                <p:nvSpPr>
                  <p:cNvPr id="83" name="Shape 37"/>
                  <p:cNvSpPr/>
                  <p:nvPr/>
                </p:nvSpPr>
                <p:spPr>
                  <a:xfrm>
                    <a:off x="1436564" y="5200820"/>
                    <a:ext cx="190500"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4" name="Shape 39"/>
                  <p:cNvSpPr/>
                  <p:nvPr/>
                </p:nvSpPr>
                <p:spPr>
                  <a:xfrm>
                    <a:off x="1701800"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95" name="Group 94"/>
              <p:cNvGrpSpPr/>
              <p:nvPr/>
            </p:nvGrpSpPr>
            <p:grpSpPr>
              <a:xfrm>
                <a:off x="6725801" y="5200819"/>
                <a:ext cx="4394446" cy="190501"/>
                <a:chOff x="1436564" y="5200820"/>
                <a:chExt cx="4394446" cy="190501"/>
              </a:xfrm>
              <a:grpFill/>
            </p:grpSpPr>
            <p:grpSp>
              <p:nvGrpSpPr>
                <p:cNvPr id="96" name="Group 95"/>
                <p:cNvGrpSpPr/>
                <p:nvPr/>
              </p:nvGrpSpPr>
              <p:grpSpPr>
                <a:xfrm>
                  <a:off x="1436564" y="5200820"/>
                  <a:ext cx="3091556" cy="190501"/>
                  <a:chOff x="1436564" y="5200820"/>
                  <a:chExt cx="3091556" cy="190501"/>
                </a:xfrm>
                <a:grpFill/>
              </p:grpSpPr>
              <p:sp>
                <p:nvSpPr>
                  <p:cNvPr id="110"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1"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2"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3"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4"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5"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6"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7"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8"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9"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0"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7" name="Group 96"/>
                <p:cNvGrpSpPr/>
                <p:nvPr/>
              </p:nvGrpSpPr>
              <p:grpSpPr>
                <a:xfrm>
                  <a:off x="4585269" y="5200820"/>
                  <a:ext cx="1245741" cy="190501"/>
                  <a:chOff x="1436564" y="5200820"/>
                  <a:chExt cx="1245741" cy="190501"/>
                </a:xfrm>
                <a:grpFill/>
              </p:grpSpPr>
              <p:sp>
                <p:nvSpPr>
                  <p:cNvPr id="9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grpSp>
      <p:grpSp>
        <p:nvGrpSpPr>
          <p:cNvPr id="179" name="Group 178"/>
          <p:cNvGrpSpPr>
            <a:grpSpLocks noChangeAspect="1"/>
          </p:cNvGrpSpPr>
          <p:nvPr/>
        </p:nvGrpSpPr>
        <p:grpSpPr>
          <a:xfrm>
            <a:off x="1916906" y="3528261"/>
            <a:ext cx="8358188" cy="444563"/>
            <a:chOff x="21435" y="2471440"/>
            <a:chExt cx="11054738" cy="587987"/>
          </a:xfrm>
          <a:solidFill>
            <a:srgbClr val="1F3161"/>
          </a:solidFill>
        </p:grpSpPr>
        <p:grpSp>
          <p:nvGrpSpPr>
            <p:cNvPr id="180" name="Group 179"/>
            <p:cNvGrpSpPr/>
            <p:nvPr/>
          </p:nvGrpSpPr>
          <p:grpSpPr>
            <a:xfrm>
              <a:off x="200701" y="2868925"/>
              <a:ext cx="10692763" cy="190502"/>
              <a:chOff x="427484" y="5200819"/>
              <a:chExt cx="10692763" cy="190502"/>
            </a:xfrm>
            <a:grpFill/>
          </p:grpSpPr>
          <p:grpSp>
            <p:nvGrpSpPr>
              <p:cNvPr id="190" name="Group 189"/>
              <p:cNvGrpSpPr/>
              <p:nvPr/>
            </p:nvGrpSpPr>
            <p:grpSpPr>
              <a:xfrm>
                <a:off x="427484" y="5200820"/>
                <a:ext cx="6240261" cy="190501"/>
                <a:chOff x="1436564" y="5200820"/>
                <a:chExt cx="6240261" cy="190501"/>
              </a:xfrm>
              <a:grpFill/>
            </p:grpSpPr>
            <p:grpSp>
              <p:nvGrpSpPr>
                <p:cNvPr id="211" name="Group 210"/>
                <p:cNvGrpSpPr/>
                <p:nvPr/>
              </p:nvGrpSpPr>
              <p:grpSpPr>
                <a:xfrm>
                  <a:off x="1436564" y="5200820"/>
                  <a:ext cx="3091556" cy="190501"/>
                  <a:chOff x="1436564" y="5200820"/>
                  <a:chExt cx="3091556" cy="190501"/>
                </a:xfrm>
                <a:grpFill/>
              </p:grpSpPr>
              <p:sp>
                <p:nvSpPr>
                  <p:cNvPr id="225"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6"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7"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8"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9"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0"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1"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2"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3"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4"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5"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6"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212" name="Group 211"/>
                <p:cNvGrpSpPr/>
                <p:nvPr/>
              </p:nvGrpSpPr>
              <p:grpSpPr>
                <a:xfrm>
                  <a:off x="4585269" y="5200820"/>
                  <a:ext cx="3091556" cy="190501"/>
                  <a:chOff x="1436564" y="5200820"/>
                  <a:chExt cx="3091556" cy="190501"/>
                </a:xfrm>
                <a:grpFill/>
              </p:grpSpPr>
              <p:sp>
                <p:nvSpPr>
                  <p:cNvPr id="21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2" name="Shape 37"/>
                  <p:cNvSpPr/>
                  <p:nvPr/>
                </p:nvSpPr>
                <p:spPr>
                  <a:xfrm>
                    <a:off x="3805683"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dirty="0"/>
                  </a:p>
                </p:txBody>
              </p:sp>
              <p:sp>
                <p:nvSpPr>
                  <p:cNvPr id="223" name="Shape 39"/>
                  <p:cNvSpPr/>
                  <p:nvPr/>
                </p:nvSpPr>
                <p:spPr>
                  <a:xfrm>
                    <a:off x="4070919"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2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191" name="Group 190"/>
              <p:cNvGrpSpPr/>
              <p:nvPr/>
            </p:nvGrpSpPr>
            <p:grpSpPr>
              <a:xfrm>
                <a:off x="6725801" y="5200819"/>
                <a:ext cx="4394446" cy="190501"/>
                <a:chOff x="1436564" y="5200820"/>
                <a:chExt cx="4394446" cy="190501"/>
              </a:xfrm>
              <a:grpFill/>
            </p:grpSpPr>
            <p:grpSp>
              <p:nvGrpSpPr>
                <p:cNvPr id="192" name="Group 191"/>
                <p:cNvGrpSpPr/>
                <p:nvPr/>
              </p:nvGrpSpPr>
              <p:grpSpPr>
                <a:xfrm>
                  <a:off x="1436564" y="5200820"/>
                  <a:ext cx="3091556" cy="190501"/>
                  <a:chOff x="1436564" y="5200820"/>
                  <a:chExt cx="3091556" cy="190501"/>
                </a:xfrm>
                <a:grpFill/>
              </p:grpSpPr>
              <p:sp>
                <p:nvSpPr>
                  <p:cNvPr id="199"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0" name="Shape 39"/>
                  <p:cNvSpPr/>
                  <p:nvPr/>
                </p:nvSpPr>
                <p:spPr>
                  <a:xfrm>
                    <a:off x="1701800" y="5200820"/>
                    <a:ext cx="190501" cy="190501"/>
                  </a:xfrm>
                  <a:prstGeom prst="ellipse">
                    <a:avLst/>
                  </a:prstGeom>
                  <a:solidFill>
                    <a:srgbClr val="00B050"/>
                  </a:solidFill>
                  <a:ln w="12700" cap="flat">
                    <a:noFill/>
                    <a:miter lim="400000"/>
                  </a:ln>
                  <a:effectLst/>
                </p:spPr>
                <p:txBody>
                  <a:bodyPr wrap="square" lIns="35719" tIns="35719" rIns="35719" bIns="35719" numCol="1" anchor="ctr">
                    <a:noAutofit/>
                  </a:bodyPr>
                  <a:lstStyle/>
                  <a:p>
                    <a:endParaRPr sz="1266" dirty="0"/>
                  </a:p>
                </p:txBody>
              </p:sp>
              <p:sp>
                <p:nvSpPr>
                  <p:cNvPr id="201" name="Shape 45"/>
                  <p:cNvSpPr/>
                  <p:nvPr/>
                </p:nvSpPr>
                <p:spPr>
                  <a:xfrm>
                    <a:off x="1968500" y="5200820"/>
                    <a:ext cx="190501" cy="190501"/>
                  </a:xfrm>
                  <a:prstGeom prst="ellipse">
                    <a:avLst/>
                  </a:prstGeom>
                  <a:solidFill>
                    <a:srgbClr val="00B050"/>
                  </a:solidFill>
                  <a:ln w="12700" cap="flat">
                    <a:noFill/>
                    <a:miter lim="400000"/>
                  </a:ln>
                  <a:effectLst/>
                </p:spPr>
                <p:txBody>
                  <a:bodyPr wrap="square" lIns="35719" tIns="35719" rIns="35719" bIns="35719" numCol="1" anchor="ctr">
                    <a:noAutofit/>
                  </a:bodyPr>
                  <a:lstStyle/>
                  <a:p>
                    <a:endParaRPr sz="1266" dirty="0"/>
                  </a:p>
                </p:txBody>
              </p:sp>
              <p:sp>
                <p:nvSpPr>
                  <p:cNvPr id="202" name="Shape 37"/>
                  <p:cNvSpPr/>
                  <p:nvPr/>
                </p:nvSpPr>
                <p:spPr>
                  <a:xfrm>
                    <a:off x="2226568"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3" name="Shape 39"/>
                  <p:cNvSpPr/>
                  <p:nvPr/>
                </p:nvSpPr>
                <p:spPr>
                  <a:xfrm>
                    <a:off x="2491804"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4" name="Shape 45"/>
                  <p:cNvSpPr/>
                  <p:nvPr/>
                </p:nvSpPr>
                <p:spPr>
                  <a:xfrm>
                    <a:off x="2758504" y="5200820"/>
                    <a:ext cx="190501" cy="190501"/>
                  </a:xfrm>
                  <a:prstGeom prst="ellipse">
                    <a:avLst/>
                  </a:prstGeom>
                  <a:solidFill>
                    <a:srgbClr val="FFC000"/>
                  </a:solidFill>
                  <a:ln w="12700" cap="flat">
                    <a:noFill/>
                    <a:miter lim="400000"/>
                  </a:ln>
                  <a:effectLst/>
                </p:spPr>
                <p:txBody>
                  <a:bodyPr wrap="square" lIns="35719" tIns="35719" rIns="35719" bIns="35719" numCol="1" anchor="ctr">
                    <a:noAutofit/>
                  </a:bodyPr>
                  <a:lstStyle/>
                  <a:p>
                    <a:endParaRPr sz="1266"/>
                  </a:p>
                </p:txBody>
              </p:sp>
              <p:sp>
                <p:nvSpPr>
                  <p:cNvPr id="205" name="Shape 37"/>
                  <p:cNvSpPr/>
                  <p:nvPr/>
                </p:nvSpPr>
                <p:spPr>
                  <a:xfrm>
                    <a:off x="3015679" y="5200820"/>
                    <a:ext cx="190500" cy="190501"/>
                  </a:xfrm>
                  <a:prstGeom prst="ellipse">
                    <a:avLst/>
                  </a:prstGeom>
                  <a:solidFill>
                    <a:srgbClr val="FFC000"/>
                  </a:solidFill>
                  <a:ln w="12700" cap="flat">
                    <a:noFill/>
                    <a:miter lim="400000"/>
                  </a:ln>
                  <a:effectLst/>
                </p:spPr>
                <p:txBody>
                  <a:bodyPr wrap="square" lIns="35719" tIns="35719" rIns="35719" bIns="35719" numCol="1" anchor="ctr">
                    <a:noAutofit/>
                  </a:bodyPr>
                  <a:lstStyle/>
                  <a:p>
                    <a:endParaRPr sz="1266"/>
                  </a:p>
                </p:txBody>
              </p:sp>
              <p:sp>
                <p:nvSpPr>
                  <p:cNvPr id="206" name="Shape 39"/>
                  <p:cNvSpPr/>
                  <p:nvPr/>
                </p:nvSpPr>
                <p:spPr>
                  <a:xfrm>
                    <a:off x="32809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7" name="Shape 45"/>
                  <p:cNvSpPr/>
                  <p:nvPr/>
                </p:nvSpPr>
                <p:spPr>
                  <a:xfrm>
                    <a:off x="35476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8"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9"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0"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93" name="Group 192"/>
                <p:cNvGrpSpPr/>
                <p:nvPr/>
              </p:nvGrpSpPr>
              <p:grpSpPr>
                <a:xfrm>
                  <a:off x="4585269" y="5200820"/>
                  <a:ext cx="1245741" cy="190501"/>
                  <a:chOff x="1436564" y="5200820"/>
                  <a:chExt cx="1245741" cy="190501"/>
                </a:xfrm>
                <a:grpFill/>
              </p:grpSpPr>
              <p:sp>
                <p:nvSpPr>
                  <p:cNvPr id="194"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5"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6"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7"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8"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sp>
          <p:nvSpPr>
            <p:cNvPr id="181" name="Shape 24"/>
            <p:cNvSpPr/>
            <p:nvPr/>
          </p:nvSpPr>
          <p:spPr>
            <a:xfrm>
              <a:off x="6589316"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2085</a:t>
              </a:r>
              <a:endParaRPr sz="1055" dirty="0"/>
            </a:p>
          </p:txBody>
        </p:sp>
        <p:sp>
          <p:nvSpPr>
            <p:cNvPr id="182" name="Shape 25"/>
            <p:cNvSpPr/>
            <p:nvPr/>
          </p:nvSpPr>
          <p:spPr>
            <a:xfrm>
              <a:off x="7897086"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2090</a:t>
              </a:r>
              <a:endParaRPr sz="1055" dirty="0"/>
            </a:p>
          </p:txBody>
        </p:sp>
        <p:sp>
          <p:nvSpPr>
            <p:cNvPr id="183" name="Shape 26"/>
            <p:cNvSpPr/>
            <p:nvPr/>
          </p:nvSpPr>
          <p:spPr>
            <a:xfrm>
              <a:off x="921937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2095</a:t>
              </a:r>
              <a:endParaRPr sz="1055" dirty="0"/>
            </a:p>
          </p:txBody>
        </p:sp>
        <p:sp>
          <p:nvSpPr>
            <p:cNvPr id="184" name="Shape 27"/>
            <p:cNvSpPr/>
            <p:nvPr/>
          </p:nvSpPr>
          <p:spPr>
            <a:xfrm>
              <a:off x="10527141"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2100</a:t>
              </a:r>
              <a:endParaRPr sz="1055" dirty="0"/>
            </a:p>
          </p:txBody>
        </p:sp>
        <p:sp>
          <p:nvSpPr>
            <p:cNvPr id="185" name="Shape 29"/>
            <p:cNvSpPr/>
            <p:nvPr/>
          </p:nvSpPr>
          <p:spPr>
            <a:xfrm>
              <a:off x="21435"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2060</a:t>
              </a:r>
              <a:endParaRPr sz="1055" dirty="0"/>
            </a:p>
          </p:txBody>
        </p:sp>
        <p:sp>
          <p:nvSpPr>
            <p:cNvPr id="186" name="Shape 30"/>
            <p:cNvSpPr/>
            <p:nvPr/>
          </p:nvSpPr>
          <p:spPr>
            <a:xfrm>
              <a:off x="134371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2065</a:t>
              </a:r>
              <a:endParaRPr sz="1055" dirty="0"/>
            </a:p>
          </p:txBody>
        </p:sp>
        <p:sp>
          <p:nvSpPr>
            <p:cNvPr id="187" name="Shape 31"/>
            <p:cNvSpPr/>
            <p:nvPr/>
          </p:nvSpPr>
          <p:spPr>
            <a:xfrm>
              <a:off x="265148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2070</a:t>
              </a:r>
              <a:endParaRPr sz="1055" dirty="0"/>
            </a:p>
          </p:txBody>
        </p:sp>
        <p:sp>
          <p:nvSpPr>
            <p:cNvPr id="188" name="Shape 32"/>
            <p:cNvSpPr/>
            <p:nvPr/>
          </p:nvSpPr>
          <p:spPr>
            <a:xfrm>
              <a:off x="395926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2075</a:t>
              </a:r>
              <a:endParaRPr sz="1055" dirty="0"/>
            </a:p>
          </p:txBody>
        </p:sp>
        <p:sp>
          <p:nvSpPr>
            <p:cNvPr id="189" name="Shape 33"/>
            <p:cNvSpPr/>
            <p:nvPr/>
          </p:nvSpPr>
          <p:spPr>
            <a:xfrm>
              <a:off x="5281545"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2080</a:t>
              </a:r>
              <a:endParaRPr sz="1055" dirty="0"/>
            </a:p>
          </p:txBody>
        </p:sp>
      </p:grpSp>
    </p:spTree>
    <p:extLst>
      <p:ext uri="{BB962C8B-B14F-4D97-AF65-F5344CB8AC3E}">
        <p14:creationId xmlns:p14="http://schemas.microsoft.com/office/powerpoint/2010/main" val="499658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395CD-1E70-45BA-BCE8-8D5C972EDFD8}"/>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210308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7E4AC-C600-4D52-A07C-69B579DDAC40}"/>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80813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74F00D-342A-43F1-B02C-A1AD5B2EE261}"/>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284962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5FF5F2-60BC-45A1-AAD3-63575AF08977}"/>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118421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EE7BF2-73C3-401D-A63C-AD711F219DFC}"/>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1266760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7B4BB7-B3D8-4848-A405-04712E5D49D2}"/>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361307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982E3-AE6D-40DE-8637-B89764CAE54A}"/>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36289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2"/>
            <a:ext cx="10241280" cy="1201782"/>
          </a:xfrm>
        </p:spPr>
        <p:txBody>
          <a:bodyPr>
            <a:normAutofit fontScale="90000"/>
          </a:bodyPr>
          <a:lstStyle/>
          <a:p>
            <a:pPr algn="ctr"/>
            <a:r>
              <a:rPr lang="en-GB" sz="4400" dirty="0" smtClean="0">
                <a:solidFill>
                  <a:srgbClr val="002060"/>
                </a:solidFill>
                <a:latin typeface="Bookman Old Style" panose="02050604050505020204" pitchFamily="18" charset="0"/>
              </a:rPr>
              <a:t>THE JOURNEY SO FAR</a:t>
            </a:r>
            <a:br>
              <a:rPr lang="en-GB" sz="4400" dirty="0" smtClean="0">
                <a:solidFill>
                  <a:srgbClr val="002060"/>
                </a:solidFill>
                <a:latin typeface="Bookman Old Style" panose="02050604050505020204" pitchFamily="18" charset="0"/>
              </a:rPr>
            </a:br>
            <a:endParaRPr lang="en-GB" sz="44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522514" y="979714"/>
            <a:ext cx="11299372" cy="4911635"/>
          </a:xfrm>
        </p:spPr>
        <p:txBody>
          <a:bodyPr>
            <a:normAutofit fontScale="85000" lnSpcReduction="20000"/>
          </a:bodyPr>
          <a:lstStyle/>
          <a:p>
            <a:pPr algn="l"/>
            <a:r>
              <a:rPr lang="en-GB" dirty="0" smtClean="0">
                <a:solidFill>
                  <a:srgbClr val="002060"/>
                </a:solidFill>
                <a:latin typeface="Bookman Old Style" panose="02050604050505020204" pitchFamily="18" charset="0"/>
              </a:rPr>
              <a:t>Your child may have….…</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Found their feet and way around College.</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Made new friends.</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Taken part in an extra curricular activity.</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Taken part in an Inter House competition.</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Been a student voice - student Council, Twos, Mental Health Ambassador…</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Sung in the school choir.</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Completed Home Learning and progressed in lessons.</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Managed their behaviour.</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Gained confidence.</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Developed relationship with teachers and tutor and Head of House.</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Understood our College systems.</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Had some bumps along the way and overcome them.</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Still overcoming bumps.</a:t>
            </a:r>
          </a:p>
          <a:p>
            <a:pPr algn="l"/>
            <a:endParaRPr lang="en-GB" dirty="0" smtClean="0">
              <a:solidFill>
                <a:srgbClr val="002060"/>
              </a:solidFill>
              <a:latin typeface="Bookman Old Style" panose="02050604050505020204" pitchFamily="18" charset="0"/>
            </a:endParaRP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5956663"/>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3" y="5956663"/>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196192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C982E3-AE6D-40DE-8637-B89764CAE54A}"/>
              </a:ext>
            </a:extLst>
          </p:cNvPr>
          <p:cNvPicPr>
            <a:picLocks noChangeAspect="1"/>
          </p:cNvPicPr>
          <p:nvPr/>
        </p:nvPicPr>
        <p:blipFill>
          <a:blip r:embed="rId3"/>
          <a:stretch>
            <a:fillRect/>
          </a:stretch>
        </p:blipFill>
        <p:spPr>
          <a:xfrm>
            <a:off x="1524000" y="3109686"/>
            <a:ext cx="9144000" cy="638629"/>
          </a:xfrm>
          <a:prstGeom prst="rect">
            <a:avLst/>
          </a:prstGeom>
        </p:spPr>
      </p:pic>
      <p:pic>
        <p:nvPicPr>
          <p:cNvPr id="4" name="Picture 3">
            <a:extLst>
              <a:ext uri="{FF2B5EF4-FFF2-40B4-BE49-F238E27FC236}">
                <a16:creationId xmlns:a16="http://schemas.microsoft.com/office/drawing/2014/main" id="{2CAE607D-D615-4634-936C-1290F74EE4F1}"/>
              </a:ext>
            </a:extLst>
          </p:cNvPr>
          <p:cNvPicPr>
            <a:picLocks noChangeAspect="1"/>
          </p:cNvPicPr>
          <p:nvPr/>
        </p:nvPicPr>
        <p:blipFill>
          <a:blip r:embed="rId4"/>
          <a:stretch>
            <a:fillRect/>
          </a:stretch>
        </p:blipFill>
        <p:spPr>
          <a:xfrm>
            <a:off x="1524000" y="3691745"/>
            <a:ext cx="9144000" cy="638629"/>
          </a:xfrm>
          <a:prstGeom prst="rect">
            <a:avLst/>
          </a:prstGeom>
        </p:spPr>
      </p:pic>
    </p:spTree>
    <p:extLst>
      <p:ext uri="{BB962C8B-B14F-4D97-AF65-F5344CB8AC3E}">
        <p14:creationId xmlns:p14="http://schemas.microsoft.com/office/powerpoint/2010/main" val="2301127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31C53E-1B45-4CC0-9001-1B835190B718}"/>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218180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31C53E-1B45-4CC0-9001-1B835190B718}"/>
              </a:ext>
            </a:extLst>
          </p:cNvPr>
          <p:cNvPicPr>
            <a:picLocks noChangeAspect="1"/>
          </p:cNvPicPr>
          <p:nvPr/>
        </p:nvPicPr>
        <p:blipFill>
          <a:blip r:embed="rId3"/>
          <a:stretch>
            <a:fillRect/>
          </a:stretch>
        </p:blipFill>
        <p:spPr>
          <a:xfrm>
            <a:off x="1524000" y="3109686"/>
            <a:ext cx="9144000" cy="638629"/>
          </a:xfrm>
          <a:prstGeom prst="rect">
            <a:avLst/>
          </a:prstGeom>
        </p:spPr>
      </p:pic>
      <p:pic>
        <p:nvPicPr>
          <p:cNvPr id="4" name="Picture 3">
            <a:extLst>
              <a:ext uri="{FF2B5EF4-FFF2-40B4-BE49-F238E27FC236}">
                <a16:creationId xmlns:a16="http://schemas.microsoft.com/office/drawing/2014/main" id="{3B3BA941-58FD-4F98-BA58-ED8DDA7F08D4}"/>
              </a:ext>
            </a:extLst>
          </p:cNvPr>
          <p:cNvPicPr>
            <a:picLocks noChangeAspect="1"/>
          </p:cNvPicPr>
          <p:nvPr/>
        </p:nvPicPr>
        <p:blipFill>
          <a:blip r:embed="rId4"/>
          <a:stretch>
            <a:fillRect/>
          </a:stretch>
        </p:blipFill>
        <p:spPr>
          <a:xfrm>
            <a:off x="1524000" y="3691745"/>
            <a:ext cx="9144000" cy="638629"/>
          </a:xfrm>
          <a:prstGeom prst="rect">
            <a:avLst/>
          </a:prstGeom>
        </p:spPr>
      </p:pic>
    </p:spTree>
    <p:extLst>
      <p:ext uri="{BB962C8B-B14F-4D97-AF65-F5344CB8AC3E}">
        <p14:creationId xmlns:p14="http://schemas.microsoft.com/office/powerpoint/2010/main" val="2597604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4BDC3-EFCB-4892-BA6C-182D4BFBB7F0}"/>
              </a:ext>
            </a:extLst>
          </p:cNvPr>
          <p:cNvPicPr>
            <a:picLocks noChangeAspect="1"/>
          </p:cNvPicPr>
          <p:nvPr/>
        </p:nvPicPr>
        <p:blipFill>
          <a:blip r:embed="rId3"/>
          <a:stretch>
            <a:fillRect/>
          </a:stretch>
        </p:blipFill>
        <p:spPr>
          <a:xfrm>
            <a:off x="1524000" y="3109686"/>
            <a:ext cx="9144000" cy="638629"/>
          </a:xfrm>
          <a:prstGeom prst="rect">
            <a:avLst/>
          </a:prstGeom>
        </p:spPr>
      </p:pic>
    </p:spTree>
    <p:extLst>
      <p:ext uri="{BB962C8B-B14F-4D97-AF65-F5344CB8AC3E}">
        <p14:creationId xmlns:p14="http://schemas.microsoft.com/office/powerpoint/2010/main" val="473382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B4BDC3-EFCB-4892-BA6C-182D4BFBB7F0}"/>
              </a:ext>
            </a:extLst>
          </p:cNvPr>
          <p:cNvPicPr>
            <a:picLocks noChangeAspect="1"/>
          </p:cNvPicPr>
          <p:nvPr/>
        </p:nvPicPr>
        <p:blipFill>
          <a:blip r:embed="rId3"/>
          <a:stretch>
            <a:fillRect/>
          </a:stretch>
        </p:blipFill>
        <p:spPr>
          <a:xfrm>
            <a:off x="1524000" y="3109686"/>
            <a:ext cx="9144000" cy="638629"/>
          </a:xfrm>
          <a:prstGeom prst="rect">
            <a:avLst/>
          </a:prstGeom>
        </p:spPr>
      </p:pic>
      <p:pic>
        <p:nvPicPr>
          <p:cNvPr id="4" name="Picture 3">
            <a:extLst>
              <a:ext uri="{FF2B5EF4-FFF2-40B4-BE49-F238E27FC236}">
                <a16:creationId xmlns:a16="http://schemas.microsoft.com/office/drawing/2014/main" id="{37293544-AE4A-492B-833B-8F7914490B95}"/>
              </a:ext>
            </a:extLst>
          </p:cNvPr>
          <p:cNvPicPr>
            <a:picLocks noChangeAspect="1"/>
          </p:cNvPicPr>
          <p:nvPr/>
        </p:nvPicPr>
        <p:blipFill>
          <a:blip r:embed="rId4"/>
          <a:stretch>
            <a:fillRect/>
          </a:stretch>
        </p:blipFill>
        <p:spPr>
          <a:xfrm>
            <a:off x="1524000" y="3691745"/>
            <a:ext cx="9144000" cy="638629"/>
          </a:xfrm>
          <a:prstGeom prst="rect">
            <a:avLst/>
          </a:prstGeom>
        </p:spPr>
      </p:pic>
    </p:spTree>
    <p:extLst>
      <p:ext uri="{BB962C8B-B14F-4D97-AF65-F5344CB8AC3E}">
        <p14:creationId xmlns:p14="http://schemas.microsoft.com/office/powerpoint/2010/main" val="1851105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6831" y="932689"/>
            <a:ext cx="10618338" cy="4992622"/>
          </a:xfrm>
          <a:prstGeom prst="rect">
            <a:avLst/>
          </a:prstGeom>
        </p:spPr>
      </p:pic>
    </p:spTree>
    <p:extLst>
      <p:ext uri="{BB962C8B-B14F-4D97-AF65-F5344CB8AC3E}">
        <p14:creationId xmlns:p14="http://schemas.microsoft.com/office/powerpoint/2010/main" val="27478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065" y="1157872"/>
            <a:ext cx="11167870" cy="4542256"/>
          </a:xfrm>
          <a:prstGeom prst="rect">
            <a:avLst/>
          </a:prstGeom>
        </p:spPr>
      </p:pic>
    </p:spTree>
    <p:extLst>
      <p:ext uri="{BB962C8B-B14F-4D97-AF65-F5344CB8AC3E}">
        <p14:creationId xmlns:p14="http://schemas.microsoft.com/office/powerpoint/2010/main" val="180346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2525632" y="679502"/>
          <a:ext cx="7089392" cy="5498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29A6352-5C73-4EA9-B415-2BF4D07A23B4}"/>
              </a:ext>
            </a:extLst>
          </p:cNvPr>
          <p:cNvSpPr txBox="1"/>
          <p:nvPr/>
        </p:nvSpPr>
        <p:spPr>
          <a:xfrm>
            <a:off x="5103019" y="5889992"/>
            <a:ext cx="750094" cy="288477"/>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GB" sz="1406" dirty="0">
                <a:solidFill>
                  <a:srgbClr val="1F3161"/>
                </a:solidFill>
                <a:latin typeface="Myriad Pro"/>
                <a:sym typeface="Helvetica Light"/>
              </a:rPr>
              <a:t>4+</a:t>
            </a:r>
          </a:p>
        </p:txBody>
      </p:sp>
    </p:spTree>
    <p:extLst>
      <p:ext uri="{BB962C8B-B14F-4D97-AF65-F5344CB8AC3E}">
        <p14:creationId xmlns:p14="http://schemas.microsoft.com/office/powerpoint/2010/main" val="3793399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750"/>
                                  </p:stCondLst>
                                  <p:childTnLst>
                                    <p:set>
                                      <p:cBhvr>
                                        <p:cTn id="10"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11" dur="1500"/>
                                        <p:tgtEl>
                                          <p:spTgt spid="6">
                                            <p:graphicEl>
                                              <a:chart seriesIdx="0" categoryIdx="0" bldStep="ptInSeries"/>
                                            </p:graphicEl>
                                          </p:spTgt>
                                        </p:tgtEl>
                                      </p:cBhvr>
                                    </p:animEffect>
                                  </p:childTnLst>
                                </p:cTn>
                              </p:par>
                            </p:childTnLst>
                          </p:cTn>
                        </p:par>
                        <p:par>
                          <p:cTn id="12" fill="hold">
                            <p:stCondLst>
                              <p:cond delay="2750"/>
                            </p:stCondLst>
                            <p:childTnLst>
                              <p:par>
                                <p:cTn id="13" presetID="22" presetClass="entr" presetSubtype="4" fill="hold" grpId="0" nodeType="afterEffect">
                                  <p:stCondLst>
                                    <p:cond delay="750"/>
                                  </p:stCondLst>
                                  <p:childTnLst>
                                    <p:set>
                                      <p:cBhvr>
                                        <p:cTn id="14"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wipe(down)">
                                      <p:cBhvr>
                                        <p:cTn id="15" dur="1500"/>
                                        <p:tgtEl>
                                          <p:spTgt spid="6">
                                            <p:graphicEl>
                                              <a:chart seriesIdx="0" categoryIdx="1" bldStep="ptInSeries"/>
                                            </p:graphicEl>
                                          </p:spTgt>
                                        </p:tgtEl>
                                      </p:cBhvr>
                                    </p:animEffect>
                                  </p:childTnLst>
                                </p:cTn>
                              </p:par>
                            </p:childTnLst>
                          </p:cTn>
                        </p:par>
                        <p:par>
                          <p:cTn id="16" fill="hold">
                            <p:stCondLst>
                              <p:cond delay="5000"/>
                            </p:stCondLst>
                            <p:childTnLst>
                              <p:par>
                                <p:cTn id="17" presetID="22" presetClass="entr" presetSubtype="4" fill="hold" grpId="0" nodeType="afterEffect">
                                  <p:stCondLst>
                                    <p:cond delay="750"/>
                                  </p:stCondLst>
                                  <p:childTnLst>
                                    <p:set>
                                      <p:cBhvr>
                                        <p:cTn id="18"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wipe(down)">
                                      <p:cBhvr>
                                        <p:cTn id="19" dur="1500"/>
                                        <p:tgtEl>
                                          <p:spTgt spid="6">
                                            <p:graphicEl>
                                              <a:chart seriesIdx="0" categoryIdx="2" bldStep="ptInSeries"/>
                                            </p:graphicEl>
                                          </p:spTgt>
                                        </p:tgtEl>
                                      </p:cBhvr>
                                    </p:animEffect>
                                  </p:childTnLst>
                                </p:cTn>
                              </p:par>
                            </p:childTnLst>
                          </p:cTn>
                        </p:par>
                        <p:par>
                          <p:cTn id="20" fill="hold">
                            <p:stCondLst>
                              <p:cond delay="7250"/>
                            </p:stCondLst>
                            <p:childTnLst>
                              <p:par>
                                <p:cTn id="21" presetID="22" presetClass="entr" presetSubtype="4" fill="hold" grpId="0" nodeType="afterEffect">
                                  <p:stCondLst>
                                    <p:cond delay="750"/>
                                  </p:stCondLst>
                                  <p:childTnLst>
                                    <p:set>
                                      <p:cBhvr>
                                        <p:cTn id="22"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wipe(down)">
                                      <p:cBhvr>
                                        <p:cTn id="23" dur="1500"/>
                                        <p:tgtEl>
                                          <p:spTgt spid="6">
                                            <p:graphicEl>
                                              <a:chart seriesIdx="0" categoryIdx="3" bldStep="ptInSeries"/>
                                            </p:graphicEl>
                                          </p:spTgt>
                                        </p:tgtEl>
                                      </p:cBhvr>
                                    </p:animEffect>
                                  </p:childTnLst>
                                </p:cTn>
                              </p:par>
                            </p:childTnLst>
                          </p:cTn>
                        </p:par>
                        <p:par>
                          <p:cTn id="24" fill="hold">
                            <p:stCondLst>
                              <p:cond delay="9500"/>
                            </p:stCondLst>
                            <p:childTnLst>
                              <p:par>
                                <p:cTn id="25" presetID="22" presetClass="entr" presetSubtype="4" fill="hold" grpId="0" nodeType="afterEffect">
                                  <p:stCondLst>
                                    <p:cond delay="750"/>
                                  </p:stCondLst>
                                  <p:childTnLst>
                                    <p:set>
                                      <p:cBhvr>
                                        <p:cTn id="26"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wipe(down)">
                                      <p:cBhvr>
                                        <p:cTn id="27" dur="1500"/>
                                        <p:tgtEl>
                                          <p:spTgt spid="6">
                                            <p:graphicEl>
                                              <a:chart seriesIdx="0" categoryIdx="4" bldStep="ptInSeries"/>
                                            </p:graphicEl>
                                          </p:spTgt>
                                        </p:tgtEl>
                                      </p:cBhvr>
                                    </p:animEffect>
                                  </p:childTnLst>
                                </p:cTn>
                              </p:par>
                            </p:childTnLst>
                          </p:cTn>
                        </p:par>
                        <p:par>
                          <p:cTn id="28" fill="hold">
                            <p:stCondLst>
                              <p:cond delay="11750"/>
                            </p:stCondLst>
                            <p:childTnLst>
                              <p:par>
                                <p:cTn id="29" presetID="22" presetClass="entr" presetSubtype="4" fill="hold" grpId="0" nodeType="afterEffect">
                                  <p:stCondLst>
                                    <p:cond delay="750"/>
                                  </p:stCondLst>
                                  <p:childTnLst>
                                    <p:set>
                                      <p:cBhvr>
                                        <p:cTn id="30"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wipe(down)">
                                      <p:cBhvr>
                                        <p:cTn id="31" dur="1500"/>
                                        <p:tgtEl>
                                          <p:spTgt spid="6">
                                            <p:graphicEl>
                                              <a:chart seriesIdx="0" categoryIdx="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E8AE31E-C122-4B18-B48A-7B84D50B4ACC}"/>
              </a:ext>
            </a:extLst>
          </p:cNvPr>
          <p:cNvGrpSpPr/>
          <p:nvPr/>
        </p:nvGrpSpPr>
        <p:grpSpPr>
          <a:xfrm>
            <a:off x="3445712" y="302831"/>
            <a:ext cx="5300576" cy="6230172"/>
            <a:chOff x="1645206" y="-22167"/>
            <a:chExt cx="5853587" cy="6880167"/>
          </a:xfrm>
        </p:grpSpPr>
        <p:pic>
          <p:nvPicPr>
            <p:cNvPr id="2" name="Picture 1">
              <a:extLst>
                <a:ext uri="{FF2B5EF4-FFF2-40B4-BE49-F238E27FC236}">
                  <a16:creationId xmlns:a16="http://schemas.microsoft.com/office/drawing/2014/main" id="{922CAC37-011D-4AAA-AEB9-0DEDAA32E69D}"/>
                </a:ext>
              </a:extLst>
            </p:cNvPr>
            <p:cNvPicPr>
              <a:picLocks noChangeAspect="1"/>
            </p:cNvPicPr>
            <p:nvPr/>
          </p:nvPicPr>
          <p:blipFill>
            <a:blip r:embed="rId3">
              <a:clrChange>
                <a:clrFrom>
                  <a:srgbClr val="FBFBFD"/>
                </a:clrFrom>
                <a:clrTo>
                  <a:srgbClr val="FBFBFD">
                    <a:alpha val="0"/>
                  </a:srgbClr>
                </a:clrTo>
              </a:clrChange>
            </a:blip>
            <a:stretch>
              <a:fillRect/>
            </a:stretch>
          </p:blipFill>
          <p:spPr>
            <a:xfrm>
              <a:off x="1645206" y="0"/>
              <a:ext cx="5853587" cy="6858000"/>
            </a:xfrm>
            <a:prstGeom prst="rect">
              <a:avLst/>
            </a:prstGeom>
          </p:spPr>
        </p:pic>
        <p:sp>
          <p:nvSpPr>
            <p:cNvPr id="5" name="Freeform: Shape 4">
              <a:extLst>
                <a:ext uri="{FF2B5EF4-FFF2-40B4-BE49-F238E27FC236}">
                  <a16:creationId xmlns:a16="http://schemas.microsoft.com/office/drawing/2014/main" id="{C2B59D17-8635-4CC4-803D-4FC937C4D054}"/>
                </a:ext>
              </a:extLst>
            </p:cNvPr>
            <p:cNvSpPr/>
            <p:nvPr/>
          </p:nvSpPr>
          <p:spPr>
            <a:xfrm>
              <a:off x="5192684" y="-22167"/>
              <a:ext cx="2205643" cy="1141614"/>
            </a:xfrm>
            <a:custGeom>
              <a:avLst/>
              <a:gdLst>
                <a:gd name="connsiteX0" fmla="*/ 171796 w 2205643"/>
                <a:gd name="connsiteY0" fmla="*/ 1141614 h 1141614"/>
                <a:gd name="connsiteX1" fmla="*/ 171796 w 2205643"/>
                <a:gd name="connsiteY1" fmla="*/ 1141614 h 1141614"/>
                <a:gd name="connsiteX2" fmla="*/ 659476 w 2205643"/>
                <a:gd name="connsiteY2" fmla="*/ 1124989 h 1141614"/>
                <a:gd name="connsiteX3" fmla="*/ 1080654 w 2205643"/>
                <a:gd name="connsiteY3" fmla="*/ 1119447 h 1141614"/>
                <a:gd name="connsiteX4" fmla="*/ 1108363 w 2205643"/>
                <a:gd name="connsiteY4" fmla="*/ 1113905 h 1141614"/>
                <a:gd name="connsiteX5" fmla="*/ 1152698 w 2205643"/>
                <a:gd name="connsiteY5" fmla="*/ 1102822 h 1141614"/>
                <a:gd name="connsiteX6" fmla="*/ 1269076 w 2205643"/>
                <a:gd name="connsiteY6" fmla="*/ 1097280 h 1141614"/>
                <a:gd name="connsiteX7" fmla="*/ 1507374 w 2205643"/>
                <a:gd name="connsiteY7" fmla="*/ 1091738 h 1141614"/>
                <a:gd name="connsiteX8" fmla="*/ 1584960 w 2205643"/>
                <a:gd name="connsiteY8" fmla="*/ 1064029 h 1141614"/>
                <a:gd name="connsiteX9" fmla="*/ 1629294 w 2205643"/>
                <a:gd name="connsiteY9" fmla="*/ 1052945 h 1141614"/>
                <a:gd name="connsiteX10" fmla="*/ 2050472 w 2205643"/>
                <a:gd name="connsiteY10" fmla="*/ 1047403 h 1141614"/>
                <a:gd name="connsiteX11" fmla="*/ 2067098 w 2205643"/>
                <a:gd name="connsiteY11" fmla="*/ 1041862 h 1141614"/>
                <a:gd name="connsiteX12" fmla="*/ 2072640 w 2205643"/>
                <a:gd name="connsiteY12" fmla="*/ 1025236 h 1141614"/>
                <a:gd name="connsiteX13" fmla="*/ 2078181 w 2205643"/>
                <a:gd name="connsiteY13" fmla="*/ 986443 h 1141614"/>
                <a:gd name="connsiteX14" fmla="*/ 2083723 w 2205643"/>
                <a:gd name="connsiteY14" fmla="*/ 964276 h 1141614"/>
                <a:gd name="connsiteX15" fmla="*/ 2089265 w 2205643"/>
                <a:gd name="connsiteY15" fmla="*/ 936567 h 1141614"/>
                <a:gd name="connsiteX16" fmla="*/ 2094807 w 2205643"/>
                <a:gd name="connsiteY16" fmla="*/ 903316 h 1141614"/>
                <a:gd name="connsiteX17" fmla="*/ 2105891 w 2205643"/>
                <a:gd name="connsiteY17" fmla="*/ 875607 h 1141614"/>
                <a:gd name="connsiteX18" fmla="*/ 2111432 w 2205643"/>
                <a:gd name="connsiteY18" fmla="*/ 853440 h 1141614"/>
                <a:gd name="connsiteX19" fmla="*/ 2128058 w 2205643"/>
                <a:gd name="connsiteY19" fmla="*/ 803563 h 1141614"/>
                <a:gd name="connsiteX20" fmla="*/ 2144683 w 2205643"/>
                <a:gd name="connsiteY20" fmla="*/ 731520 h 1141614"/>
                <a:gd name="connsiteX21" fmla="*/ 2155767 w 2205643"/>
                <a:gd name="connsiteY21" fmla="*/ 698269 h 1141614"/>
                <a:gd name="connsiteX22" fmla="*/ 2161309 w 2205643"/>
                <a:gd name="connsiteY22" fmla="*/ 620683 h 1141614"/>
                <a:gd name="connsiteX23" fmla="*/ 2166851 w 2205643"/>
                <a:gd name="connsiteY23" fmla="*/ 532014 h 1141614"/>
                <a:gd name="connsiteX24" fmla="*/ 2177934 w 2205643"/>
                <a:gd name="connsiteY24" fmla="*/ 387927 h 1141614"/>
                <a:gd name="connsiteX25" fmla="*/ 2189018 w 2205643"/>
                <a:gd name="connsiteY25" fmla="*/ 338051 h 1141614"/>
                <a:gd name="connsiteX26" fmla="*/ 2194560 w 2205643"/>
                <a:gd name="connsiteY26" fmla="*/ 304800 h 1141614"/>
                <a:gd name="connsiteX27" fmla="*/ 2200101 w 2205643"/>
                <a:gd name="connsiteY27" fmla="*/ 288174 h 1141614"/>
                <a:gd name="connsiteX28" fmla="*/ 2205643 w 2205643"/>
                <a:gd name="connsiteY28" fmla="*/ 260465 h 1141614"/>
                <a:gd name="connsiteX29" fmla="*/ 2200101 w 2205643"/>
                <a:gd name="connsiteY29" fmla="*/ 94211 h 1141614"/>
                <a:gd name="connsiteX30" fmla="*/ 2183476 w 2205643"/>
                <a:gd name="connsiteY30" fmla="*/ 83127 h 1141614"/>
                <a:gd name="connsiteX31" fmla="*/ 2172392 w 2205643"/>
                <a:gd name="connsiteY31" fmla="*/ 66502 h 1141614"/>
                <a:gd name="connsiteX32" fmla="*/ 2133600 w 2205643"/>
                <a:gd name="connsiteY32" fmla="*/ 49876 h 1141614"/>
                <a:gd name="connsiteX33" fmla="*/ 2067098 w 2205643"/>
                <a:gd name="connsiteY33" fmla="*/ 44334 h 1141614"/>
                <a:gd name="connsiteX34" fmla="*/ 1634836 w 2205643"/>
                <a:gd name="connsiteY34" fmla="*/ 27709 h 1141614"/>
                <a:gd name="connsiteX35" fmla="*/ 1307869 w 2205643"/>
                <a:gd name="connsiteY35" fmla="*/ 16625 h 1141614"/>
                <a:gd name="connsiteX36" fmla="*/ 1180407 w 2205643"/>
                <a:gd name="connsiteY36" fmla="*/ 11083 h 1141614"/>
                <a:gd name="connsiteX37" fmla="*/ 1041861 w 2205643"/>
                <a:gd name="connsiteY37" fmla="*/ 0 h 1141614"/>
                <a:gd name="connsiteX38" fmla="*/ 459971 w 2205643"/>
                <a:gd name="connsiteY38" fmla="*/ 5542 h 1141614"/>
                <a:gd name="connsiteX39" fmla="*/ 404552 w 2205643"/>
                <a:gd name="connsiteY39" fmla="*/ 11083 h 1141614"/>
                <a:gd name="connsiteX40" fmla="*/ 304800 w 2205643"/>
                <a:gd name="connsiteY40" fmla="*/ 22167 h 1141614"/>
                <a:gd name="connsiteX41" fmla="*/ 282632 w 2205643"/>
                <a:gd name="connsiteY41" fmla="*/ 27709 h 1141614"/>
                <a:gd name="connsiteX42" fmla="*/ 254923 w 2205643"/>
                <a:gd name="connsiteY42" fmla="*/ 38792 h 1141614"/>
                <a:gd name="connsiteX43" fmla="*/ 199505 w 2205643"/>
                <a:gd name="connsiteY43" fmla="*/ 66502 h 1141614"/>
                <a:gd name="connsiteX44" fmla="*/ 177338 w 2205643"/>
                <a:gd name="connsiteY44" fmla="*/ 77585 h 1141614"/>
                <a:gd name="connsiteX45" fmla="*/ 155171 w 2205643"/>
                <a:gd name="connsiteY45" fmla="*/ 88669 h 1141614"/>
                <a:gd name="connsiteX46" fmla="*/ 133003 w 2205643"/>
                <a:gd name="connsiteY46" fmla="*/ 121920 h 1141614"/>
                <a:gd name="connsiteX47" fmla="*/ 116378 w 2205643"/>
                <a:gd name="connsiteY47" fmla="*/ 144087 h 1141614"/>
                <a:gd name="connsiteX48" fmla="*/ 110836 w 2205643"/>
                <a:gd name="connsiteY48" fmla="*/ 160712 h 1141614"/>
                <a:gd name="connsiteX49" fmla="*/ 105294 w 2205643"/>
                <a:gd name="connsiteY49" fmla="*/ 188422 h 1141614"/>
                <a:gd name="connsiteX50" fmla="*/ 83127 w 2205643"/>
                <a:gd name="connsiteY50" fmla="*/ 210589 h 1141614"/>
                <a:gd name="connsiteX51" fmla="*/ 60960 w 2205643"/>
                <a:gd name="connsiteY51" fmla="*/ 254923 h 1141614"/>
                <a:gd name="connsiteX52" fmla="*/ 38792 w 2205643"/>
                <a:gd name="connsiteY52" fmla="*/ 293716 h 1141614"/>
                <a:gd name="connsiteX53" fmla="*/ 33251 w 2205643"/>
                <a:gd name="connsiteY53" fmla="*/ 310342 h 1141614"/>
                <a:gd name="connsiteX54" fmla="*/ 16625 w 2205643"/>
                <a:gd name="connsiteY54" fmla="*/ 332509 h 1141614"/>
                <a:gd name="connsiteX55" fmla="*/ 5541 w 2205643"/>
                <a:gd name="connsiteY55" fmla="*/ 371302 h 1141614"/>
                <a:gd name="connsiteX56" fmla="*/ 0 w 2205643"/>
                <a:gd name="connsiteY56" fmla="*/ 465512 h 1141614"/>
                <a:gd name="connsiteX57" fmla="*/ 5541 w 2205643"/>
                <a:gd name="connsiteY57" fmla="*/ 637309 h 1141614"/>
                <a:gd name="connsiteX58" fmla="*/ 27709 w 2205643"/>
                <a:gd name="connsiteY58" fmla="*/ 698269 h 1141614"/>
                <a:gd name="connsiteX59" fmla="*/ 33251 w 2205643"/>
                <a:gd name="connsiteY59" fmla="*/ 725978 h 1141614"/>
                <a:gd name="connsiteX60" fmla="*/ 44334 w 2205643"/>
                <a:gd name="connsiteY60" fmla="*/ 759229 h 1141614"/>
                <a:gd name="connsiteX61" fmla="*/ 55418 w 2205643"/>
                <a:gd name="connsiteY61" fmla="*/ 814647 h 1141614"/>
                <a:gd name="connsiteX62" fmla="*/ 66501 w 2205643"/>
                <a:gd name="connsiteY62" fmla="*/ 853440 h 1141614"/>
                <a:gd name="connsiteX63" fmla="*/ 72043 w 2205643"/>
                <a:gd name="connsiteY63" fmla="*/ 886691 h 1141614"/>
                <a:gd name="connsiteX64" fmla="*/ 94211 w 2205643"/>
                <a:gd name="connsiteY64" fmla="*/ 919942 h 1141614"/>
                <a:gd name="connsiteX65" fmla="*/ 116378 w 2205643"/>
                <a:gd name="connsiteY65" fmla="*/ 964276 h 1141614"/>
                <a:gd name="connsiteX66" fmla="*/ 133003 w 2205643"/>
                <a:gd name="connsiteY66" fmla="*/ 997527 h 1141614"/>
                <a:gd name="connsiteX67" fmla="*/ 149629 w 2205643"/>
                <a:gd name="connsiteY67" fmla="*/ 1036320 h 1141614"/>
                <a:gd name="connsiteX68" fmla="*/ 166254 w 2205643"/>
                <a:gd name="connsiteY68" fmla="*/ 1091738 h 1141614"/>
                <a:gd name="connsiteX69" fmla="*/ 171796 w 2205643"/>
                <a:gd name="connsiteY69" fmla="*/ 1141614 h 114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05643" h="1141614">
                  <a:moveTo>
                    <a:pt x="171796" y="1141614"/>
                  </a:moveTo>
                  <a:lnTo>
                    <a:pt x="171796" y="1141614"/>
                  </a:lnTo>
                  <a:lnTo>
                    <a:pt x="659476" y="1124989"/>
                  </a:lnTo>
                  <a:lnTo>
                    <a:pt x="1080654" y="1119447"/>
                  </a:lnTo>
                  <a:cubicBezTo>
                    <a:pt x="1089890" y="1117600"/>
                    <a:pt x="1099185" y="1116023"/>
                    <a:pt x="1108363" y="1113905"/>
                  </a:cubicBezTo>
                  <a:cubicBezTo>
                    <a:pt x="1123206" y="1110480"/>
                    <a:pt x="1137546" y="1104389"/>
                    <a:pt x="1152698" y="1102822"/>
                  </a:cubicBezTo>
                  <a:cubicBezTo>
                    <a:pt x="1191328" y="1098826"/>
                    <a:pt x="1230258" y="1098493"/>
                    <a:pt x="1269076" y="1097280"/>
                  </a:cubicBezTo>
                  <a:lnTo>
                    <a:pt x="1507374" y="1091738"/>
                  </a:lnTo>
                  <a:cubicBezTo>
                    <a:pt x="1567970" y="1076588"/>
                    <a:pt x="1472505" y="1101516"/>
                    <a:pt x="1584960" y="1064029"/>
                  </a:cubicBezTo>
                  <a:cubicBezTo>
                    <a:pt x="1598743" y="1059434"/>
                    <a:pt x="1614849" y="1053302"/>
                    <a:pt x="1629294" y="1052945"/>
                  </a:cubicBezTo>
                  <a:cubicBezTo>
                    <a:pt x="1769656" y="1049479"/>
                    <a:pt x="1910079" y="1049250"/>
                    <a:pt x="2050472" y="1047403"/>
                  </a:cubicBezTo>
                  <a:cubicBezTo>
                    <a:pt x="2056014" y="1045556"/>
                    <a:pt x="2062967" y="1045993"/>
                    <a:pt x="2067098" y="1041862"/>
                  </a:cubicBezTo>
                  <a:cubicBezTo>
                    <a:pt x="2071229" y="1037731"/>
                    <a:pt x="2071494" y="1030964"/>
                    <a:pt x="2072640" y="1025236"/>
                  </a:cubicBezTo>
                  <a:cubicBezTo>
                    <a:pt x="2075202" y="1012427"/>
                    <a:pt x="2075844" y="999295"/>
                    <a:pt x="2078181" y="986443"/>
                  </a:cubicBezTo>
                  <a:cubicBezTo>
                    <a:pt x="2079543" y="978949"/>
                    <a:pt x="2082071" y="971711"/>
                    <a:pt x="2083723" y="964276"/>
                  </a:cubicBezTo>
                  <a:cubicBezTo>
                    <a:pt x="2085766" y="955081"/>
                    <a:pt x="2087580" y="945834"/>
                    <a:pt x="2089265" y="936567"/>
                  </a:cubicBezTo>
                  <a:cubicBezTo>
                    <a:pt x="2091275" y="925512"/>
                    <a:pt x="2091850" y="914157"/>
                    <a:pt x="2094807" y="903316"/>
                  </a:cubicBezTo>
                  <a:cubicBezTo>
                    <a:pt x="2097425" y="893719"/>
                    <a:pt x="2102745" y="885044"/>
                    <a:pt x="2105891" y="875607"/>
                  </a:cubicBezTo>
                  <a:cubicBezTo>
                    <a:pt x="2108299" y="868381"/>
                    <a:pt x="2109192" y="860720"/>
                    <a:pt x="2111432" y="853440"/>
                  </a:cubicBezTo>
                  <a:cubicBezTo>
                    <a:pt x="2116586" y="836690"/>
                    <a:pt x="2123243" y="820414"/>
                    <a:pt x="2128058" y="803563"/>
                  </a:cubicBezTo>
                  <a:cubicBezTo>
                    <a:pt x="2145638" y="742033"/>
                    <a:pt x="2116679" y="815531"/>
                    <a:pt x="2144683" y="731520"/>
                  </a:cubicBezTo>
                  <a:lnTo>
                    <a:pt x="2155767" y="698269"/>
                  </a:lnTo>
                  <a:cubicBezTo>
                    <a:pt x="2157614" y="672407"/>
                    <a:pt x="2159584" y="646553"/>
                    <a:pt x="2161309" y="620683"/>
                  </a:cubicBezTo>
                  <a:cubicBezTo>
                    <a:pt x="2163279" y="591135"/>
                    <a:pt x="2164741" y="561553"/>
                    <a:pt x="2166851" y="532014"/>
                  </a:cubicBezTo>
                  <a:cubicBezTo>
                    <a:pt x="2170283" y="483966"/>
                    <a:pt x="2172464" y="435786"/>
                    <a:pt x="2177934" y="387927"/>
                  </a:cubicBezTo>
                  <a:cubicBezTo>
                    <a:pt x="2179868" y="371006"/>
                    <a:pt x="2185678" y="354751"/>
                    <a:pt x="2189018" y="338051"/>
                  </a:cubicBezTo>
                  <a:cubicBezTo>
                    <a:pt x="2191222" y="327033"/>
                    <a:pt x="2192123" y="315769"/>
                    <a:pt x="2194560" y="304800"/>
                  </a:cubicBezTo>
                  <a:cubicBezTo>
                    <a:pt x="2195827" y="299097"/>
                    <a:pt x="2198684" y="293841"/>
                    <a:pt x="2200101" y="288174"/>
                  </a:cubicBezTo>
                  <a:cubicBezTo>
                    <a:pt x="2202385" y="279036"/>
                    <a:pt x="2203796" y="269701"/>
                    <a:pt x="2205643" y="260465"/>
                  </a:cubicBezTo>
                  <a:cubicBezTo>
                    <a:pt x="2203796" y="205047"/>
                    <a:pt x="2206978" y="149232"/>
                    <a:pt x="2200101" y="94211"/>
                  </a:cubicBezTo>
                  <a:cubicBezTo>
                    <a:pt x="2199275" y="87602"/>
                    <a:pt x="2188186" y="87837"/>
                    <a:pt x="2183476" y="83127"/>
                  </a:cubicBezTo>
                  <a:cubicBezTo>
                    <a:pt x="2178766" y="78417"/>
                    <a:pt x="2177102" y="71212"/>
                    <a:pt x="2172392" y="66502"/>
                  </a:cubicBezTo>
                  <a:cubicBezTo>
                    <a:pt x="2161753" y="55863"/>
                    <a:pt x="2148137" y="51693"/>
                    <a:pt x="2133600" y="49876"/>
                  </a:cubicBezTo>
                  <a:cubicBezTo>
                    <a:pt x="2111528" y="47117"/>
                    <a:pt x="2089265" y="46181"/>
                    <a:pt x="2067098" y="44334"/>
                  </a:cubicBezTo>
                  <a:cubicBezTo>
                    <a:pt x="1911944" y="5544"/>
                    <a:pt x="2058336" y="40446"/>
                    <a:pt x="1634836" y="27709"/>
                  </a:cubicBezTo>
                  <a:lnTo>
                    <a:pt x="1307869" y="16625"/>
                  </a:lnTo>
                  <a:lnTo>
                    <a:pt x="1180407" y="11083"/>
                  </a:lnTo>
                  <a:cubicBezTo>
                    <a:pt x="1134168" y="8193"/>
                    <a:pt x="1088043" y="3694"/>
                    <a:pt x="1041861" y="0"/>
                  </a:cubicBezTo>
                  <a:lnTo>
                    <a:pt x="459971" y="5542"/>
                  </a:lnTo>
                  <a:cubicBezTo>
                    <a:pt x="441409" y="5865"/>
                    <a:pt x="423041" y="9402"/>
                    <a:pt x="404552" y="11083"/>
                  </a:cubicBezTo>
                  <a:cubicBezTo>
                    <a:pt x="354845" y="15602"/>
                    <a:pt x="345852" y="13956"/>
                    <a:pt x="304800" y="22167"/>
                  </a:cubicBezTo>
                  <a:cubicBezTo>
                    <a:pt x="297331" y="23661"/>
                    <a:pt x="289858" y="25300"/>
                    <a:pt x="282632" y="27709"/>
                  </a:cubicBezTo>
                  <a:cubicBezTo>
                    <a:pt x="273195" y="30855"/>
                    <a:pt x="263937" y="34585"/>
                    <a:pt x="254923" y="38792"/>
                  </a:cubicBezTo>
                  <a:cubicBezTo>
                    <a:pt x="236207" y="47526"/>
                    <a:pt x="217978" y="57266"/>
                    <a:pt x="199505" y="66502"/>
                  </a:cubicBezTo>
                  <a:lnTo>
                    <a:pt x="177338" y="77585"/>
                  </a:lnTo>
                  <a:lnTo>
                    <a:pt x="155171" y="88669"/>
                  </a:lnTo>
                  <a:cubicBezTo>
                    <a:pt x="147782" y="99753"/>
                    <a:pt x="140642" y="111007"/>
                    <a:pt x="133003" y="121920"/>
                  </a:cubicBezTo>
                  <a:cubicBezTo>
                    <a:pt x="127706" y="129487"/>
                    <a:pt x="120960" y="136068"/>
                    <a:pt x="116378" y="144087"/>
                  </a:cubicBezTo>
                  <a:cubicBezTo>
                    <a:pt x="113480" y="149159"/>
                    <a:pt x="112253" y="155045"/>
                    <a:pt x="110836" y="160712"/>
                  </a:cubicBezTo>
                  <a:cubicBezTo>
                    <a:pt x="108551" y="169850"/>
                    <a:pt x="109869" y="180188"/>
                    <a:pt x="105294" y="188422"/>
                  </a:cubicBezTo>
                  <a:cubicBezTo>
                    <a:pt x="100219" y="197557"/>
                    <a:pt x="88923" y="201894"/>
                    <a:pt x="83127" y="210589"/>
                  </a:cubicBezTo>
                  <a:cubicBezTo>
                    <a:pt x="73962" y="224336"/>
                    <a:pt x="70125" y="241176"/>
                    <a:pt x="60960" y="254923"/>
                  </a:cubicBezTo>
                  <a:cubicBezTo>
                    <a:pt x="49831" y="271617"/>
                    <a:pt x="47227" y="274033"/>
                    <a:pt x="38792" y="293716"/>
                  </a:cubicBezTo>
                  <a:cubicBezTo>
                    <a:pt x="36491" y="299085"/>
                    <a:pt x="36149" y="305270"/>
                    <a:pt x="33251" y="310342"/>
                  </a:cubicBezTo>
                  <a:cubicBezTo>
                    <a:pt x="28669" y="318361"/>
                    <a:pt x="22167" y="325120"/>
                    <a:pt x="16625" y="332509"/>
                  </a:cubicBezTo>
                  <a:cubicBezTo>
                    <a:pt x="13299" y="342485"/>
                    <a:pt x="6469" y="361558"/>
                    <a:pt x="5541" y="371302"/>
                  </a:cubicBezTo>
                  <a:cubicBezTo>
                    <a:pt x="2559" y="402618"/>
                    <a:pt x="1847" y="434109"/>
                    <a:pt x="0" y="465512"/>
                  </a:cubicBezTo>
                  <a:cubicBezTo>
                    <a:pt x="1847" y="522778"/>
                    <a:pt x="911" y="580201"/>
                    <a:pt x="5541" y="637309"/>
                  </a:cubicBezTo>
                  <a:cubicBezTo>
                    <a:pt x="6691" y="651494"/>
                    <a:pt x="23423" y="683982"/>
                    <a:pt x="27709" y="698269"/>
                  </a:cubicBezTo>
                  <a:cubicBezTo>
                    <a:pt x="30416" y="707291"/>
                    <a:pt x="30773" y="716891"/>
                    <a:pt x="33251" y="725978"/>
                  </a:cubicBezTo>
                  <a:cubicBezTo>
                    <a:pt x="36325" y="737249"/>
                    <a:pt x="41500" y="747895"/>
                    <a:pt x="44334" y="759229"/>
                  </a:cubicBezTo>
                  <a:cubicBezTo>
                    <a:pt x="48903" y="777505"/>
                    <a:pt x="49460" y="796775"/>
                    <a:pt x="55418" y="814647"/>
                  </a:cubicBezTo>
                  <a:cubicBezTo>
                    <a:pt x="60702" y="830499"/>
                    <a:pt x="63020" y="836034"/>
                    <a:pt x="66501" y="853440"/>
                  </a:cubicBezTo>
                  <a:cubicBezTo>
                    <a:pt x="68705" y="864458"/>
                    <a:pt x="67721" y="876319"/>
                    <a:pt x="72043" y="886691"/>
                  </a:cubicBezTo>
                  <a:cubicBezTo>
                    <a:pt x="77167" y="898987"/>
                    <a:pt x="88254" y="908027"/>
                    <a:pt x="94211" y="919942"/>
                  </a:cubicBezTo>
                  <a:cubicBezTo>
                    <a:pt x="101600" y="934720"/>
                    <a:pt x="111153" y="948602"/>
                    <a:pt x="116378" y="964276"/>
                  </a:cubicBezTo>
                  <a:cubicBezTo>
                    <a:pt x="124026" y="987220"/>
                    <a:pt x="118680" y="976041"/>
                    <a:pt x="133003" y="997527"/>
                  </a:cubicBezTo>
                  <a:cubicBezTo>
                    <a:pt x="147664" y="1056170"/>
                    <a:pt x="127758" y="987109"/>
                    <a:pt x="149629" y="1036320"/>
                  </a:cubicBezTo>
                  <a:cubicBezTo>
                    <a:pt x="161684" y="1063445"/>
                    <a:pt x="158815" y="1066941"/>
                    <a:pt x="166254" y="1091738"/>
                  </a:cubicBezTo>
                  <a:cubicBezTo>
                    <a:pt x="179675" y="1136472"/>
                    <a:pt x="177338" y="1110477"/>
                    <a:pt x="171796" y="114161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80891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9FC38-2BFB-4E1F-976D-02AD0E52284D}"/>
              </a:ext>
            </a:extLst>
          </p:cNvPr>
          <p:cNvSpPr txBox="1"/>
          <p:nvPr/>
        </p:nvSpPr>
        <p:spPr>
          <a:xfrm>
            <a:off x="3055173" y="2274838"/>
            <a:ext cx="6224530" cy="2308324"/>
          </a:xfrm>
          <a:prstGeom prst="rect">
            <a:avLst/>
          </a:prstGeom>
          <a:noFill/>
        </p:spPr>
        <p:txBody>
          <a:bodyPr wrap="square" rtlCol="0">
            <a:spAutoFit/>
          </a:bodyPr>
          <a:lstStyle/>
          <a:p>
            <a:r>
              <a:rPr lang="en-GB" sz="3600" dirty="0">
                <a:solidFill>
                  <a:srgbClr val="004B8E"/>
                </a:solidFill>
              </a:rPr>
              <a:t>Lessons are for learning </a:t>
            </a:r>
          </a:p>
          <a:p>
            <a:r>
              <a:rPr lang="en-GB" sz="3600" dirty="0">
                <a:solidFill>
                  <a:srgbClr val="004B8E"/>
                </a:solidFill>
              </a:rPr>
              <a:t>and all students have the right to learn and be taught </a:t>
            </a:r>
          </a:p>
          <a:p>
            <a:r>
              <a:rPr lang="en-GB" sz="3600" dirty="0">
                <a:solidFill>
                  <a:srgbClr val="004B8E"/>
                </a:solidFill>
              </a:rPr>
              <a:t>in disruption-free classrooms.</a:t>
            </a:r>
          </a:p>
        </p:txBody>
      </p:sp>
    </p:spTree>
    <p:extLst>
      <p:ext uri="{BB962C8B-B14F-4D97-AF65-F5344CB8AC3E}">
        <p14:creationId xmlns:p14="http://schemas.microsoft.com/office/powerpoint/2010/main" val="235820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2"/>
            <a:ext cx="10241280" cy="1476102"/>
          </a:xfrm>
        </p:spPr>
        <p:txBody>
          <a:bodyPr>
            <a:normAutofit/>
          </a:bodyPr>
          <a:lstStyle/>
          <a:p>
            <a:pPr algn="ctr"/>
            <a:r>
              <a:rPr lang="en-GB" sz="4400" dirty="0" smtClean="0">
                <a:solidFill>
                  <a:srgbClr val="002060"/>
                </a:solidFill>
                <a:latin typeface="Bookman Old Style" panose="02050604050505020204" pitchFamily="18" charset="0"/>
              </a:rPr>
              <a:t>OPPORTUNITIES IN YEAR 7 AND 8</a:t>
            </a:r>
            <a:br>
              <a:rPr lang="en-GB" sz="4400" dirty="0" smtClean="0">
                <a:solidFill>
                  <a:srgbClr val="002060"/>
                </a:solidFill>
                <a:latin typeface="Bookman Old Style" panose="02050604050505020204" pitchFamily="18" charset="0"/>
              </a:rPr>
            </a:br>
            <a:endParaRPr lang="en-GB" sz="44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522514" y="1384663"/>
            <a:ext cx="11299372" cy="4506686"/>
          </a:xfrm>
        </p:spPr>
        <p:txBody>
          <a:bodyPr>
            <a:normAutofit/>
          </a:bodyPr>
          <a:lstStyle/>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Student Voice – Mental Health Ambassadors, Student Council, TWOs.</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Inter House events – Sport, Science and English competitions, Maths </a:t>
            </a:r>
            <a:r>
              <a:rPr lang="en-GB" dirty="0" err="1" smtClean="0">
                <a:solidFill>
                  <a:srgbClr val="002060"/>
                </a:solidFill>
                <a:latin typeface="Bookman Old Style" panose="02050604050505020204" pitchFamily="18" charset="0"/>
              </a:rPr>
              <a:t>Quizes</a:t>
            </a:r>
            <a:r>
              <a:rPr lang="en-GB" dirty="0" smtClean="0">
                <a:solidFill>
                  <a:srgbClr val="002060"/>
                </a:solidFill>
                <a:latin typeface="Bookman Old Style" panose="02050604050505020204" pitchFamily="18" charset="0"/>
              </a:rPr>
              <a:t> …</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Enrichment Week – chance to make new friends, try something new.</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Join a club – vast extra curricular programme.</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Represent the school in a sports team, choir, school band…</a:t>
            </a:r>
          </a:p>
          <a:p>
            <a:pPr marL="342900" indent="-342900" algn="l">
              <a:buFont typeface="Arial" panose="020B0604020202020204" pitchFamily="34" charset="0"/>
              <a:buChar char="•"/>
            </a:pPr>
            <a:r>
              <a:rPr lang="en-GB" dirty="0" smtClean="0">
                <a:solidFill>
                  <a:srgbClr val="002060"/>
                </a:solidFill>
                <a:latin typeface="Bookman Old Style" panose="02050604050505020204" pitchFamily="18" charset="0"/>
              </a:rPr>
              <a:t>Develop knowledge in subject areas.</a:t>
            </a:r>
          </a:p>
          <a:p>
            <a:pPr algn="l"/>
            <a:endParaRPr lang="en-GB" dirty="0" smtClean="0">
              <a:solidFill>
                <a:srgbClr val="002060"/>
              </a:solidFill>
              <a:latin typeface="Bookman Old Style" panose="02050604050505020204" pitchFamily="18" charset="0"/>
            </a:endParaRP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6087291"/>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 y="6087291"/>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707422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14D51-7008-409D-B18F-5675EE94B006}"/>
              </a:ext>
            </a:extLst>
          </p:cNvPr>
          <p:cNvSpPr/>
          <p:nvPr/>
        </p:nvSpPr>
        <p:spPr>
          <a:xfrm>
            <a:off x="2014776" y="458956"/>
            <a:ext cx="8305324" cy="5940088"/>
          </a:xfrm>
          <a:prstGeom prst="rect">
            <a:avLst/>
          </a:prstGeom>
        </p:spPr>
        <p:txBody>
          <a:bodyPr wrap="square">
            <a:spAutoFit/>
          </a:bodyPr>
          <a:lstStyle/>
          <a:p>
            <a:r>
              <a:rPr lang="en-GB" sz="2000" b="1" dirty="0">
                <a:solidFill>
                  <a:srgbClr val="004B8E"/>
                </a:solidFill>
                <a:latin typeface="Calibri" panose="020F0502020204030204" pitchFamily="34" charset="0"/>
                <a:cs typeface="Calibri" panose="020F0502020204030204" pitchFamily="34" charset="0"/>
              </a:rPr>
              <a:t>Aims of a new behaviour approach at Okehampton College</a:t>
            </a:r>
          </a:p>
          <a:p>
            <a:endParaRPr lang="en-GB" sz="2000" dirty="0">
              <a:solidFill>
                <a:srgbClr val="004B8E"/>
              </a:solidFill>
              <a:latin typeface="Calibri Light" panose="020F0302020204030204" pitchFamily="34" charset="0"/>
            </a:endParaRPr>
          </a:p>
          <a:p>
            <a:pPr marL="457200" indent="-457200">
              <a:buFont typeface="Arial" panose="020B0604020202020204" pitchFamily="34" charset="0"/>
              <a:buChar char="•"/>
            </a:pPr>
            <a:r>
              <a:rPr lang="en-GB" sz="2000" dirty="0">
                <a:solidFill>
                  <a:srgbClr val="004B8E"/>
                </a:solidFill>
                <a:latin typeface="Calibri Light" panose="020F0302020204030204" pitchFamily="34" charset="0"/>
              </a:rPr>
              <a:t>To </a:t>
            </a:r>
            <a:r>
              <a:rPr lang="en-GB" sz="2000" b="1" dirty="0">
                <a:solidFill>
                  <a:srgbClr val="004B8E"/>
                </a:solidFill>
                <a:latin typeface="Calibri" panose="020F0502020204030204" pitchFamily="34" charset="0"/>
                <a:cs typeface="Calibri" panose="020F0502020204030204" pitchFamily="34" charset="0"/>
              </a:rPr>
              <a:t>celebrate</a:t>
            </a:r>
            <a:r>
              <a:rPr lang="en-GB" sz="2000" dirty="0">
                <a:solidFill>
                  <a:srgbClr val="004B8E"/>
                </a:solidFill>
                <a:latin typeface="Calibri Light" panose="020F0302020204030204" pitchFamily="34" charset="0"/>
              </a:rPr>
              <a:t> students who succeed and progress.</a:t>
            </a:r>
          </a:p>
          <a:p>
            <a:endParaRPr lang="en-GB" sz="2000" dirty="0">
              <a:solidFill>
                <a:srgbClr val="004B8E"/>
              </a:solidFill>
              <a:latin typeface="Calibri Light" panose="020F0302020204030204" pitchFamily="34" charset="0"/>
            </a:endParaRPr>
          </a:p>
          <a:p>
            <a:pPr marL="457200" indent="-457200">
              <a:buFont typeface="Arial" panose="020B0604020202020204" pitchFamily="34" charset="0"/>
              <a:buChar char="•"/>
            </a:pPr>
            <a:r>
              <a:rPr lang="en-GB" sz="2000" dirty="0">
                <a:solidFill>
                  <a:srgbClr val="004B8E"/>
                </a:solidFill>
                <a:latin typeface="Calibri Light" panose="020F0302020204030204" pitchFamily="34" charset="0"/>
              </a:rPr>
              <a:t>To develop a kind, </a:t>
            </a:r>
            <a:r>
              <a:rPr lang="en-GB" sz="2000" b="1" dirty="0">
                <a:solidFill>
                  <a:srgbClr val="004B8E"/>
                </a:solidFill>
                <a:latin typeface="Calibri" panose="020F0502020204030204" pitchFamily="34" charset="0"/>
                <a:cs typeface="Calibri" panose="020F0502020204030204" pitchFamily="34" charset="0"/>
              </a:rPr>
              <a:t>thriving environment </a:t>
            </a:r>
          </a:p>
          <a:p>
            <a:r>
              <a:rPr lang="en-GB" sz="2000" b="1" dirty="0">
                <a:solidFill>
                  <a:srgbClr val="004B8E"/>
                </a:solidFill>
                <a:latin typeface="Calibri" panose="020F0502020204030204" pitchFamily="34" charset="0"/>
                <a:cs typeface="Calibri" panose="020F0502020204030204" pitchFamily="34" charset="0"/>
              </a:rPr>
              <a:t>	</a:t>
            </a:r>
            <a:r>
              <a:rPr lang="en-GB" sz="2000" dirty="0">
                <a:solidFill>
                  <a:srgbClr val="004B8E"/>
                </a:solidFill>
                <a:latin typeface="Calibri Light" panose="020F0302020204030204" pitchFamily="34" charset="0"/>
              </a:rPr>
              <a:t>where students learn and teachers teach well.</a:t>
            </a:r>
          </a:p>
          <a:p>
            <a:endParaRPr lang="en-GB" sz="2000" dirty="0">
              <a:solidFill>
                <a:srgbClr val="004B8E"/>
              </a:solidFill>
              <a:latin typeface="Calibri Light" panose="020F0302020204030204" pitchFamily="34" charset="0"/>
            </a:endParaRPr>
          </a:p>
          <a:p>
            <a:pPr marL="457200" indent="-457200">
              <a:buFont typeface="Arial" panose="020B0604020202020204" pitchFamily="34" charset="0"/>
              <a:buChar char="•"/>
            </a:pPr>
            <a:r>
              <a:rPr lang="en-GB" sz="2000" dirty="0">
                <a:solidFill>
                  <a:srgbClr val="004B8E"/>
                </a:solidFill>
                <a:latin typeface="Calibri Light" panose="020F0302020204030204" pitchFamily="34" charset="0"/>
              </a:rPr>
              <a:t>Ready to Learn is a whole school system </a:t>
            </a:r>
          </a:p>
          <a:p>
            <a:r>
              <a:rPr lang="en-GB" sz="2000" dirty="0">
                <a:solidFill>
                  <a:srgbClr val="004B8E"/>
                </a:solidFill>
                <a:latin typeface="Calibri Light" panose="020F0302020204030204" pitchFamily="34" charset="0"/>
              </a:rPr>
              <a:t>	which all staff will use in a fair and </a:t>
            </a:r>
            <a:r>
              <a:rPr lang="en-GB" sz="2000" b="1" dirty="0">
                <a:solidFill>
                  <a:srgbClr val="004B8E"/>
                </a:solidFill>
                <a:latin typeface="Calibri" panose="020F0502020204030204" pitchFamily="34" charset="0"/>
                <a:cs typeface="Calibri" panose="020F0502020204030204" pitchFamily="34" charset="0"/>
              </a:rPr>
              <a:t>consistent</a:t>
            </a:r>
            <a:r>
              <a:rPr lang="en-GB" sz="2000" dirty="0">
                <a:solidFill>
                  <a:srgbClr val="004B8E"/>
                </a:solidFill>
                <a:latin typeface="Calibri Light" panose="020F0302020204030204" pitchFamily="34" charset="0"/>
              </a:rPr>
              <a:t> way.  </a:t>
            </a:r>
          </a:p>
          <a:p>
            <a:endParaRPr lang="en-GB" sz="2000" dirty="0">
              <a:solidFill>
                <a:srgbClr val="004B8E"/>
              </a:solidFill>
              <a:latin typeface="Calibri Light" panose="020F0302020204030204" pitchFamily="34" charset="0"/>
            </a:endParaRPr>
          </a:p>
          <a:p>
            <a:pPr marL="457200" indent="-457200">
              <a:buFont typeface="Arial" panose="020B0604020202020204" pitchFamily="34" charset="0"/>
              <a:buChar char="•"/>
            </a:pPr>
            <a:r>
              <a:rPr lang="en-GB" sz="2000" dirty="0">
                <a:solidFill>
                  <a:srgbClr val="004B8E"/>
                </a:solidFill>
                <a:latin typeface="Calibri Light" panose="020F0302020204030204" pitchFamily="34" charset="0"/>
              </a:rPr>
              <a:t>To </a:t>
            </a:r>
            <a:r>
              <a:rPr lang="en-GB" sz="2000" b="1" dirty="0">
                <a:solidFill>
                  <a:srgbClr val="004B8E"/>
                </a:solidFill>
                <a:latin typeface="Calibri" panose="020F0502020204030204" pitchFamily="34" charset="0"/>
                <a:cs typeface="Calibri" panose="020F0502020204030204" pitchFamily="34" charset="0"/>
              </a:rPr>
              <a:t>eliminate disruptive behaviour</a:t>
            </a:r>
            <a:r>
              <a:rPr lang="en-GB" sz="2000" b="1" dirty="0">
                <a:solidFill>
                  <a:srgbClr val="004B8E"/>
                </a:solidFill>
                <a:latin typeface="Calibri Light" panose="020F0302020204030204" pitchFamily="34" charset="0"/>
              </a:rPr>
              <a:t>.</a:t>
            </a:r>
          </a:p>
          <a:p>
            <a:endParaRPr lang="en-GB" sz="2000" b="1" dirty="0">
              <a:solidFill>
                <a:srgbClr val="004B8E"/>
              </a:solidFill>
              <a:latin typeface="Calibri Light" panose="020F0302020204030204" pitchFamily="34" charset="0"/>
            </a:endParaRPr>
          </a:p>
          <a:p>
            <a:pPr marL="457200" indent="-457200">
              <a:buFont typeface="Arial" panose="020B0604020202020204" pitchFamily="34" charset="0"/>
              <a:buChar char="•"/>
            </a:pPr>
            <a:r>
              <a:rPr lang="en-GB" sz="2000" dirty="0">
                <a:solidFill>
                  <a:srgbClr val="004B8E"/>
                </a:solidFill>
                <a:latin typeface="Calibri Light" panose="020F0302020204030204" pitchFamily="34" charset="0"/>
              </a:rPr>
              <a:t>To ensure staff and students are </a:t>
            </a:r>
            <a:r>
              <a:rPr lang="en-GB" sz="2000" b="1" dirty="0">
                <a:solidFill>
                  <a:srgbClr val="004B8E"/>
                </a:solidFill>
                <a:latin typeface="Calibri" panose="020F0502020204030204" pitchFamily="34" charset="0"/>
                <a:cs typeface="Calibri" panose="020F0502020204030204" pitchFamily="34" charset="0"/>
              </a:rPr>
              <a:t>100% clear </a:t>
            </a:r>
          </a:p>
          <a:p>
            <a:r>
              <a:rPr lang="en-GB" sz="2000" b="1" dirty="0">
                <a:solidFill>
                  <a:srgbClr val="004B8E"/>
                </a:solidFill>
                <a:latin typeface="Calibri" panose="020F0502020204030204" pitchFamily="34" charset="0"/>
                <a:cs typeface="Calibri" panose="020F0502020204030204" pitchFamily="34" charset="0"/>
              </a:rPr>
              <a:t>	</a:t>
            </a:r>
            <a:r>
              <a:rPr lang="en-GB" sz="2000" dirty="0">
                <a:solidFill>
                  <a:srgbClr val="004B8E"/>
                </a:solidFill>
                <a:latin typeface="Calibri Light" panose="020F0302020204030204" pitchFamily="34" charset="0"/>
              </a:rPr>
              <a:t>on what is acceptable behaviour.</a:t>
            </a:r>
          </a:p>
          <a:p>
            <a:endParaRPr lang="en-GB" sz="2000" dirty="0">
              <a:solidFill>
                <a:srgbClr val="004B8E"/>
              </a:solidFill>
              <a:latin typeface="Calibri Light" panose="020F0302020204030204" pitchFamily="34" charset="0"/>
            </a:endParaRPr>
          </a:p>
          <a:p>
            <a:pPr marL="457200" indent="-457200">
              <a:buFont typeface="Arial" panose="020B0604020202020204" pitchFamily="34" charset="0"/>
              <a:buChar char="•"/>
            </a:pPr>
            <a:r>
              <a:rPr lang="en-GB" sz="2000" dirty="0">
                <a:solidFill>
                  <a:srgbClr val="004B8E"/>
                </a:solidFill>
                <a:latin typeface="Calibri Light" panose="020F0302020204030204" pitchFamily="34" charset="0"/>
              </a:rPr>
              <a:t>To encourage students to take </a:t>
            </a:r>
            <a:r>
              <a:rPr lang="en-GB" sz="2000" b="1" dirty="0">
                <a:solidFill>
                  <a:srgbClr val="004B8E"/>
                </a:solidFill>
                <a:latin typeface="Calibri" panose="020F0502020204030204" pitchFamily="34" charset="0"/>
                <a:cs typeface="Calibri" panose="020F0502020204030204" pitchFamily="34" charset="0"/>
              </a:rPr>
              <a:t>responsibility</a:t>
            </a:r>
            <a:r>
              <a:rPr lang="en-GB" sz="2000" dirty="0">
                <a:solidFill>
                  <a:srgbClr val="004B8E"/>
                </a:solidFill>
                <a:latin typeface="Calibri Light" panose="020F0302020204030204" pitchFamily="34" charset="0"/>
              </a:rPr>
              <a:t> for their own actions.</a:t>
            </a:r>
          </a:p>
          <a:p>
            <a:endParaRPr lang="en-GB" sz="2000" dirty="0">
              <a:solidFill>
                <a:srgbClr val="004B8E"/>
              </a:solidFill>
              <a:latin typeface="Calibri Light" panose="020F0302020204030204" pitchFamily="34" charset="0"/>
            </a:endParaRPr>
          </a:p>
          <a:p>
            <a:pPr marL="457200" indent="-457200">
              <a:buFont typeface="Arial" panose="020B0604020202020204" pitchFamily="34" charset="0"/>
              <a:buChar char="•"/>
            </a:pPr>
            <a:r>
              <a:rPr lang="en-GB" sz="2000" dirty="0">
                <a:solidFill>
                  <a:srgbClr val="004B8E"/>
                </a:solidFill>
                <a:latin typeface="Calibri Light" panose="020F0302020204030204" pitchFamily="34" charset="0"/>
              </a:rPr>
              <a:t>To enable teachers to deliver </a:t>
            </a:r>
            <a:r>
              <a:rPr lang="en-GB" sz="2000" b="1" dirty="0">
                <a:solidFill>
                  <a:srgbClr val="004B8E"/>
                </a:solidFill>
                <a:latin typeface="Calibri" panose="020F0502020204030204" pitchFamily="34" charset="0"/>
                <a:cs typeface="Calibri" panose="020F0502020204030204" pitchFamily="34" charset="0"/>
              </a:rPr>
              <a:t>engaging and stimulating lessons </a:t>
            </a:r>
          </a:p>
          <a:p>
            <a:r>
              <a:rPr lang="en-GB" sz="2000" b="1" dirty="0">
                <a:solidFill>
                  <a:srgbClr val="004B8E"/>
                </a:solidFill>
                <a:latin typeface="Calibri" panose="020F0502020204030204" pitchFamily="34" charset="0"/>
                <a:cs typeface="Calibri" panose="020F0502020204030204" pitchFamily="34" charset="0"/>
              </a:rPr>
              <a:t>	</a:t>
            </a:r>
            <a:r>
              <a:rPr lang="en-GB" sz="2000" dirty="0">
                <a:solidFill>
                  <a:srgbClr val="004B8E"/>
                </a:solidFill>
                <a:latin typeface="Calibri Light" panose="020F0302020204030204" pitchFamily="34" charset="0"/>
              </a:rPr>
              <a:t>all of the time.</a:t>
            </a:r>
          </a:p>
        </p:txBody>
      </p:sp>
    </p:spTree>
    <p:extLst>
      <p:ext uri="{BB962C8B-B14F-4D97-AF65-F5344CB8AC3E}">
        <p14:creationId xmlns:p14="http://schemas.microsoft.com/office/powerpoint/2010/main" val="18067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2"/>
            <a:ext cx="10241280" cy="1476102"/>
          </a:xfrm>
        </p:spPr>
        <p:txBody>
          <a:bodyPr>
            <a:normAutofit/>
          </a:bodyPr>
          <a:lstStyle/>
          <a:p>
            <a:pPr algn="ctr"/>
            <a:r>
              <a:rPr lang="en-GB" sz="4400" dirty="0" smtClean="0">
                <a:solidFill>
                  <a:srgbClr val="002060"/>
                </a:solidFill>
                <a:latin typeface="Bookman Old Style" panose="02050604050505020204" pitchFamily="18" charset="0"/>
              </a:rPr>
              <a:t>GROWTH MINDSET</a:t>
            </a:r>
            <a:br>
              <a:rPr lang="en-GB" sz="4400" dirty="0" smtClean="0">
                <a:solidFill>
                  <a:srgbClr val="002060"/>
                </a:solidFill>
                <a:latin typeface="Bookman Old Style" panose="02050604050505020204" pitchFamily="18" charset="0"/>
              </a:rPr>
            </a:br>
            <a:endParaRPr lang="en-GB" sz="44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431073" y="1293223"/>
            <a:ext cx="11534505" cy="5159828"/>
          </a:xfrm>
        </p:spPr>
        <p:txBody>
          <a:bodyPr>
            <a:normAutofit/>
          </a:bodyPr>
          <a:lstStyle/>
          <a:p>
            <a:pPr marL="342900" indent="-342900">
              <a:buFont typeface="Arial" panose="020B0604020202020204" pitchFamily="34" charset="0"/>
              <a:buChar char="•"/>
            </a:pPr>
            <a:r>
              <a:rPr lang="en-GB" b="1" dirty="0">
                <a:solidFill>
                  <a:srgbClr val="0070C0"/>
                </a:solidFill>
                <a:latin typeface="Bookman Old Style" panose="02050604050505020204" pitchFamily="18" charset="0"/>
              </a:rPr>
              <a:t>Growth </a:t>
            </a:r>
            <a:r>
              <a:rPr lang="en-GB" b="1" dirty="0" err="1">
                <a:solidFill>
                  <a:srgbClr val="0070C0"/>
                </a:solidFill>
                <a:latin typeface="Bookman Old Style" panose="02050604050505020204" pitchFamily="18" charset="0"/>
              </a:rPr>
              <a:t>mindset</a:t>
            </a:r>
            <a:r>
              <a:rPr lang="en-GB" dirty="0">
                <a:solidFill>
                  <a:srgbClr val="0070C0"/>
                </a:solidFill>
                <a:latin typeface="Bookman Old Style" panose="02050604050505020204" pitchFamily="18" charset="0"/>
              </a:rPr>
              <a:t> is the belief that one's intelligence can be grown or developed with persistence, effort, and a focus on learning. Individuals with a </a:t>
            </a:r>
            <a:r>
              <a:rPr lang="en-GB" b="1" dirty="0">
                <a:solidFill>
                  <a:srgbClr val="0070C0"/>
                </a:solidFill>
                <a:latin typeface="Bookman Old Style" panose="02050604050505020204" pitchFamily="18" charset="0"/>
              </a:rPr>
              <a:t>growth </a:t>
            </a:r>
            <a:r>
              <a:rPr lang="en-GB" b="1" dirty="0" err="1" smtClean="0">
                <a:solidFill>
                  <a:srgbClr val="0070C0"/>
                </a:solidFill>
                <a:latin typeface="Bookman Old Style" panose="02050604050505020204" pitchFamily="18" charset="0"/>
              </a:rPr>
              <a:t>mindset</a:t>
            </a:r>
            <a:r>
              <a:rPr lang="en-GB" b="1" dirty="0" smtClean="0">
                <a:solidFill>
                  <a:srgbClr val="0070C0"/>
                </a:solidFill>
                <a:latin typeface="Bookman Old Style" panose="02050604050505020204" pitchFamily="18" charset="0"/>
              </a:rPr>
              <a:t> </a:t>
            </a:r>
            <a:r>
              <a:rPr lang="en-GB" dirty="0" smtClean="0">
                <a:solidFill>
                  <a:srgbClr val="0070C0"/>
                </a:solidFill>
                <a:latin typeface="Bookman Old Style" panose="02050604050505020204" pitchFamily="18" charset="0"/>
              </a:rPr>
              <a:t>believe </a:t>
            </a:r>
            <a:r>
              <a:rPr lang="en-GB" dirty="0">
                <a:solidFill>
                  <a:srgbClr val="0070C0"/>
                </a:solidFill>
                <a:latin typeface="Bookman Old Style" panose="02050604050505020204" pitchFamily="18" charset="0"/>
              </a:rPr>
              <a:t>they are capable of learning nearly anything if they work hard and accept failures and challenges as opportunities to grow</a:t>
            </a:r>
            <a:r>
              <a:rPr lang="en-GB" dirty="0" smtClean="0">
                <a:solidFill>
                  <a:srgbClr val="0070C0"/>
                </a:solidFill>
                <a:latin typeface="Bookman Old Style" panose="02050604050505020204" pitchFamily="18" charset="0"/>
              </a:rPr>
              <a:t>.</a:t>
            </a:r>
          </a:p>
          <a:p>
            <a:pPr marL="342900" indent="-342900">
              <a:buFont typeface="Arial" panose="020B0604020202020204" pitchFamily="34" charset="0"/>
              <a:buChar char="•"/>
            </a:pPr>
            <a:r>
              <a:rPr lang="en-GB" dirty="0" smtClean="0">
                <a:solidFill>
                  <a:srgbClr val="002060"/>
                </a:solidFill>
                <a:latin typeface="Bookman Old Style" panose="02050604050505020204" pitchFamily="18" charset="0"/>
              </a:rPr>
              <a:t>It is about </a:t>
            </a:r>
            <a:r>
              <a:rPr lang="en-GB" dirty="0">
                <a:solidFill>
                  <a:srgbClr val="002060"/>
                </a:solidFill>
                <a:latin typeface="Bookman Old Style" panose="02050604050505020204" pitchFamily="18" charset="0"/>
              </a:rPr>
              <a:t>not </a:t>
            </a:r>
            <a:r>
              <a:rPr lang="en-GB" dirty="0" smtClean="0">
                <a:solidFill>
                  <a:srgbClr val="002060"/>
                </a:solidFill>
                <a:latin typeface="Bookman Old Style" panose="02050604050505020204" pitchFamily="18" charset="0"/>
              </a:rPr>
              <a:t>being </a:t>
            </a:r>
            <a:r>
              <a:rPr lang="en-GB" dirty="0">
                <a:solidFill>
                  <a:srgbClr val="002060"/>
                </a:solidFill>
                <a:latin typeface="Bookman Old Style" panose="02050604050505020204" pitchFamily="18" charset="0"/>
              </a:rPr>
              <a:t>able to do something </a:t>
            </a:r>
            <a:r>
              <a:rPr lang="en-GB" dirty="0" smtClean="0">
                <a:solidFill>
                  <a:srgbClr val="002060"/>
                </a:solidFill>
                <a:latin typeface="Bookman Old Style" panose="02050604050505020204" pitchFamily="18" charset="0"/>
              </a:rPr>
              <a:t>YET.</a:t>
            </a:r>
            <a:endParaRPr lang="en-GB" dirty="0">
              <a:solidFill>
                <a:srgbClr val="002060"/>
              </a:solidFill>
              <a:latin typeface="Bookman Old Style" panose="02050604050505020204" pitchFamily="18" charset="0"/>
            </a:endParaRPr>
          </a:p>
          <a:p>
            <a:pPr marL="342900" indent="-342900">
              <a:buFont typeface="Arial" panose="020B0604020202020204" pitchFamily="34" charset="0"/>
              <a:buChar char="•"/>
            </a:pPr>
            <a:r>
              <a:rPr lang="en-GB" dirty="0" err="1" smtClean="0">
                <a:solidFill>
                  <a:srgbClr val="002060"/>
                </a:solidFill>
                <a:latin typeface="Bookman Old Style" panose="02050604050505020204" pitchFamily="18" charset="0"/>
              </a:rPr>
              <a:t>Eg</a:t>
            </a:r>
            <a:r>
              <a:rPr lang="en-GB" dirty="0" smtClean="0">
                <a:solidFill>
                  <a:srgbClr val="002060"/>
                </a:solidFill>
                <a:latin typeface="Bookman Old Style" panose="02050604050505020204" pitchFamily="18" charset="0"/>
              </a:rPr>
              <a:t>. You may </a:t>
            </a:r>
            <a:r>
              <a:rPr lang="en-GB" dirty="0">
                <a:solidFill>
                  <a:srgbClr val="002060"/>
                </a:solidFill>
                <a:latin typeface="Bookman Old Style" panose="02050604050505020204" pitchFamily="18" charset="0"/>
              </a:rPr>
              <a:t>not be able to answer a GCSE English question now but everything you </a:t>
            </a:r>
            <a:r>
              <a:rPr lang="en-GB" dirty="0" smtClean="0">
                <a:solidFill>
                  <a:srgbClr val="002060"/>
                </a:solidFill>
                <a:latin typeface="Bookman Old Style" panose="02050604050505020204" pitchFamily="18" charset="0"/>
              </a:rPr>
              <a:t>do, practise </a:t>
            </a:r>
            <a:r>
              <a:rPr lang="en-GB" dirty="0">
                <a:solidFill>
                  <a:srgbClr val="002060"/>
                </a:solidFill>
                <a:latin typeface="Bookman Old Style" panose="02050604050505020204" pitchFamily="18" charset="0"/>
              </a:rPr>
              <a:t>and work towards brings you one step closer. </a:t>
            </a:r>
          </a:p>
          <a:p>
            <a:pPr marL="342900" indent="-342900">
              <a:buFont typeface="Arial" panose="020B0604020202020204" pitchFamily="34" charset="0"/>
              <a:buChar char="•"/>
            </a:pPr>
            <a:r>
              <a:rPr lang="en-GB" dirty="0">
                <a:solidFill>
                  <a:srgbClr val="002060"/>
                </a:solidFill>
                <a:latin typeface="Bookman Old Style" panose="02050604050505020204" pitchFamily="18" charset="0"/>
              </a:rPr>
              <a:t>In year 7 there is the temptation to think that </a:t>
            </a:r>
            <a:r>
              <a:rPr lang="en-GB" dirty="0" smtClean="0">
                <a:solidFill>
                  <a:srgbClr val="002060"/>
                </a:solidFill>
                <a:latin typeface="Bookman Old Style" panose="02050604050505020204" pitchFamily="18" charset="0"/>
              </a:rPr>
              <a:t>you </a:t>
            </a:r>
            <a:r>
              <a:rPr lang="en-GB" dirty="0">
                <a:solidFill>
                  <a:srgbClr val="002060"/>
                </a:solidFill>
                <a:latin typeface="Bookman Old Style" panose="02050604050505020204" pitchFamily="18" charset="0"/>
              </a:rPr>
              <a:t>can't do the work of year </a:t>
            </a:r>
            <a:r>
              <a:rPr lang="en-GB" dirty="0" smtClean="0">
                <a:solidFill>
                  <a:srgbClr val="002060"/>
                </a:solidFill>
                <a:latin typeface="Bookman Old Style" panose="02050604050505020204" pitchFamily="18" charset="0"/>
              </a:rPr>
              <a:t>10 </a:t>
            </a:r>
            <a:r>
              <a:rPr lang="en-GB" dirty="0">
                <a:solidFill>
                  <a:srgbClr val="002060"/>
                </a:solidFill>
                <a:latin typeface="Bookman Old Style" panose="02050604050505020204" pitchFamily="18" charset="0"/>
              </a:rPr>
              <a:t>or </a:t>
            </a:r>
            <a:r>
              <a:rPr lang="en-GB" dirty="0" smtClean="0">
                <a:solidFill>
                  <a:srgbClr val="002060"/>
                </a:solidFill>
                <a:latin typeface="Bookman Old Style" panose="02050604050505020204" pitchFamily="18" charset="0"/>
              </a:rPr>
              <a:t>11 students </a:t>
            </a:r>
            <a:r>
              <a:rPr lang="en-GB" dirty="0">
                <a:solidFill>
                  <a:srgbClr val="002060"/>
                </a:solidFill>
                <a:latin typeface="Bookman Old Style" panose="02050604050505020204" pitchFamily="18" charset="0"/>
              </a:rPr>
              <a:t>and so they shouldn't or </a:t>
            </a:r>
            <a:r>
              <a:rPr lang="en-GB" dirty="0" smtClean="0">
                <a:solidFill>
                  <a:srgbClr val="002060"/>
                </a:solidFill>
                <a:latin typeface="Bookman Old Style" panose="02050604050505020204" pitchFamily="18" charset="0"/>
              </a:rPr>
              <a:t>won’t</a:t>
            </a:r>
            <a:r>
              <a:rPr lang="en-GB" dirty="0">
                <a:solidFill>
                  <a:srgbClr val="002060"/>
                </a:solidFill>
                <a:latin typeface="Bookman Old Style" panose="02050604050505020204" pitchFamily="18" charset="0"/>
              </a:rPr>
              <a:t>.  But this </a:t>
            </a:r>
            <a:r>
              <a:rPr lang="en-GB" dirty="0" err="1">
                <a:solidFill>
                  <a:srgbClr val="002060"/>
                </a:solidFill>
                <a:latin typeface="Bookman Old Style" panose="02050604050505020204" pitchFamily="18" charset="0"/>
              </a:rPr>
              <a:t>mindset</a:t>
            </a:r>
            <a:r>
              <a:rPr lang="en-GB" dirty="0">
                <a:solidFill>
                  <a:srgbClr val="002060"/>
                </a:solidFill>
                <a:latin typeface="Bookman Old Style" panose="02050604050505020204" pitchFamily="18" charset="0"/>
              </a:rPr>
              <a:t> isn't the best one to have.</a:t>
            </a:r>
          </a:p>
          <a:p>
            <a:pPr marL="342900" indent="-342900">
              <a:buFont typeface="Arial" panose="020B0604020202020204" pitchFamily="34" charset="0"/>
              <a:buChar char="•"/>
            </a:pPr>
            <a:r>
              <a:rPr lang="en-GB" dirty="0">
                <a:solidFill>
                  <a:srgbClr val="002060"/>
                </a:solidFill>
                <a:latin typeface="Bookman Old Style" panose="02050604050505020204" pitchFamily="18" charset="0"/>
              </a:rPr>
              <a:t/>
            </a:r>
            <a:br>
              <a:rPr lang="en-GB" dirty="0">
                <a:solidFill>
                  <a:srgbClr val="002060"/>
                </a:solidFill>
                <a:latin typeface="Bookman Old Style" panose="02050604050505020204" pitchFamily="18" charset="0"/>
              </a:rPr>
            </a:br>
            <a:r>
              <a:rPr lang="en-GB" dirty="0" smtClean="0">
                <a:solidFill>
                  <a:srgbClr val="002060"/>
                </a:solidFill>
                <a:latin typeface="Bookman Old Style" panose="02050604050505020204" pitchFamily="18" charset="0"/>
              </a:rPr>
              <a:t>Just </a:t>
            </a:r>
            <a:r>
              <a:rPr lang="en-GB" dirty="0">
                <a:solidFill>
                  <a:srgbClr val="002060"/>
                </a:solidFill>
                <a:latin typeface="Bookman Old Style" panose="02050604050505020204" pitchFamily="18" charset="0"/>
              </a:rPr>
              <a:t>because they </a:t>
            </a:r>
            <a:r>
              <a:rPr lang="en-GB" dirty="0" smtClean="0">
                <a:solidFill>
                  <a:srgbClr val="002060"/>
                </a:solidFill>
                <a:latin typeface="Bookman Old Style" panose="02050604050505020204" pitchFamily="18" charset="0"/>
              </a:rPr>
              <a:t>can’t </a:t>
            </a:r>
            <a:r>
              <a:rPr lang="en-GB" dirty="0">
                <a:solidFill>
                  <a:srgbClr val="002060"/>
                </a:solidFill>
                <a:latin typeface="Bookman Old Style" panose="02050604050505020204" pitchFamily="18" charset="0"/>
              </a:rPr>
              <a:t>do </a:t>
            </a:r>
            <a:r>
              <a:rPr lang="en-GB" dirty="0" smtClean="0">
                <a:solidFill>
                  <a:srgbClr val="002060"/>
                </a:solidFill>
                <a:latin typeface="Bookman Old Style" panose="02050604050505020204" pitchFamily="18" charset="0"/>
              </a:rPr>
              <a:t>it yet, </a:t>
            </a:r>
            <a:r>
              <a:rPr lang="en-GB" dirty="0">
                <a:solidFill>
                  <a:srgbClr val="002060"/>
                </a:solidFill>
                <a:latin typeface="Bookman Old Style" panose="02050604050505020204" pitchFamily="18" charset="0"/>
              </a:rPr>
              <a:t>doesn't mean that they should </a:t>
            </a:r>
            <a:r>
              <a:rPr lang="en-GB" dirty="0" smtClean="0">
                <a:solidFill>
                  <a:srgbClr val="002060"/>
                </a:solidFill>
                <a:latin typeface="Bookman Old Style" panose="02050604050505020204" pitchFamily="18" charset="0"/>
              </a:rPr>
              <a:t>not try</a:t>
            </a:r>
            <a:r>
              <a:rPr lang="en-GB" dirty="0">
                <a:solidFill>
                  <a:srgbClr val="002060"/>
                </a:solidFill>
                <a:latin typeface="Bookman Old Style" panose="02050604050505020204" pitchFamily="18" charset="0"/>
              </a:rPr>
              <a:t>.</a:t>
            </a:r>
          </a:p>
          <a:p>
            <a:endParaRPr lang="en-GB" dirty="0" smtClean="0">
              <a:solidFill>
                <a:srgbClr val="002060"/>
              </a:solidFill>
              <a:latin typeface="Bookman Old Style" panose="02050604050505020204" pitchFamily="18" charset="0"/>
            </a:endParaRP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6087291"/>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 y="6087291"/>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1432348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1"/>
            <a:ext cx="10241280" cy="1828799"/>
          </a:xfrm>
        </p:spPr>
        <p:txBody>
          <a:bodyPr>
            <a:normAutofit fontScale="90000"/>
          </a:bodyPr>
          <a:lstStyle/>
          <a:p>
            <a:pPr algn="ctr"/>
            <a:r>
              <a:rPr lang="en-GB" sz="4400" dirty="0" smtClean="0">
                <a:solidFill>
                  <a:srgbClr val="002060"/>
                </a:solidFill>
                <a:latin typeface="Bookman Old Style" panose="02050604050505020204" pitchFamily="18" charset="0"/>
              </a:rPr>
              <a:t/>
            </a:r>
            <a:br>
              <a:rPr lang="en-GB" sz="4400" dirty="0" smtClean="0">
                <a:solidFill>
                  <a:srgbClr val="002060"/>
                </a:solidFill>
                <a:latin typeface="Bookman Old Style" panose="02050604050505020204" pitchFamily="18" charset="0"/>
              </a:rPr>
            </a:br>
            <a:r>
              <a:rPr lang="en-GB" sz="4000" dirty="0" smtClean="0">
                <a:solidFill>
                  <a:srgbClr val="002060"/>
                </a:solidFill>
                <a:latin typeface="Bookman Old Style" panose="02050604050505020204" pitchFamily="18" charset="0"/>
              </a:rPr>
              <a:t>ENCOURAGING  INDEPENDENT LEARNING</a:t>
            </a:r>
            <a:br>
              <a:rPr lang="en-GB" sz="4000" dirty="0" smtClean="0">
                <a:solidFill>
                  <a:srgbClr val="002060"/>
                </a:solidFill>
                <a:latin typeface="Bookman Old Style" panose="02050604050505020204" pitchFamily="18" charset="0"/>
              </a:rPr>
            </a:br>
            <a:endParaRPr lang="en-GB" sz="40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522513" y="1632856"/>
            <a:ext cx="11286309" cy="4519657"/>
          </a:xfrm>
        </p:spPr>
        <p:txBody>
          <a:bodyPr>
            <a:noAutofit/>
          </a:bodyPr>
          <a:lstStyle/>
          <a:p>
            <a:pPr marL="342900" indent="-342900">
              <a:buFont typeface="Arial" panose="020B0604020202020204" pitchFamily="34" charset="0"/>
              <a:buChar char="•"/>
            </a:pPr>
            <a:r>
              <a:rPr lang="en-GB" dirty="0">
                <a:solidFill>
                  <a:srgbClr val="002060"/>
                </a:solidFill>
                <a:latin typeface="Bookman Old Style" panose="02050604050505020204" pitchFamily="18" charset="0"/>
              </a:rPr>
              <a:t>There is a lot of </a:t>
            </a:r>
            <a:r>
              <a:rPr lang="en-GB" dirty="0" smtClean="0">
                <a:solidFill>
                  <a:srgbClr val="002060"/>
                </a:solidFill>
                <a:latin typeface="Bookman Old Style" panose="02050604050505020204" pitchFamily="18" charset="0"/>
              </a:rPr>
              <a:t>research </a:t>
            </a:r>
            <a:r>
              <a:rPr lang="en-GB" dirty="0">
                <a:solidFill>
                  <a:srgbClr val="002060"/>
                </a:solidFill>
                <a:latin typeface="Bookman Old Style" panose="02050604050505020204" pitchFamily="18" charset="0"/>
              </a:rPr>
              <a:t>to say that year 8 is the </a:t>
            </a:r>
            <a:r>
              <a:rPr lang="en-GB" dirty="0" smtClean="0">
                <a:solidFill>
                  <a:srgbClr val="002060"/>
                </a:solidFill>
                <a:latin typeface="Bookman Old Style" panose="02050604050505020204" pitchFamily="18" charset="0"/>
              </a:rPr>
              <a:t>'</a:t>
            </a:r>
            <a:r>
              <a:rPr lang="en-GB" dirty="0" smtClean="0">
                <a:solidFill>
                  <a:srgbClr val="00B0F0"/>
                </a:solidFill>
                <a:latin typeface="Bookman Old Style" panose="02050604050505020204" pitchFamily="18" charset="0"/>
              </a:rPr>
              <a:t>lost</a:t>
            </a:r>
            <a:r>
              <a:rPr lang="en-GB" dirty="0" smtClean="0">
                <a:solidFill>
                  <a:srgbClr val="002060"/>
                </a:solidFill>
                <a:latin typeface="Bookman Old Style" panose="02050604050505020204" pitchFamily="18" charset="0"/>
              </a:rPr>
              <a:t>‘ year </a:t>
            </a:r>
            <a:r>
              <a:rPr lang="en-GB" dirty="0">
                <a:solidFill>
                  <a:srgbClr val="002060"/>
                </a:solidFill>
                <a:latin typeface="Bookman Old Style" panose="02050604050505020204" pitchFamily="18" charset="0"/>
              </a:rPr>
              <a:t>in education because it lacks a focus.  Year 7 is all about transition.  Year 9 </a:t>
            </a:r>
            <a:r>
              <a:rPr lang="en-GB" dirty="0" smtClean="0">
                <a:solidFill>
                  <a:srgbClr val="002060"/>
                </a:solidFill>
                <a:latin typeface="Bookman Old Style" panose="02050604050505020204" pitchFamily="18" charset="0"/>
              </a:rPr>
              <a:t>focuses on </a:t>
            </a:r>
            <a:r>
              <a:rPr lang="en-GB" dirty="0">
                <a:solidFill>
                  <a:srgbClr val="002060"/>
                </a:solidFill>
                <a:latin typeface="Bookman Old Style" panose="02050604050505020204" pitchFamily="18" charset="0"/>
              </a:rPr>
              <a:t>options and year 10 and 11 </a:t>
            </a:r>
            <a:r>
              <a:rPr lang="en-GB" dirty="0" smtClean="0">
                <a:solidFill>
                  <a:srgbClr val="002060"/>
                </a:solidFill>
                <a:latin typeface="Bookman Old Style" panose="02050604050505020204" pitchFamily="18" charset="0"/>
              </a:rPr>
              <a:t>on GCSEs </a:t>
            </a:r>
            <a:r>
              <a:rPr lang="en-GB" dirty="0">
                <a:solidFill>
                  <a:srgbClr val="002060"/>
                </a:solidFill>
                <a:latin typeface="Bookman Old Style" panose="02050604050505020204" pitchFamily="18" charset="0"/>
              </a:rPr>
              <a:t>therefore year 8 can see students cruise!</a:t>
            </a:r>
          </a:p>
          <a:p>
            <a:pPr marL="342900" indent="-342900">
              <a:buFont typeface="Arial" panose="020B0604020202020204" pitchFamily="34" charset="0"/>
              <a:buChar char="•"/>
            </a:pPr>
            <a:r>
              <a:rPr lang="en-GB" dirty="0" smtClean="0">
                <a:solidFill>
                  <a:srgbClr val="002060"/>
                </a:solidFill>
                <a:latin typeface="Bookman Old Style" panose="02050604050505020204" pitchFamily="18" charset="0"/>
              </a:rPr>
              <a:t>However</a:t>
            </a:r>
            <a:r>
              <a:rPr lang="en-GB" dirty="0">
                <a:solidFill>
                  <a:srgbClr val="002060"/>
                </a:solidFill>
                <a:latin typeface="Bookman Old Style" panose="02050604050505020204" pitchFamily="18" charset="0"/>
              </a:rPr>
              <a:t>, </a:t>
            </a:r>
            <a:r>
              <a:rPr lang="en-GB" dirty="0" smtClean="0">
                <a:solidFill>
                  <a:srgbClr val="002060"/>
                </a:solidFill>
                <a:latin typeface="Bookman Old Style" panose="02050604050505020204" pitchFamily="18" charset="0"/>
              </a:rPr>
              <a:t>encouraging students to use </a:t>
            </a:r>
            <a:r>
              <a:rPr lang="en-GB" dirty="0">
                <a:solidFill>
                  <a:srgbClr val="002060"/>
                </a:solidFill>
                <a:latin typeface="Bookman Old Style" panose="02050604050505020204" pitchFamily="18" charset="0"/>
              </a:rPr>
              <a:t>year 8 wisely </a:t>
            </a:r>
            <a:r>
              <a:rPr lang="en-GB" dirty="0" smtClean="0">
                <a:solidFill>
                  <a:srgbClr val="002060"/>
                </a:solidFill>
                <a:latin typeface="Bookman Old Style" panose="02050604050505020204" pitchFamily="18" charset="0"/>
              </a:rPr>
              <a:t>and constructively will allow students to progress at a faster rate.  This positive </a:t>
            </a:r>
            <a:r>
              <a:rPr lang="en-GB" dirty="0" err="1" smtClean="0">
                <a:solidFill>
                  <a:srgbClr val="002060"/>
                </a:solidFill>
                <a:latin typeface="Bookman Old Style" panose="02050604050505020204" pitchFamily="18" charset="0"/>
              </a:rPr>
              <a:t>mindset</a:t>
            </a:r>
            <a:r>
              <a:rPr lang="en-GB" dirty="0" smtClean="0">
                <a:solidFill>
                  <a:srgbClr val="002060"/>
                </a:solidFill>
                <a:latin typeface="Bookman Old Style" panose="02050604050505020204" pitchFamily="18" charset="0"/>
              </a:rPr>
              <a:t> will help them reach better goals.</a:t>
            </a:r>
          </a:p>
          <a:p>
            <a:pPr marL="342900" indent="-342900">
              <a:buFont typeface="Arial" panose="020B0604020202020204" pitchFamily="34" charset="0"/>
              <a:buChar char="•"/>
            </a:pPr>
            <a:r>
              <a:rPr lang="en-GB" dirty="0" smtClean="0">
                <a:solidFill>
                  <a:srgbClr val="002060"/>
                </a:solidFill>
                <a:latin typeface="Bookman Old Style" panose="02050604050505020204" pitchFamily="18" charset="0"/>
              </a:rPr>
              <a:t>The </a:t>
            </a:r>
            <a:r>
              <a:rPr lang="en-GB" dirty="0" smtClean="0">
                <a:solidFill>
                  <a:srgbClr val="00B0F0"/>
                </a:solidFill>
                <a:latin typeface="Bookman Old Style" panose="02050604050505020204" pitchFamily="18" charset="0"/>
              </a:rPr>
              <a:t>earlier</a:t>
            </a:r>
            <a:r>
              <a:rPr lang="en-GB" dirty="0" smtClean="0">
                <a:solidFill>
                  <a:srgbClr val="002060"/>
                </a:solidFill>
                <a:latin typeface="Bookman Old Style" panose="02050604050505020204" pitchFamily="18" charset="0"/>
              </a:rPr>
              <a:t> students </a:t>
            </a:r>
            <a:r>
              <a:rPr lang="en-GB" dirty="0">
                <a:solidFill>
                  <a:srgbClr val="002060"/>
                </a:solidFill>
                <a:latin typeface="Bookman Old Style" panose="02050604050505020204" pitchFamily="18" charset="0"/>
              </a:rPr>
              <a:t>can develop these skills the better.</a:t>
            </a:r>
          </a:p>
          <a:p>
            <a:pPr marL="342900" indent="-342900">
              <a:buFont typeface="Arial" panose="020B0604020202020204" pitchFamily="34" charset="0"/>
              <a:buChar char="•"/>
            </a:pPr>
            <a:r>
              <a:rPr lang="en-GB" dirty="0" smtClean="0">
                <a:solidFill>
                  <a:srgbClr val="002060"/>
                </a:solidFill>
                <a:latin typeface="Bookman Old Style" panose="02050604050505020204" pitchFamily="18" charset="0"/>
              </a:rPr>
              <a:t>Don't </a:t>
            </a:r>
            <a:r>
              <a:rPr lang="en-GB" dirty="0">
                <a:solidFill>
                  <a:srgbClr val="002060"/>
                </a:solidFill>
                <a:latin typeface="Bookman Old Style" panose="02050604050505020204" pitchFamily="18" charset="0"/>
              </a:rPr>
              <a:t>wait for </a:t>
            </a:r>
            <a:r>
              <a:rPr lang="en-GB" dirty="0" smtClean="0">
                <a:solidFill>
                  <a:srgbClr val="002060"/>
                </a:solidFill>
                <a:latin typeface="Bookman Old Style" panose="02050604050505020204" pitchFamily="18" charset="0"/>
              </a:rPr>
              <a:t>year 10 </a:t>
            </a:r>
            <a:r>
              <a:rPr lang="en-GB" dirty="0">
                <a:solidFill>
                  <a:srgbClr val="002060"/>
                </a:solidFill>
                <a:latin typeface="Bookman Old Style" panose="02050604050505020204" pitchFamily="18" charset="0"/>
              </a:rPr>
              <a:t>or 11 to learn and develop how to be more independent.  </a:t>
            </a:r>
            <a:endParaRPr lang="en-GB" dirty="0" smtClean="0">
              <a:solidFill>
                <a:srgbClr val="002060"/>
              </a:solidFill>
              <a:latin typeface="Bookman Old Style" panose="02050604050505020204" pitchFamily="18" charset="0"/>
            </a:endParaRPr>
          </a:p>
          <a:p>
            <a:pPr marL="342900" indent="-342900">
              <a:buFont typeface="Arial" panose="020B0604020202020204" pitchFamily="34" charset="0"/>
              <a:buChar char="•"/>
            </a:pPr>
            <a:r>
              <a:rPr lang="en-GB" dirty="0" smtClean="0">
                <a:solidFill>
                  <a:srgbClr val="002060"/>
                </a:solidFill>
                <a:latin typeface="Bookman Old Style" panose="02050604050505020204" pitchFamily="18" charset="0"/>
              </a:rPr>
              <a:t>Develop </a:t>
            </a:r>
            <a:r>
              <a:rPr lang="en-GB" dirty="0" smtClean="0">
                <a:solidFill>
                  <a:srgbClr val="00B0F0"/>
                </a:solidFill>
                <a:latin typeface="Bookman Old Style" panose="02050604050505020204" pitchFamily="18" charset="0"/>
              </a:rPr>
              <a:t>Responsibility</a:t>
            </a:r>
            <a:r>
              <a:rPr lang="en-GB" dirty="0">
                <a:solidFill>
                  <a:srgbClr val="00B0F0"/>
                </a:solidFill>
                <a:latin typeface="Bookman Old Style" panose="02050604050505020204" pitchFamily="18" charset="0"/>
              </a:rPr>
              <a:t> </a:t>
            </a:r>
            <a:r>
              <a:rPr lang="en-GB" dirty="0" smtClean="0">
                <a:solidFill>
                  <a:srgbClr val="002060"/>
                </a:solidFill>
                <a:latin typeface="Bookman Old Style" panose="02050604050505020204" pitchFamily="18" charset="0"/>
              </a:rPr>
              <a:t>and </a:t>
            </a:r>
            <a:r>
              <a:rPr lang="en-GB" dirty="0">
                <a:solidFill>
                  <a:srgbClr val="00B0F0"/>
                </a:solidFill>
                <a:latin typeface="Bookman Old Style" panose="02050604050505020204" pitchFamily="18" charset="0"/>
              </a:rPr>
              <a:t>self discipline </a:t>
            </a:r>
            <a:r>
              <a:rPr lang="en-GB" dirty="0">
                <a:solidFill>
                  <a:srgbClr val="002060"/>
                </a:solidFill>
                <a:latin typeface="Bookman Old Style" panose="02050604050505020204" pitchFamily="18" charset="0"/>
              </a:rPr>
              <a:t>and not </a:t>
            </a:r>
            <a:r>
              <a:rPr lang="en-GB" dirty="0" smtClean="0">
                <a:solidFill>
                  <a:srgbClr val="002060"/>
                </a:solidFill>
                <a:latin typeface="Bookman Old Style" panose="02050604050505020204" pitchFamily="18" charset="0"/>
              </a:rPr>
              <a:t>rely </a:t>
            </a:r>
            <a:r>
              <a:rPr lang="en-GB" dirty="0">
                <a:solidFill>
                  <a:srgbClr val="002060"/>
                </a:solidFill>
                <a:latin typeface="Bookman Old Style" panose="02050604050505020204" pitchFamily="18" charset="0"/>
              </a:rPr>
              <a:t>on teachers or parents to remind you or tell you do to </a:t>
            </a:r>
            <a:r>
              <a:rPr lang="en-GB" dirty="0" smtClean="0">
                <a:solidFill>
                  <a:srgbClr val="002060"/>
                </a:solidFill>
                <a:latin typeface="Bookman Old Style" panose="02050604050505020204" pitchFamily="18" charset="0"/>
              </a:rPr>
              <a:t>things.</a:t>
            </a:r>
            <a:endParaRPr lang="en-GB" dirty="0">
              <a:solidFill>
                <a:srgbClr val="002060"/>
              </a:solidFill>
              <a:latin typeface="Bookman Old Style" panose="02050604050505020204" pitchFamily="18" charset="0"/>
            </a:endParaRPr>
          </a:p>
          <a:p>
            <a:endParaRPr lang="en-GB" dirty="0" smtClean="0">
              <a:solidFill>
                <a:srgbClr val="002060"/>
              </a:solidFill>
              <a:latin typeface="Bookman Old Style" panose="02050604050505020204" pitchFamily="18" charset="0"/>
            </a:endParaRP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6087291"/>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 y="6087291"/>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3171033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1"/>
            <a:ext cx="10241280" cy="1828799"/>
          </a:xfrm>
        </p:spPr>
        <p:txBody>
          <a:bodyPr>
            <a:normAutofit fontScale="90000"/>
          </a:bodyPr>
          <a:lstStyle/>
          <a:p>
            <a:pPr algn="ctr"/>
            <a:r>
              <a:rPr lang="en-GB" sz="4400" dirty="0" smtClean="0">
                <a:solidFill>
                  <a:srgbClr val="002060"/>
                </a:solidFill>
                <a:latin typeface="Bookman Old Style" panose="02050604050505020204" pitchFamily="18" charset="0"/>
              </a:rPr>
              <a:t/>
            </a:r>
            <a:br>
              <a:rPr lang="en-GB" sz="4400" dirty="0" smtClean="0">
                <a:solidFill>
                  <a:srgbClr val="002060"/>
                </a:solidFill>
                <a:latin typeface="Bookman Old Style" panose="02050604050505020204" pitchFamily="18" charset="0"/>
              </a:rPr>
            </a:br>
            <a:r>
              <a:rPr lang="en-GB" sz="4400" dirty="0">
                <a:solidFill>
                  <a:srgbClr val="002060"/>
                </a:solidFill>
                <a:latin typeface="Bookman Old Style" panose="02050604050505020204" pitchFamily="18" charset="0"/>
              </a:rPr>
              <a:t/>
            </a:r>
            <a:br>
              <a:rPr lang="en-GB" sz="4400" dirty="0">
                <a:solidFill>
                  <a:srgbClr val="002060"/>
                </a:solidFill>
                <a:latin typeface="Bookman Old Style" panose="02050604050505020204" pitchFamily="18" charset="0"/>
              </a:rPr>
            </a:br>
            <a:r>
              <a:rPr lang="en-GB" sz="4400" dirty="0" smtClean="0">
                <a:solidFill>
                  <a:srgbClr val="002060"/>
                </a:solidFill>
                <a:latin typeface="Bookman Old Style" panose="02050604050505020204" pitchFamily="18" charset="0"/>
              </a:rPr>
              <a:t/>
            </a:r>
            <a:br>
              <a:rPr lang="en-GB" sz="4400" dirty="0" smtClean="0">
                <a:solidFill>
                  <a:srgbClr val="002060"/>
                </a:solidFill>
                <a:latin typeface="Bookman Old Style" panose="02050604050505020204" pitchFamily="18" charset="0"/>
              </a:rPr>
            </a:br>
            <a:r>
              <a:rPr lang="en-GB" sz="4400" dirty="0">
                <a:solidFill>
                  <a:srgbClr val="002060"/>
                </a:solidFill>
                <a:latin typeface="Bookman Old Style" panose="02050604050505020204" pitchFamily="18" charset="0"/>
              </a:rPr>
              <a:t/>
            </a:r>
            <a:br>
              <a:rPr lang="en-GB" sz="4400" dirty="0">
                <a:solidFill>
                  <a:srgbClr val="002060"/>
                </a:solidFill>
                <a:latin typeface="Bookman Old Style" panose="02050604050505020204" pitchFamily="18" charset="0"/>
              </a:rPr>
            </a:br>
            <a:r>
              <a:rPr lang="en-GB" sz="4400" dirty="0" smtClean="0">
                <a:solidFill>
                  <a:srgbClr val="002060"/>
                </a:solidFill>
                <a:latin typeface="Bookman Old Style" panose="02050604050505020204" pitchFamily="18" charset="0"/>
              </a:rPr>
              <a:t>10 Good Habits to develop </a:t>
            </a:r>
            <a:br>
              <a:rPr lang="en-GB" sz="4400" dirty="0" smtClean="0">
                <a:solidFill>
                  <a:srgbClr val="002060"/>
                </a:solidFill>
                <a:latin typeface="Bookman Old Style" panose="02050604050505020204" pitchFamily="18" charset="0"/>
              </a:rPr>
            </a:br>
            <a:r>
              <a:rPr lang="en-GB" sz="4400" dirty="0" smtClean="0">
                <a:solidFill>
                  <a:srgbClr val="002060"/>
                </a:solidFill>
                <a:latin typeface="Bookman Old Style" panose="02050604050505020204" pitchFamily="18" charset="0"/>
              </a:rPr>
              <a:t>Independent Learning</a:t>
            </a:r>
            <a:br>
              <a:rPr lang="en-GB" sz="4400" dirty="0" smtClean="0">
                <a:solidFill>
                  <a:srgbClr val="002060"/>
                </a:solidFill>
                <a:latin typeface="Bookman Old Style" panose="02050604050505020204" pitchFamily="18" charset="0"/>
              </a:rPr>
            </a:br>
            <a:endParaRPr lang="en-GB" sz="44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418011" y="1489166"/>
            <a:ext cx="11325498" cy="4598125"/>
          </a:xfrm>
        </p:spPr>
        <p:txBody>
          <a:bodyPr>
            <a:normAutofit fontScale="25000" lnSpcReduction="20000"/>
          </a:bodyPr>
          <a:lstStyle/>
          <a:p>
            <a:r>
              <a:rPr lang="en-GB" dirty="0"/>
              <a:t/>
            </a:r>
            <a:br>
              <a:rPr lang="en-GB" dirty="0"/>
            </a:br>
            <a:endParaRPr lang="en-GB" dirty="0"/>
          </a:p>
          <a:p>
            <a:pPr marL="457200" indent="-457200">
              <a:buFont typeface="+mj-lt"/>
              <a:buAutoNum type="arabicPeriod"/>
            </a:pPr>
            <a:r>
              <a:rPr lang="en-GB" sz="6200" dirty="0" smtClean="0">
                <a:solidFill>
                  <a:srgbClr val="002060"/>
                </a:solidFill>
                <a:latin typeface="Bookman Old Style" panose="02050604050505020204" pitchFamily="18" charset="0"/>
              </a:rPr>
              <a:t> </a:t>
            </a:r>
            <a:r>
              <a:rPr lang="en-GB" sz="8000" dirty="0" smtClean="0">
                <a:solidFill>
                  <a:srgbClr val="002060"/>
                </a:solidFill>
                <a:latin typeface="Bookman Old Style" panose="02050604050505020204" pitchFamily="18" charset="0"/>
              </a:rPr>
              <a:t>Do something for 10 </a:t>
            </a:r>
            <a:r>
              <a:rPr lang="en-GB" sz="8000" dirty="0">
                <a:solidFill>
                  <a:srgbClr val="002060"/>
                </a:solidFill>
                <a:latin typeface="Bookman Old Style" panose="02050604050505020204" pitchFamily="18" charset="0"/>
              </a:rPr>
              <a:t>minutes </a:t>
            </a:r>
            <a:r>
              <a:rPr lang="en-GB" sz="8000" dirty="0" smtClean="0">
                <a:solidFill>
                  <a:srgbClr val="002060"/>
                </a:solidFill>
                <a:latin typeface="Bookman Old Style" panose="02050604050505020204" pitchFamily="18" charset="0"/>
              </a:rPr>
              <a:t>every day to </a:t>
            </a:r>
            <a:r>
              <a:rPr lang="en-GB" sz="8000" dirty="0">
                <a:solidFill>
                  <a:srgbClr val="002060"/>
                </a:solidFill>
                <a:latin typeface="Bookman Old Style" panose="02050604050505020204" pitchFamily="18" charset="0"/>
              </a:rPr>
              <a:t>better my learning or reading?</a:t>
            </a:r>
          </a:p>
          <a:p>
            <a:pPr marL="457200" indent="-457200">
              <a:buFont typeface="+mj-lt"/>
              <a:buAutoNum type="arabicPeriod"/>
            </a:pPr>
            <a:r>
              <a:rPr lang="en-GB" sz="8000" dirty="0">
                <a:solidFill>
                  <a:srgbClr val="002060"/>
                </a:solidFill>
                <a:latin typeface="Bookman Old Style" panose="02050604050505020204" pitchFamily="18" charset="0"/>
              </a:rPr>
              <a:t>Buy a diary or start using an electronic diary to make a note of key dates and assessments to </a:t>
            </a:r>
            <a:r>
              <a:rPr lang="en-GB" sz="8000" dirty="0" smtClean="0">
                <a:solidFill>
                  <a:srgbClr val="002060"/>
                </a:solidFill>
                <a:latin typeface="Bookman Old Style" panose="02050604050505020204" pitchFamily="18" charset="0"/>
              </a:rPr>
              <a:t>help </a:t>
            </a:r>
            <a:r>
              <a:rPr lang="en-GB" sz="8000" dirty="0">
                <a:solidFill>
                  <a:srgbClr val="002060"/>
                </a:solidFill>
                <a:latin typeface="Bookman Old Style" panose="02050604050505020204" pitchFamily="18" charset="0"/>
              </a:rPr>
              <a:t>plan ahead - not just with school but life outside of school too.</a:t>
            </a:r>
          </a:p>
          <a:p>
            <a:pPr marL="457200" indent="-457200">
              <a:buFont typeface="+mj-lt"/>
              <a:buAutoNum type="arabicPeriod"/>
            </a:pPr>
            <a:r>
              <a:rPr lang="en-GB" sz="8000" dirty="0">
                <a:solidFill>
                  <a:srgbClr val="002060"/>
                </a:solidFill>
                <a:latin typeface="Bookman Old Style" panose="02050604050505020204" pitchFamily="18" charset="0"/>
              </a:rPr>
              <a:t>Find 3 revision websites and visit them once a </a:t>
            </a:r>
            <a:r>
              <a:rPr lang="en-GB" sz="8000" dirty="0" smtClean="0">
                <a:solidFill>
                  <a:srgbClr val="002060"/>
                </a:solidFill>
                <a:latin typeface="Bookman Old Style" panose="02050604050505020204" pitchFamily="18" charset="0"/>
              </a:rPr>
              <a:t>week.</a:t>
            </a:r>
          </a:p>
          <a:p>
            <a:pPr marL="457200" indent="-457200">
              <a:buFont typeface="+mj-lt"/>
              <a:buAutoNum type="arabicPeriod"/>
            </a:pPr>
            <a:r>
              <a:rPr lang="en-GB" sz="8000" dirty="0" smtClean="0">
                <a:solidFill>
                  <a:srgbClr val="002060"/>
                </a:solidFill>
                <a:latin typeface="Bookman Old Style" panose="02050604050505020204" pitchFamily="18" charset="0"/>
              </a:rPr>
              <a:t>Read/be read to every day.</a:t>
            </a:r>
          </a:p>
          <a:p>
            <a:pPr marL="457200" indent="-457200">
              <a:buFont typeface="+mj-lt"/>
              <a:buAutoNum type="arabicPeriod"/>
            </a:pPr>
            <a:r>
              <a:rPr lang="en-GB" sz="8000" dirty="0" smtClean="0">
                <a:solidFill>
                  <a:srgbClr val="002060"/>
                </a:solidFill>
                <a:latin typeface="Bookman Old Style" panose="02050604050505020204" pitchFamily="18" charset="0"/>
              </a:rPr>
              <a:t>Believe </a:t>
            </a:r>
            <a:r>
              <a:rPr lang="en-GB" sz="8000" dirty="0">
                <a:solidFill>
                  <a:srgbClr val="002060"/>
                </a:solidFill>
                <a:latin typeface="Bookman Old Style" panose="02050604050505020204" pitchFamily="18" charset="0"/>
              </a:rPr>
              <a:t>in </a:t>
            </a:r>
            <a:r>
              <a:rPr lang="en-GB" sz="8000" dirty="0" smtClean="0">
                <a:solidFill>
                  <a:srgbClr val="002060"/>
                </a:solidFill>
                <a:latin typeface="Bookman Old Style" panose="02050604050505020204" pitchFamily="18" charset="0"/>
              </a:rPr>
              <a:t>Yourself/in your child, give praise – focus on the positive.</a:t>
            </a:r>
            <a:endParaRPr lang="en-GB" sz="8000" dirty="0">
              <a:solidFill>
                <a:srgbClr val="002060"/>
              </a:solidFill>
              <a:latin typeface="Bookman Old Style" panose="02050604050505020204" pitchFamily="18" charset="0"/>
            </a:endParaRPr>
          </a:p>
          <a:p>
            <a:pPr marL="457200" indent="-457200">
              <a:buFont typeface="+mj-lt"/>
              <a:buAutoNum type="arabicPeriod"/>
            </a:pPr>
            <a:r>
              <a:rPr lang="en-GB" sz="8000" dirty="0">
                <a:solidFill>
                  <a:srgbClr val="002060"/>
                </a:solidFill>
                <a:latin typeface="Bookman Old Style" panose="02050604050505020204" pitchFamily="18" charset="0"/>
              </a:rPr>
              <a:t>Ask What They </a:t>
            </a:r>
            <a:r>
              <a:rPr lang="en-GB" sz="8000" dirty="0" smtClean="0">
                <a:solidFill>
                  <a:srgbClr val="002060"/>
                </a:solidFill>
                <a:latin typeface="Bookman Old Style" panose="02050604050505020204" pitchFamily="18" charset="0"/>
              </a:rPr>
              <a:t>Need.</a:t>
            </a:r>
            <a:endParaRPr lang="en-GB" sz="8000" dirty="0">
              <a:solidFill>
                <a:srgbClr val="002060"/>
              </a:solidFill>
              <a:latin typeface="Bookman Old Style" panose="02050604050505020204" pitchFamily="18" charset="0"/>
            </a:endParaRPr>
          </a:p>
          <a:p>
            <a:pPr marL="457200" indent="-457200">
              <a:buFont typeface="+mj-lt"/>
              <a:buAutoNum type="arabicPeriod"/>
            </a:pPr>
            <a:r>
              <a:rPr lang="en-GB" sz="8000" dirty="0">
                <a:solidFill>
                  <a:srgbClr val="002060"/>
                </a:solidFill>
                <a:latin typeface="Bookman Old Style" panose="02050604050505020204" pitchFamily="18" charset="0"/>
              </a:rPr>
              <a:t>Encourage Progress, Process and </a:t>
            </a:r>
            <a:r>
              <a:rPr lang="en-GB" sz="8000" dirty="0" smtClean="0">
                <a:solidFill>
                  <a:srgbClr val="002060"/>
                </a:solidFill>
                <a:latin typeface="Bookman Old Style" panose="02050604050505020204" pitchFamily="18" charset="0"/>
              </a:rPr>
              <a:t>Effort</a:t>
            </a:r>
            <a:r>
              <a:rPr lang="en-GB" sz="8000" dirty="0">
                <a:solidFill>
                  <a:srgbClr val="002060"/>
                </a:solidFill>
                <a:latin typeface="Bookman Old Style" panose="02050604050505020204" pitchFamily="18" charset="0"/>
              </a:rPr>
              <a:t> </a:t>
            </a:r>
            <a:r>
              <a:rPr lang="en-GB" sz="8000" dirty="0" smtClean="0">
                <a:solidFill>
                  <a:srgbClr val="002060"/>
                </a:solidFill>
                <a:latin typeface="Bookman Old Style" panose="02050604050505020204" pitchFamily="18" charset="0"/>
              </a:rPr>
              <a:t>not just achievement and attainment.</a:t>
            </a:r>
            <a:endParaRPr lang="en-GB" sz="8000" dirty="0">
              <a:solidFill>
                <a:srgbClr val="002060"/>
              </a:solidFill>
              <a:latin typeface="Bookman Old Style" panose="02050604050505020204" pitchFamily="18" charset="0"/>
            </a:endParaRPr>
          </a:p>
          <a:p>
            <a:pPr marL="457200" indent="-457200">
              <a:buFont typeface="+mj-lt"/>
              <a:buAutoNum type="arabicPeriod"/>
            </a:pPr>
            <a:r>
              <a:rPr lang="en-GB" sz="8000" b="1" dirty="0">
                <a:solidFill>
                  <a:srgbClr val="002060"/>
                </a:solidFill>
                <a:latin typeface="Bookman Old Style" panose="02050604050505020204" pitchFamily="18" charset="0"/>
              </a:rPr>
              <a:t>Create</a:t>
            </a:r>
            <a:r>
              <a:rPr lang="en-GB" sz="8000" dirty="0">
                <a:solidFill>
                  <a:srgbClr val="002060"/>
                </a:solidFill>
                <a:latin typeface="Bookman Old Style" panose="02050604050505020204" pitchFamily="18" charset="0"/>
              </a:rPr>
              <a:t> Opportunities for </a:t>
            </a:r>
            <a:r>
              <a:rPr lang="en-GB" sz="8000" b="1" dirty="0" smtClean="0">
                <a:solidFill>
                  <a:srgbClr val="002060"/>
                </a:solidFill>
                <a:latin typeface="Bookman Old Style" panose="02050604050505020204" pitchFamily="18" charset="0"/>
              </a:rPr>
              <a:t>Independence</a:t>
            </a:r>
            <a:r>
              <a:rPr lang="en-GB" sz="8000" dirty="0">
                <a:solidFill>
                  <a:srgbClr val="002060"/>
                </a:solidFill>
                <a:latin typeface="Bookman Old Style" panose="02050604050505020204" pitchFamily="18" charset="0"/>
              </a:rPr>
              <a:t>.</a:t>
            </a:r>
          </a:p>
          <a:p>
            <a:pPr marL="457200" indent="-457200">
              <a:buFont typeface="+mj-lt"/>
              <a:buAutoNum type="arabicPeriod"/>
            </a:pPr>
            <a:r>
              <a:rPr lang="en-GB" sz="8000" dirty="0">
                <a:solidFill>
                  <a:srgbClr val="002060"/>
                </a:solidFill>
                <a:latin typeface="Bookman Old Style" panose="02050604050505020204" pitchFamily="18" charset="0"/>
              </a:rPr>
              <a:t>Provide a </a:t>
            </a:r>
            <a:r>
              <a:rPr lang="en-GB" sz="8000" b="1" dirty="0">
                <a:solidFill>
                  <a:srgbClr val="002060"/>
                </a:solidFill>
                <a:latin typeface="Bookman Old Style" panose="02050604050505020204" pitchFamily="18" charset="0"/>
              </a:rPr>
              <a:t>Learning</a:t>
            </a:r>
            <a:r>
              <a:rPr lang="en-GB" sz="8000" dirty="0">
                <a:solidFill>
                  <a:srgbClr val="002060"/>
                </a:solidFill>
                <a:latin typeface="Bookman Old Style" panose="02050604050505020204" pitchFamily="18" charset="0"/>
              </a:rPr>
              <a:t> Space</a:t>
            </a:r>
            <a:r>
              <a:rPr lang="en-GB" sz="8000" dirty="0" smtClean="0">
                <a:solidFill>
                  <a:srgbClr val="002060"/>
                </a:solidFill>
                <a:latin typeface="Bookman Old Style" panose="02050604050505020204" pitchFamily="18" charset="0"/>
              </a:rPr>
              <a:t>.</a:t>
            </a:r>
          </a:p>
          <a:p>
            <a:pPr marL="457200" indent="-457200">
              <a:buFont typeface="+mj-lt"/>
              <a:buAutoNum type="arabicPeriod"/>
            </a:pPr>
            <a:r>
              <a:rPr lang="en-GB" sz="8000" dirty="0" smtClean="0">
                <a:solidFill>
                  <a:srgbClr val="002060"/>
                </a:solidFill>
                <a:latin typeface="Bookman Old Style" panose="02050604050505020204" pitchFamily="18" charset="0"/>
              </a:rPr>
              <a:t>Use of language and questioning.</a:t>
            </a:r>
            <a:endParaRPr lang="en-GB" sz="8000" dirty="0">
              <a:solidFill>
                <a:srgbClr val="002060"/>
              </a:solidFill>
              <a:latin typeface="Bookman Old Style" panose="02050604050505020204" pitchFamily="18" charset="0"/>
            </a:endParaRPr>
          </a:p>
          <a:p>
            <a:pPr marL="457200" indent="-457200">
              <a:buFont typeface="+mj-lt"/>
              <a:buAutoNum type="arabicPeriod"/>
            </a:pPr>
            <a:endParaRPr lang="en-GB" dirty="0">
              <a:solidFill>
                <a:srgbClr val="002060"/>
              </a:solidFill>
              <a:latin typeface="Bookman Old Style" panose="02050604050505020204" pitchFamily="18" charset="0"/>
            </a:endParaRPr>
          </a:p>
          <a:p>
            <a:endParaRPr lang="en-GB" sz="2600" dirty="0" smtClean="0">
              <a:solidFill>
                <a:srgbClr val="002060"/>
              </a:solidFill>
              <a:latin typeface="Bookman Old Style" panose="02050604050505020204" pitchFamily="18" charset="0"/>
            </a:endParaRPr>
          </a:p>
          <a:p>
            <a:r>
              <a:rPr lang="en-GB" sz="3400" dirty="0" smtClean="0">
                <a:solidFill>
                  <a:srgbClr val="002060"/>
                </a:solidFill>
                <a:latin typeface="Bookman Old Style" panose="02050604050505020204" pitchFamily="18" charset="0"/>
              </a:rPr>
              <a:t/>
            </a:r>
            <a:br>
              <a:rPr lang="en-GB" sz="3400" dirty="0" smtClean="0">
                <a:solidFill>
                  <a:srgbClr val="002060"/>
                </a:solidFill>
                <a:latin typeface="Bookman Old Style" panose="02050604050505020204" pitchFamily="18" charset="0"/>
              </a:rPr>
            </a:br>
            <a:endParaRPr lang="en-GB" sz="3400" dirty="0" smtClean="0">
              <a:solidFill>
                <a:srgbClr val="002060"/>
              </a:solidFill>
              <a:latin typeface="Bookman Old Style" panose="02050604050505020204" pitchFamily="18" charset="0"/>
            </a:endParaRP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6087291"/>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 y="6087291"/>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2012336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759" y="476672"/>
            <a:ext cx="8160907"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094" y="548680"/>
            <a:ext cx="8160907"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267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1510910"/>
            <a:ext cx="7956376" cy="4459922"/>
          </a:xfrm>
          <a:prstGeom prst="rect">
            <a:avLst/>
          </a:prstGeom>
        </p:spPr>
      </p:pic>
      <p:sp>
        <p:nvSpPr>
          <p:cNvPr id="5" name="TextBox 4"/>
          <p:cNvSpPr txBox="1"/>
          <p:nvPr/>
        </p:nvSpPr>
        <p:spPr>
          <a:xfrm>
            <a:off x="2423592" y="764704"/>
            <a:ext cx="8640960" cy="523220"/>
          </a:xfrm>
          <a:prstGeom prst="rect">
            <a:avLst/>
          </a:prstGeom>
          <a:noFill/>
        </p:spPr>
        <p:txBody>
          <a:bodyPr wrap="square" rtlCol="0">
            <a:spAutoFit/>
          </a:bodyPr>
          <a:lstStyle/>
          <a:p>
            <a:r>
              <a:rPr lang="en-GB" sz="2800" dirty="0"/>
              <a:t>Some </a:t>
            </a:r>
            <a:r>
              <a:rPr lang="en-GB" sz="2800" dirty="0" smtClean="0"/>
              <a:t>schools/parents </a:t>
            </a:r>
            <a:r>
              <a:rPr lang="en-GB" sz="2800" dirty="0"/>
              <a:t>have turned this into displays…</a:t>
            </a:r>
          </a:p>
        </p:txBody>
      </p:sp>
    </p:spTree>
    <p:extLst>
      <p:ext uri="{BB962C8B-B14F-4D97-AF65-F5344CB8AC3E}">
        <p14:creationId xmlns:p14="http://schemas.microsoft.com/office/powerpoint/2010/main" val="2981561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Image result for growth mindset schoo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850" y="620688"/>
            <a:ext cx="8196347"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67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Image result for growth minds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832"/>
            <a:ext cx="9144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16632"/>
            <a:ext cx="8640960" cy="6480720"/>
          </a:xfrm>
          <a:prstGeom prst="rect">
            <a:avLst/>
          </a:prstGeom>
        </p:spPr>
      </p:pic>
      <p:pic>
        <p:nvPicPr>
          <p:cNvPr id="7" name="Picture 6"/>
          <p:cNvPicPr>
            <a:picLocks noChangeAspect="1"/>
          </p:cNvPicPr>
          <p:nvPr/>
        </p:nvPicPr>
        <p:blipFill rotWithShape="1">
          <a:blip r:embed="rId3"/>
          <a:srcRect l="27863" t="21454" r="28969" b="55906"/>
          <a:stretch/>
        </p:blipFill>
        <p:spPr>
          <a:xfrm>
            <a:off x="4831087" y="5085184"/>
            <a:ext cx="5616624" cy="1656184"/>
          </a:xfrm>
          <a:prstGeom prst="rect">
            <a:avLst/>
          </a:prstGeom>
        </p:spPr>
      </p:pic>
    </p:spTree>
    <p:extLst>
      <p:ext uri="{BB962C8B-B14F-4D97-AF65-F5344CB8AC3E}">
        <p14:creationId xmlns:p14="http://schemas.microsoft.com/office/powerpoint/2010/main" val="759304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2"/>
            <a:ext cx="10241280" cy="1476102"/>
          </a:xfrm>
        </p:spPr>
        <p:txBody>
          <a:bodyPr>
            <a:normAutofit/>
          </a:bodyPr>
          <a:lstStyle/>
          <a:p>
            <a:pPr algn="ctr"/>
            <a:r>
              <a:rPr lang="en-GB" sz="4400" dirty="0" smtClean="0">
                <a:solidFill>
                  <a:srgbClr val="002060"/>
                </a:solidFill>
                <a:latin typeface="Bookman Old Style" panose="02050604050505020204" pitchFamily="18" charset="0"/>
              </a:rPr>
              <a:t/>
            </a:r>
            <a:br>
              <a:rPr lang="en-GB" sz="4400" dirty="0" smtClean="0">
                <a:solidFill>
                  <a:srgbClr val="002060"/>
                </a:solidFill>
                <a:latin typeface="Bookman Old Style" panose="02050604050505020204" pitchFamily="18" charset="0"/>
              </a:rPr>
            </a:br>
            <a:r>
              <a:rPr lang="en-GB" sz="4400" dirty="0" smtClean="0">
                <a:solidFill>
                  <a:srgbClr val="002060"/>
                </a:solidFill>
                <a:latin typeface="Bookman Old Style" panose="02050604050505020204" pitchFamily="18" charset="0"/>
              </a:rPr>
              <a:t>Thank you for listening.</a:t>
            </a:r>
            <a:endParaRPr lang="en-GB" sz="44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1528354" y="1972491"/>
            <a:ext cx="9144000" cy="3272246"/>
          </a:xfrm>
        </p:spPr>
        <p:txBody>
          <a:bodyPr>
            <a:normAutofit/>
          </a:bodyPr>
          <a:lstStyle/>
          <a:p>
            <a:endParaRPr lang="en-GB" sz="4800" dirty="0" smtClean="0">
              <a:solidFill>
                <a:srgbClr val="002060"/>
              </a:solidFill>
              <a:latin typeface="Bookman Old Style" panose="02050604050505020204" pitchFamily="18" charset="0"/>
            </a:endParaRPr>
          </a:p>
          <a:p>
            <a:r>
              <a:rPr lang="en-GB" sz="4800" dirty="0" smtClean="0">
                <a:solidFill>
                  <a:srgbClr val="002060"/>
                </a:solidFill>
                <a:latin typeface="Bookman Old Style" panose="02050604050505020204" pitchFamily="18" charset="0"/>
              </a:rPr>
              <a:t>ANY QUESTIONS?</a:t>
            </a: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6087291"/>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 y="6087291"/>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915970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79714" y="143692"/>
            <a:ext cx="10241280" cy="1476102"/>
          </a:xfrm>
        </p:spPr>
        <p:txBody>
          <a:bodyPr>
            <a:normAutofit/>
          </a:bodyPr>
          <a:lstStyle/>
          <a:p>
            <a:pPr algn="ctr"/>
            <a:r>
              <a:rPr lang="en-GB" sz="4400" dirty="0" smtClean="0">
                <a:solidFill>
                  <a:srgbClr val="002060"/>
                </a:solidFill>
                <a:latin typeface="Bookman Old Style" panose="02050604050505020204" pitchFamily="18" charset="0"/>
              </a:rPr>
              <a:t>ATTENDANCE AND BEHAVIOUR</a:t>
            </a:r>
            <a:br>
              <a:rPr lang="en-GB" sz="4400" dirty="0" smtClean="0">
                <a:solidFill>
                  <a:srgbClr val="002060"/>
                </a:solidFill>
                <a:latin typeface="Bookman Old Style" panose="02050604050505020204" pitchFamily="18" charset="0"/>
              </a:rPr>
            </a:br>
            <a:endParaRPr lang="en-GB" sz="4400" dirty="0">
              <a:solidFill>
                <a:srgbClr val="002060"/>
              </a:solidFill>
              <a:latin typeface="Bookman Old Style" panose="02050604050505020204" pitchFamily="18" charset="0"/>
            </a:endParaRPr>
          </a:p>
        </p:txBody>
      </p:sp>
      <p:sp>
        <p:nvSpPr>
          <p:cNvPr id="10" name="Subtitle 9"/>
          <p:cNvSpPr>
            <a:spLocks noGrp="1"/>
          </p:cNvSpPr>
          <p:nvPr>
            <p:ph type="subTitle" idx="1"/>
          </p:nvPr>
        </p:nvSpPr>
        <p:spPr>
          <a:xfrm>
            <a:off x="1528354" y="1972491"/>
            <a:ext cx="9144000" cy="3272246"/>
          </a:xfrm>
        </p:spPr>
        <p:txBody>
          <a:bodyPr>
            <a:normAutofit/>
          </a:bodyPr>
          <a:lstStyle/>
          <a:p>
            <a:r>
              <a:rPr lang="en-GB" sz="4800" dirty="0" smtClean="0">
                <a:solidFill>
                  <a:srgbClr val="002060"/>
                </a:solidFill>
                <a:latin typeface="Bookman Old Style" panose="02050604050505020204" pitchFamily="18" charset="0"/>
              </a:rPr>
              <a:t>Mr Griffiths</a:t>
            </a:r>
          </a:p>
        </p:txBody>
      </p:sp>
      <p:pic>
        <p:nvPicPr>
          <p:cNvPr id="9"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0975341" y="143692"/>
            <a:ext cx="990238" cy="67945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994" y="6087291"/>
            <a:ext cx="905334" cy="7707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 y="6087291"/>
            <a:ext cx="905334" cy="770708"/>
          </a:xfrm>
          <a:prstGeom prst="rect">
            <a:avLst/>
          </a:prstGeom>
        </p:spPr>
      </p:pic>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0" y="78469"/>
            <a:ext cx="990238" cy="679450"/>
          </a:xfrm>
          <a:prstGeom prst="rect">
            <a:avLst/>
          </a:prstGeom>
        </p:spPr>
      </p:pic>
    </p:spTree>
    <p:extLst>
      <p:ext uri="{BB962C8B-B14F-4D97-AF65-F5344CB8AC3E}">
        <p14:creationId xmlns:p14="http://schemas.microsoft.com/office/powerpoint/2010/main" val="350306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p:nvPr/>
        </p:nvSpPr>
        <p:spPr>
          <a:xfrm>
            <a:off x="2306186" y="2181785"/>
            <a:ext cx="7579631" cy="2477599"/>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19" rIns="45719" bIns="45719">
            <a:spAutoFit/>
          </a:bodyPr>
          <a:lstStyle>
            <a:lvl1pPr algn="l" defTabSz="914400">
              <a:defRPr sz="4200">
                <a:latin typeface="Helvetica Neue Thin"/>
                <a:ea typeface="Helvetica Neue Thin"/>
                <a:cs typeface="Helvetica Neue Thin"/>
                <a:sym typeface="Helvetica Neue Thin"/>
              </a:defRPr>
            </a:lvl1pPr>
          </a:lstStyle>
          <a:p>
            <a:pPr>
              <a:spcAft>
                <a:spcPts val="844"/>
              </a:spcAft>
            </a:pPr>
            <a:r>
              <a:rPr lang="en-GB" sz="3375" dirty="0">
                <a:solidFill>
                  <a:srgbClr val="004B8E"/>
                </a:solidFill>
                <a:latin typeface="+mj-lt"/>
                <a:ea typeface="Open Sans" panose="020B0606030504020204" pitchFamily="34" charset="0"/>
                <a:cs typeface="Open Sans" panose="020B0606030504020204" pitchFamily="34" charset="0"/>
              </a:rPr>
              <a:t>“You're going to die in about 80 years </a:t>
            </a:r>
          </a:p>
          <a:p>
            <a:pPr>
              <a:spcAft>
                <a:spcPts val="844"/>
              </a:spcAft>
            </a:pPr>
            <a:r>
              <a:rPr lang="en-GB" sz="3375" dirty="0">
                <a:solidFill>
                  <a:srgbClr val="004B8E"/>
                </a:solidFill>
                <a:latin typeface="+mj-lt"/>
                <a:ea typeface="Open Sans" panose="020B0606030504020204" pitchFamily="34" charset="0"/>
                <a:cs typeface="Open Sans" panose="020B0606030504020204" pitchFamily="34" charset="0"/>
              </a:rPr>
              <a:t>so enjoy yourself, </a:t>
            </a:r>
          </a:p>
          <a:p>
            <a:pPr>
              <a:spcAft>
                <a:spcPts val="844"/>
              </a:spcAft>
            </a:pPr>
            <a:r>
              <a:rPr lang="en-GB" sz="3375" dirty="0">
                <a:solidFill>
                  <a:srgbClr val="004B8E"/>
                </a:solidFill>
                <a:latin typeface="+mj-lt"/>
                <a:ea typeface="Open Sans" panose="020B0606030504020204" pitchFamily="34" charset="0"/>
                <a:cs typeface="Open Sans" panose="020B0606030504020204" pitchFamily="34" charset="0"/>
              </a:rPr>
              <a:t>don't waste one second,</a:t>
            </a:r>
          </a:p>
          <a:p>
            <a:pPr>
              <a:spcAft>
                <a:spcPts val="844"/>
              </a:spcAft>
            </a:pPr>
            <a:r>
              <a:rPr lang="en-GB" sz="3375" dirty="0">
                <a:solidFill>
                  <a:srgbClr val="004B8E"/>
                </a:solidFill>
                <a:latin typeface="+mj-lt"/>
                <a:ea typeface="Open Sans" panose="020B0606030504020204" pitchFamily="34" charset="0"/>
                <a:cs typeface="Open Sans" panose="020B0606030504020204" pitchFamily="34" charset="0"/>
              </a:rPr>
              <a:t>and don’t spoil it for the rest of us.”</a:t>
            </a:r>
          </a:p>
        </p:txBody>
      </p:sp>
    </p:spTree>
    <p:extLst>
      <p:ext uri="{BB962C8B-B14F-4D97-AF65-F5344CB8AC3E}">
        <p14:creationId xmlns:p14="http://schemas.microsoft.com/office/powerpoint/2010/main" val="226256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2">
                                            <p:bg/>
                                          </p:spTgt>
                                        </p:tgtEl>
                                        <p:attrNameLst>
                                          <p:attrName>style.visibility</p:attrName>
                                        </p:attrNameLst>
                                      </p:cBhvr>
                                      <p:to>
                                        <p:strVal val="visible"/>
                                      </p:to>
                                    </p:set>
                                    <p:animEffect transition="in" filter="fade">
                                      <p:cBhvr>
                                        <p:cTn id="7" dur="1000"/>
                                        <p:tgtEl>
                                          <p:spTgt spid="232">
                                            <p:bg/>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2">
                                            <p:txEl>
                                              <p:pRg st="0" end="0"/>
                                            </p:txEl>
                                          </p:spTgt>
                                        </p:tgtEl>
                                        <p:attrNameLst>
                                          <p:attrName>style.visibility</p:attrName>
                                        </p:attrNameLst>
                                      </p:cBhvr>
                                      <p:to>
                                        <p:strVal val="visible"/>
                                      </p:to>
                                    </p:set>
                                    <p:animEffect transition="in" filter="fade">
                                      <p:cBhvr>
                                        <p:cTn id="11" dur="1000"/>
                                        <p:tgtEl>
                                          <p:spTgt spid="23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2">
                                            <p:txEl>
                                              <p:pRg st="1" end="1"/>
                                            </p:txEl>
                                          </p:spTgt>
                                        </p:tgtEl>
                                        <p:attrNameLst>
                                          <p:attrName>style.visibility</p:attrName>
                                        </p:attrNameLst>
                                      </p:cBhvr>
                                      <p:to>
                                        <p:strVal val="visible"/>
                                      </p:to>
                                    </p:set>
                                    <p:animEffect transition="in" filter="fade">
                                      <p:cBhvr>
                                        <p:cTn id="15" dur="1000"/>
                                        <p:tgtEl>
                                          <p:spTgt spid="232">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32">
                                            <p:txEl>
                                              <p:pRg st="2" end="2"/>
                                            </p:txEl>
                                          </p:spTgt>
                                        </p:tgtEl>
                                        <p:attrNameLst>
                                          <p:attrName>style.visibility</p:attrName>
                                        </p:attrNameLst>
                                      </p:cBhvr>
                                      <p:to>
                                        <p:strVal val="visible"/>
                                      </p:to>
                                    </p:set>
                                    <p:animEffect transition="in" filter="fade">
                                      <p:cBhvr>
                                        <p:cTn id="19" dur="1000"/>
                                        <p:tgtEl>
                                          <p:spTgt spid="232">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32">
                                            <p:txEl>
                                              <p:pRg st="3" end="3"/>
                                            </p:txEl>
                                          </p:spTgt>
                                        </p:tgtEl>
                                        <p:attrNameLst>
                                          <p:attrName>style.visibility</p:attrName>
                                        </p:attrNameLst>
                                      </p:cBhvr>
                                      <p:to>
                                        <p:strVal val="visible"/>
                                      </p:to>
                                    </p:set>
                                    <p:animEffect transition="in" filter="fade">
                                      <p:cBhvr>
                                        <p:cTn id="23" dur="1000"/>
                                        <p:tgtEl>
                                          <p:spTgt spid="2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87691C-964F-4376-ABDB-1C57FC035612}"/>
              </a:ext>
            </a:extLst>
          </p:cNvPr>
          <p:cNvGrpSpPr/>
          <p:nvPr/>
        </p:nvGrpSpPr>
        <p:grpSpPr>
          <a:xfrm>
            <a:off x="1913302" y="2802253"/>
            <a:ext cx="8361792" cy="1170571"/>
            <a:chOff x="553673" y="3985425"/>
            <a:chExt cx="11892327" cy="1664812"/>
          </a:xfrm>
        </p:grpSpPr>
        <p:sp>
          <p:nvSpPr>
            <p:cNvPr id="24" name="Shape 24"/>
            <p:cNvSpPr/>
            <p:nvPr/>
          </p:nvSpPr>
          <p:spPr>
            <a:xfrm>
              <a:off x="7622466" y="4299110"/>
              <a:ext cx="589601"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2040</a:t>
              </a:r>
              <a:endParaRPr sz="1055" dirty="0"/>
            </a:p>
          </p:txBody>
        </p:sp>
        <p:sp>
          <p:nvSpPr>
            <p:cNvPr id="25" name="Shape 25"/>
            <p:cNvSpPr/>
            <p:nvPr/>
          </p:nvSpPr>
          <p:spPr>
            <a:xfrm>
              <a:off x="9026871" y="4299110"/>
              <a:ext cx="589602"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2045</a:t>
              </a:r>
              <a:endParaRPr sz="1055" dirty="0"/>
            </a:p>
          </p:txBody>
        </p:sp>
        <p:sp>
          <p:nvSpPr>
            <p:cNvPr id="26" name="Shape 26"/>
            <p:cNvSpPr/>
            <p:nvPr/>
          </p:nvSpPr>
          <p:spPr>
            <a:xfrm>
              <a:off x="10446864" y="4299110"/>
              <a:ext cx="589602"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2050</a:t>
              </a:r>
              <a:endParaRPr sz="1055" dirty="0"/>
            </a:p>
          </p:txBody>
        </p:sp>
        <p:sp>
          <p:nvSpPr>
            <p:cNvPr id="27" name="Shape 27"/>
            <p:cNvSpPr/>
            <p:nvPr/>
          </p:nvSpPr>
          <p:spPr>
            <a:xfrm>
              <a:off x="11851271" y="4299110"/>
              <a:ext cx="589602"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2055</a:t>
              </a:r>
              <a:endParaRPr sz="1055" dirty="0"/>
            </a:p>
          </p:txBody>
        </p:sp>
        <p:sp>
          <p:nvSpPr>
            <p:cNvPr id="29" name="Shape 29"/>
            <p:cNvSpPr/>
            <p:nvPr/>
          </p:nvSpPr>
          <p:spPr>
            <a:xfrm>
              <a:off x="553673" y="4299110"/>
              <a:ext cx="589601"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055" dirty="0"/>
                <a:t>201</a:t>
              </a:r>
              <a:r>
                <a:rPr lang="en-GB" sz="1055" dirty="0"/>
                <a:t>5</a:t>
              </a:r>
              <a:endParaRPr sz="1055" dirty="0"/>
            </a:p>
          </p:txBody>
        </p:sp>
        <p:sp>
          <p:nvSpPr>
            <p:cNvPr id="30" name="Shape 30"/>
            <p:cNvSpPr/>
            <p:nvPr/>
          </p:nvSpPr>
          <p:spPr>
            <a:xfrm>
              <a:off x="1989252" y="4299110"/>
              <a:ext cx="589602"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2020</a:t>
              </a:r>
              <a:endParaRPr sz="1055" dirty="0"/>
            </a:p>
          </p:txBody>
        </p:sp>
        <p:sp>
          <p:nvSpPr>
            <p:cNvPr id="31" name="Shape 31"/>
            <p:cNvSpPr/>
            <p:nvPr/>
          </p:nvSpPr>
          <p:spPr>
            <a:xfrm>
              <a:off x="3393658" y="4299110"/>
              <a:ext cx="589602"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2025</a:t>
              </a:r>
              <a:endParaRPr sz="1055" dirty="0"/>
            </a:p>
          </p:txBody>
        </p:sp>
        <p:sp>
          <p:nvSpPr>
            <p:cNvPr id="32" name="Shape 32"/>
            <p:cNvSpPr/>
            <p:nvPr/>
          </p:nvSpPr>
          <p:spPr>
            <a:xfrm>
              <a:off x="4798065" y="4299110"/>
              <a:ext cx="589602"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2030</a:t>
              </a:r>
              <a:endParaRPr sz="1055" dirty="0"/>
            </a:p>
          </p:txBody>
        </p:sp>
        <p:sp>
          <p:nvSpPr>
            <p:cNvPr id="33" name="Shape 33"/>
            <p:cNvSpPr/>
            <p:nvPr/>
          </p:nvSpPr>
          <p:spPr>
            <a:xfrm>
              <a:off x="6218058" y="4299110"/>
              <a:ext cx="589602" cy="3156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2035</a:t>
              </a:r>
              <a:endParaRPr sz="1055" dirty="0"/>
            </a:p>
          </p:txBody>
        </p:sp>
        <p:sp>
          <p:nvSpPr>
            <p:cNvPr id="37" name="Shape 37"/>
            <p:cNvSpPr/>
            <p:nvPr/>
          </p:nvSpPr>
          <p:spPr>
            <a:xfrm>
              <a:off x="760363" y="3985425"/>
              <a:ext cx="204577" cy="204578"/>
            </a:xfrm>
            <a:prstGeom prst="ellipse">
              <a:avLst/>
            </a:prstGeom>
            <a:solidFill>
              <a:srgbClr val="60A1C1"/>
            </a:solidFill>
            <a:ln w="12700" cap="flat">
              <a:noFill/>
              <a:miter lim="400000"/>
            </a:ln>
            <a:effectLst/>
          </p:spPr>
          <p:txBody>
            <a:bodyPr wrap="square" lIns="35719" tIns="35719" rIns="35719" bIns="35719" numCol="1" anchor="ctr">
              <a:noAutofit/>
            </a:bodyPr>
            <a:lstStyle/>
            <a:p>
              <a:r>
                <a:rPr lang="en-GB" sz="1266" dirty="0"/>
                <a:t>				</a:t>
              </a:r>
              <a:endParaRPr sz="1266" dirty="0"/>
            </a:p>
          </p:txBody>
        </p:sp>
        <p:sp>
          <p:nvSpPr>
            <p:cNvPr id="39" name="Shape 39"/>
            <p:cNvSpPr/>
            <p:nvPr/>
          </p:nvSpPr>
          <p:spPr>
            <a:xfrm>
              <a:off x="1045198" y="3985425"/>
              <a:ext cx="204578"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45" name="Shape 45"/>
            <p:cNvSpPr/>
            <p:nvPr/>
          </p:nvSpPr>
          <p:spPr>
            <a:xfrm>
              <a:off x="1331606" y="3985425"/>
              <a:ext cx="204578"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3" name="Shape 37"/>
            <p:cNvSpPr/>
            <p:nvPr/>
          </p:nvSpPr>
          <p:spPr>
            <a:xfrm>
              <a:off x="1608743" y="3985425"/>
              <a:ext cx="204577"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4" name="Shape 39"/>
            <p:cNvSpPr/>
            <p:nvPr/>
          </p:nvSpPr>
          <p:spPr>
            <a:xfrm>
              <a:off x="1893579" y="3985425"/>
              <a:ext cx="204578"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5" name="Shape 45"/>
            <p:cNvSpPr/>
            <p:nvPr/>
          </p:nvSpPr>
          <p:spPr>
            <a:xfrm>
              <a:off x="2179986" y="3985425"/>
              <a:ext cx="204578"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6" name="Shape 37"/>
            <p:cNvSpPr/>
            <p:nvPr/>
          </p:nvSpPr>
          <p:spPr>
            <a:xfrm>
              <a:off x="2456165" y="3985425"/>
              <a:ext cx="204577"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7" name="Shape 39"/>
            <p:cNvSpPr/>
            <p:nvPr/>
          </p:nvSpPr>
          <p:spPr>
            <a:xfrm>
              <a:off x="2741000" y="3985425"/>
              <a:ext cx="204578"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8" name="Shape 45"/>
            <p:cNvSpPr/>
            <p:nvPr/>
          </p:nvSpPr>
          <p:spPr>
            <a:xfrm>
              <a:off x="3027408" y="3985425"/>
              <a:ext cx="204578"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9" name="Shape 37"/>
            <p:cNvSpPr/>
            <p:nvPr/>
          </p:nvSpPr>
          <p:spPr>
            <a:xfrm>
              <a:off x="3304545" y="3985425"/>
              <a:ext cx="204577"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80" name="Shape 39"/>
            <p:cNvSpPr/>
            <p:nvPr/>
          </p:nvSpPr>
          <p:spPr>
            <a:xfrm>
              <a:off x="3589381" y="3985425"/>
              <a:ext cx="204578" cy="204578"/>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1" name="Shape 45"/>
            <p:cNvSpPr/>
            <p:nvPr/>
          </p:nvSpPr>
          <p:spPr>
            <a:xfrm>
              <a:off x="3875788" y="3985425"/>
              <a:ext cx="204578" cy="204578"/>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grpSp>
          <p:nvGrpSpPr>
            <p:cNvPr id="82" name="Group 81"/>
            <p:cNvGrpSpPr/>
            <p:nvPr/>
          </p:nvGrpSpPr>
          <p:grpSpPr>
            <a:xfrm>
              <a:off x="4141737" y="3985425"/>
              <a:ext cx="3320003" cy="204578"/>
              <a:chOff x="1436564" y="5200820"/>
              <a:chExt cx="3091556" cy="190501"/>
            </a:xfrm>
            <a:solidFill>
              <a:srgbClr val="1F3161"/>
            </a:solidFill>
          </p:grpSpPr>
          <p:sp>
            <p:nvSpPr>
              <p:cNvPr id="8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5" name="Group 94"/>
            <p:cNvGrpSpPr/>
            <p:nvPr/>
          </p:nvGrpSpPr>
          <p:grpSpPr>
            <a:xfrm>
              <a:off x="7523205" y="3985425"/>
              <a:ext cx="4719168" cy="204578"/>
              <a:chOff x="1436564" y="5200820"/>
              <a:chExt cx="4394446" cy="190501"/>
            </a:xfrm>
            <a:solidFill>
              <a:srgbClr val="1F3161"/>
            </a:solidFill>
          </p:grpSpPr>
          <p:grpSp>
            <p:nvGrpSpPr>
              <p:cNvPr id="96" name="Group 95"/>
              <p:cNvGrpSpPr/>
              <p:nvPr/>
            </p:nvGrpSpPr>
            <p:grpSpPr>
              <a:xfrm>
                <a:off x="1436564" y="5200820"/>
                <a:ext cx="3091556" cy="190501"/>
                <a:chOff x="1436564" y="5200820"/>
                <a:chExt cx="3091556" cy="190501"/>
              </a:xfrm>
              <a:grpFill/>
            </p:grpSpPr>
            <p:sp>
              <p:nvSpPr>
                <p:cNvPr id="110"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1"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2"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3"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4"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5"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6"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7"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8"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9"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0"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7" name="Group 96"/>
              <p:cNvGrpSpPr/>
              <p:nvPr/>
            </p:nvGrpSpPr>
            <p:grpSpPr>
              <a:xfrm>
                <a:off x="4585269" y="5200820"/>
                <a:ext cx="1245741" cy="190501"/>
                <a:chOff x="1436564" y="5200820"/>
                <a:chExt cx="1245741" cy="190501"/>
              </a:xfrm>
              <a:grpFill/>
            </p:grpSpPr>
            <p:sp>
              <p:nvSpPr>
                <p:cNvPr id="9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5" name="Group 4"/>
            <p:cNvGrpSpPr>
              <a:grpSpLocks noChangeAspect="1"/>
            </p:cNvGrpSpPr>
            <p:nvPr/>
          </p:nvGrpSpPr>
          <p:grpSpPr>
            <a:xfrm>
              <a:off x="558800" y="5017970"/>
              <a:ext cx="11887200" cy="632267"/>
              <a:chOff x="21435" y="2471440"/>
              <a:chExt cx="11054738" cy="587987"/>
            </a:xfrm>
            <a:solidFill>
              <a:srgbClr val="1F3161"/>
            </a:solidFill>
          </p:grpSpPr>
          <p:grpSp>
            <p:nvGrpSpPr>
              <p:cNvPr id="122" name="Group 121"/>
              <p:cNvGrpSpPr/>
              <p:nvPr/>
            </p:nvGrpSpPr>
            <p:grpSpPr>
              <a:xfrm>
                <a:off x="200701" y="2868925"/>
                <a:ext cx="10692763" cy="190502"/>
                <a:chOff x="427484" y="5200819"/>
                <a:chExt cx="10692763" cy="190502"/>
              </a:xfrm>
              <a:grpFill/>
            </p:grpSpPr>
            <p:grpSp>
              <p:nvGrpSpPr>
                <p:cNvPr id="123" name="Group 122"/>
                <p:cNvGrpSpPr/>
                <p:nvPr/>
              </p:nvGrpSpPr>
              <p:grpSpPr>
                <a:xfrm>
                  <a:off x="427484" y="5200820"/>
                  <a:ext cx="6240261" cy="190501"/>
                  <a:chOff x="1436564" y="5200820"/>
                  <a:chExt cx="6240261" cy="190501"/>
                </a:xfrm>
                <a:grpFill/>
              </p:grpSpPr>
              <p:grpSp>
                <p:nvGrpSpPr>
                  <p:cNvPr id="144" name="Group 143"/>
                  <p:cNvGrpSpPr/>
                  <p:nvPr/>
                </p:nvGrpSpPr>
                <p:grpSpPr>
                  <a:xfrm>
                    <a:off x="1436564" y="5200820"/>
                    <a:ext cx="3091556" cy="190501"/>
                    <a:chOff x="1436564" y="5200820"/>
                    <a:chExt cx="3091556" cy="190501"/>
                  </a:xfrm>
                  <a:grpFill/>
                </p:grpSpPr>
                <p:sp>
                  <p:nvSpPr>
                    <p:cNvPr id="15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3"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4"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5"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6"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7"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8"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69"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45" name="Group 144"/>
                  <p:cNvGrpSpPr/>
                  <p:nvPr/>
                </p:nvGrpSpPr>
                <p:grpSpPr>
                  <a:xfrm>
                    <a:off x="4585269" y="5200820"/>
                    <a:ext cx="3091556" cy="190501"/>
                    <a:chOff x="1436564" y="5200820"/>
                    <a:chExt cx="3091556" cy="190501"/>
                  </a:xfrm>
                  <a:grpFill/>
                </p:grpSpPr>
                <p:sp>
                  <p:nvSpPr>
                    <p:cNvPr id="146"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47"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48"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49"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0"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1"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2"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3"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4"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5"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6"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57"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124" name="Group 123"/>
                <p:cNvGrpSpPr/>
                <p:nvPr/>
              </p:nvGrpSpPr>
              <p:grpSpPr>
                <a:xfrm>
                  <a:off x="6725801" y="5200819"/>
                  <a:ext cx="4394446" cy="190501"/>
                  <a:chOff x="1436564" y="5200820"/>
                  <a:chExt cx="4394446" cy="190501"/>
                </a:xfrm>
                <a:grpFill/>
              </p:grpSpPr>
              <p:grpSp>
                <p:nvGrpSpPr>
                  <p:cNvPr id="125" name="Group 124"/>
                  <p:cNvGrpSpPr/>
                  <p:nvPr/>
                </p:nvGrpSpPr>
                <p:grpSpPr>
                  <a:xfrm>
                    <a:off x="1436564" y="5200820"/>
                    <a:ext cx="3091556" cy="190501"/>
                    <a:chOff x="1436564" y="5200820"/>
                    <a:chExt cx="3091556" cy="190501"/>
                  </a:xfrm>
                  <a:grpFill/>
                </p:grpSpPr>
                <p:sp>
                  <p:nvSpPr>
                    <p:cNvPr id="132"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33"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34" name="Shape 45"/>
                    <p:cNvSpPr/>
                    <p:nvPr/>
                  </p:nvSpPr>
                  <p:spPr>
                    <a:xfrm>
                      <a:off x="1968500"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135" name="Shape 37"/>
                    <p:cNvSpPr/>
                    <p:nvPr/>
                  </p:nvSpPr>
                  <p:spPr>
                    <a:xfrm>
                      <a:off x="2226568"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136"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37"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38"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39" name="Shape 39"/>
                    <p:cNvSpPr/>
                    <p:nvPr/>
                  </p:nvSpPr>
                  <p:spPr>
                    <a:xfrm>
                      <a:off x="32809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140" name="Shape 45"/>
                    <p:cNvSpPr/>
                    <p:nvPr/>
                  </p:nvSpPr>
                  <p:spPr>
                    <a:xfrm>
                      <a:off x="35476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141"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42"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43"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26" name="Group 125"/>
                  <p:cNvGrpSpPr/>
                  <p:nvPr/>
                </p:nvGrpSpPr>
                <p:grpSpPr>
                  <a:xfrm>
                    <a:off x="4585269" y="5200820"/>
                    <a:ext cx="1245741" cy="190501"/>
                    <a:chOff x="1436564" y="5200820"/>
                    <a:chExt cx="1245741" cy="190501"/>
                  </a:xfrm>
                  <a:grpFill/>
                </p:grpSpPr>
                <p:sp>
                  <p:nvSpPr>
                    <p:cNvPr id="127"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8"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9"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30"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31"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sp>
            <p:nvSpPr>
              <p:cNvPr id="170" name="Shape 24"/>
              <p:cNvSpPr/>
              <p:nvPr/>
            </p:nvSpPr>
            <p:spPr>
              <a:xfrm>
                <a:off x="6589316"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2085</a:t>
                </a:r>
                <a:endParaRPr sz="1055" dirty="0"/>
              </a:p>
            </p:txBody>
          </p:sp>
          <p:sp>
            <p:nvSpPr>
              <p:cNvPr id="171" name="Shape 25"/>
              <p:cNvSpPr/>
              <p:nvPr/>
            </p:nvSpPr>
            <p:spPr>
              <a:xfrm>
                <a:off x="7897086"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2090</a:t>
                </a:r>
                <a:endParaRPr sz="1055" dirty="0"/>
              </a:p>
            </p:txBody>
          </p:sp>
          <p:sp>
            <p:nvSpPr>
              <p:cNvPr id="172" name="Shape 26"/>
              <p:cNvSpPr/>
              <p:nvPr/>
            </p:nvSpPr>
            <p:spPr>
              <a:xfrm>
                <a:off x="921937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2095</a:t>
                </a:r>
                <a:endParaRPr sz="1055" dirty="0"/>
              </a:p>
            </p:txBody>
          </p:sp>
          <p:sp>
            <p:nvSpPr>
              <p:cNvPr id="173" name="Shape 27"/>
              <p:cNvSpPr/>
              <p:nvPr/>
            </p:nvSpPr>
            <p:spPr>
              <a:xfrm>
                <a:off x="10527141"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2100</a:t>
                </a:r>
                <a:endParaRPr sz="1055" dirty="0"/>
              </a:p>
            </p:txBody>
          </p:sp>
          <p:sp>
            <p:nvSpPr>
              <p:cNvPr id="174" name="Shape 29"/>
              <p:cNvSpPr/>
              <p:nvPr/>
            </p:nvSpPr>
            <p:spPr>
              <a:xfrm>
                <a:off x="21435"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2060</a:t>
                </a:r>
                <a:endParaRPr sz="1055" dirty="0"/>
              </a:p>
            </p:txBody>
          </p:sp>
          <p:sp>
            <p:nvSpPr>
              <p:cNvPr id="175" name="Shape 30"/>
              <p:cNvSpPr/>
              <p:nvPr/>
            </p:nvSpPr>
            <p:spPr>
              <a:xfrm>
                <a:off x="134371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2065</a:t>
                </a:r>
                <a:endParaRPr sz="1055" dirty="0"/>
              </a:p>
            </p:txBody>
          </p:sp>
          <p:sp>
            <p:nvSpPr>
              <p:cNvPr id="176" name="Shape 31"/>
              <p:cNvSpPr/>
              <p:nvPr/>
            </p:nvSpPr>
            <p:spPr>
              <a:xfrm>
                <a:off x="265148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2070</a:t>
                </a:r>
                <a:endParaRPr sz="1055" dirty="0"/>
              </a:p>
            </p:txBody>
          </p:sp>
          <p:sp>
            <p:nvSpPr>
              <p:cNvPr id="177" name="Shape 32"/>
              <p:cNvSpPr/>
              <p:nvPr/>
            </p:nvSpPr>
            <p:spPr>
              <a:xfrm>
                <a:off x="395926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2075</a:t>
                </a:r>
                <a:endParaRPr sz="1055" dirty="0"/>
              </a:p>
            </p:txBody>
          </p:sp>
          <p:sp>
            <p:nvSpPr>
              <p:cNvPr id="178" name="Shape 33"/>
              <p:cNvSpPr/>
              <p:nvPr/>
            </p:nvSpPr>
            <p:spPr>
              <a:xfrm>
                <a:off x="5281545"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2080</a:t>
                </a:r>
                <a:endParaRPr sz="1055" dirty="0"/>
              </a:p>
            </p:txBody>
          </p:sp>
        </p:grpSp>
      </p:grpSp>
      <p:grpSp>
        <p:nvGrpSpPr>
          <p:cNvPr id="11" name="Group 10"/>
          <p:cNvGrpSpPr/>
          <p:nvPr/>
        </p:nvGrpSpPr>
        <p:grpSpPr>
          <a:xfrm>
            <a:off x="2191316" y="1131420"/>
            <a:ext cx="2570722" cy="1727961"/>
            <a:chOff x="686086" y="1609129"/>
            <a:chExt cx="3656138" cy="2457545"/>
          </a:xfrm>
          <a:solidFill>
            <a:srgbClr val="60A1C1"/>
          </a:solidFill>
        </p:grpSpPr>
        <p:cxnSp>
          <p:nvCxnSpPr>
            <p:cNvPr id="10" name="Straight Connector 9"/>
            <p:cNvCxnSpPr/>
            <p:nvPr/>
          </p:nvCxnSpPr>
          <p:spPr>
            <a:xfrm flipV="1">
              <a:off x="1445126" y="2748249"/>
              <a:ext cx="0" cy="1318425"/>
            </a:xfrm>
            <a:prstGeom prst="line">
              <a:avLst/>
            </a:prstGeom>
            <a:grpFill/>
            <a:ln w="9525" cap="flat">
              <a:solidFill>
                <a:srgbClr val="60A1C1"/>
              </a:solidFill>
              <a:prstDash val="solid"/>
              <a:miter lim="400000"/>
            </a:ln>
            <a:effectLst/>
            <a:sp3d/>
          </p:spPr>
          <p:style>
            <a:lnRef idx="0">
              <a:scrgbClr r="0" g="0" b="0"/>
            </a:lnRef>
            <a:fillRef idx="0">
              <a:scrgbClr r="0" g="0" b="0"/>
            </a:fillRef>
            <a:effectRef idx="0">
              <a:scrgbClr r="0" g="0" b="0"/>
            </a:effectRef>
            <a:fontRef idx="none"/>
          </p:style>
        </p:cxnSp>
        <p:sp>
          <p:nvSpPr>
            <p:cNvPr id="8" name="Rounded Rectangle 7"/>
            <p:cNvSpPr/>
            <p:nvPr/>
          </p:nvSpPr>
          <p:spPr>
            <a:xfrm>
              <a:off x="686086" y="1609129"/>
              <a:ext cx="3656138" cy="1253413"/>
            </a:xfrm>
            <a:prstGeom prst="roundRect">
              <a:avLst/>
            </a:prstGeom>
            <a:grpFill/>
            <a:ln w="12700" cap="flat">
              <a:solidFill>
                <a:srgbClr val="60A1C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spcBef>
                  <a:spcPts val="422"/>
                </a:spcBef>
                <a:spcAft>
                  <a:spcPts val="844"/>
                </a:spcAft>
              </a:pPr>
              <a:r>
                <a:rPr lang="en-GB" sz="1687" dirty="0">
                  <a:solidFill>
                    <a:schemeClr val="bg1"/>
                  </a:solidFill>
                  <a:latin typeface="Myriad Pro"/>
                  <a:sym typeface="Helvetica Light"/>
                </a:rPr>
                <a:t>5 September 2018</a:t>
              </a:r>
            </a:p>
            <a:p>
              <a:pPr algn="ctr" defTabSz="410751" hangingPunct="0">
                <a:spcAft>
                  <a:spcPts val="422"/>
                </a:spcAft>
              </a:pPr>
              <a:endParaRPr lang="en-GB" sz="1687" dirty="0">
                <a:solidFill>
                  <a:schemeClr val="bg1"/>
                </a:solidFill>
                <a:latin typeface="Myriad Pro"/>
                <a:sym typeface="Helvetica Light"/>
              </a:endParaRPr>
            </a:p>
          </p:txBody>
        </p:sp>
      </p:grpSp>
    </p:spTree>
    <p:extLst>
      <p:ext uri="{BB962C8B-B14F-4D97-AF65-F5344CB8AC3E}">
        <p14:creationId xmlns:p14="http://schemas.microsoft.com/office/powerpoint/2010/main" val="398308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913301" y="2802253"/>
            <a:ext cx="8358188" cy="442474"/>
            <a:chOff x="16308" y="1789961"/>
            <a:chExt cx="11069252" cy="585994"/>
          </a:xfrm>
          <a:solidFill>
            <a:srgbClr val="1F3161"/>
          </a:solidFill>
        </p:grpSpPr>
        <p:sp>
          <p:nvSpPr>
            <p:cNvPr id="24" name="Shape 24"/>
            <p:cNvSpPr/>
            <p:nvPr/>
          </p:nvSpPr>
          <p:spPr>
            <a:xfrm>
              <a:off x="6598703"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2040</a:t>
              </a:r>
              <a:endParaRPr sz="1055" dirty="0"/>
            </a:p>
          </p:txBody>
        </p:sp>
        <p:sp>
          <p:nvSpPr>
            <p:cNvPr id="25" name="Shape 25"/>
            <p:cNvSpPr/>
            <p:nvPr/>
          </p:nvSpPr>
          <p:spPr>
            <a:xfrm>
              <a:off x="7906473"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2045</a:t>
              </a:r>
              <a:endParaRPr sz="1055" dirty="0"/>
            </a:p>
          </p:txBody>
        </p:sp>
        <p:sp>
          <p:nvSpPr>
            <p:cNvPr id="26" name="Shape 26"/>
            <p:cNvSpPr/>
            <p:nvPr/>
          </p:nvSpPr>
          <p:spPr>
            <a:xfrm>
              <a:off x="922875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2050</a:t>
              </a:r>
              <a:endParaRPr sz="1055" dirty="0"/>
            </a:p>
          </p:txBody>
        </p:sp>
        <p:sp>
          <p:nvSpPr>
            <p:cNvPr id="27" name="Shape 27"/>
            <p:cNvSpPr/>
            <p:nvPr/>
          </p:nvSpPr>
          <p:spPr>
            <a:xfrm>
              <a:off x="10536528"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2055</a:t>
              </a:r>
              <a:endParaRPr sz="1055" dirty="0"/>
            </a:p>
          </p:txBody>
        </p:sp>
        <p:sp>
          <p:nvSpPr>
            <p:cNvPr id="29" name="Shape 29"/>
            <p:cNvSpPr/>
            <p:nvPr/>
          </p:nvSpPr>
          <p:spPr>
            <a:xfrm>
              <a:off x="16308"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055" dirty="0"/>
                <a:t>201</a:t>
              </a:r>
              <a:r>
                <a:rPr lang="en-GB" sz="1055" dirty="0"/>
                <a:t>5</a:t>
              </a:r>
              <a:endParaRPr sz="1055" dirty="0"/>
            </a:p>
          </p:txBody>
        </p:sp>
        <p:sp>
          <p:nvSpPr>
            <p:cNvPr id="30" name="Shape 30"/>
            <p:cNvSpPr/>
            <p:nvPr/>
          </p:nvSpPr>
          <p:spPr>
            <a:xfrm>
              <a:off x="135310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2020</a:t>
              </a:r>
              <a:endParaRPr sz="1055" dirty="0"/>
            </a:p>
          </p:txBody>
        </p:sp>
        <p:sp>
          <p:nvSpPr>
            <p:cNvPr id="31" name="Shape 31"/>
            <p:cNvSpPr/>
            <p:nvPr/>
          </p:nvSpPr>
          <p:spPr>
            <a:xfrm>
              <a:off x="266087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2025</a:t>
              </a:r>
              <a:endParaRPr sz="1055" dirty="0"/>
            </a:p>
          </p:txBody>
        </p:sp>
        <p:sp>
          <p:nvSpPr>
            <p:cNvPr id="32" name="Shape 32"/>
            <p:cNvSpPr/>
            <p:nvPr/>
          </p:nvSpPr>
          <p:spPr>
            <a:xfrm>
              <a:off x="396864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2030</a:t>
              </a:r>
              <a:endParaRPr sz="1055" dirty="0"/>
            </a:p>
          </p:txBody>
        </p:sp>
        <p:sp>
          <p:nvSpPr>
            <p:cNvPr id="33" name="Shape 33"/>
            <p:cNvSpPr/>
            <p:nvPr/>
          </p:nvSpPr>
          <p:spPr>
            <a:xfrm>
              <a:off x="5290932"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2035</a:t>
              </a:r>
              <a:endParaRPr sz="1055" dirty="0"/>
            </a:p>
          </p:txBody>
        </p:sp>
        <p:grpSp>
          <p:nvGrpSpPr>
            <p:cNvPr id="4" name="Group 3"/>
            <p:cNvGrpSpPr/>
            <p:nvPr/>
          </p:nvGrpSpPr>
          <p:grpSpPr>
            <a:xfrm>
              <a:off x="207955" y="1789961"/>
              <a:ext cx="10692763" cy="190502"/>
              <a:chOff x="427484" y="5200819"/>
              <a:chExt cx="10692763" cy="190502"/>
            </a:xfrm>
            <a:grpFill/>
          </p:grpSpPr>
          <p:grpSp>
            <p:nvGrpSpPr>
              <p:cNvPr id="3" name="Group 2"/>
              <p:cNvGrpSpPr/>
              <p:nvPr/>
            </p:nvGrpSpPr>
            <p:grpSpPr>
              <a:xfrm>
                <a:off x="427484" y="5200820"/>
                <a:ext cx="6240261" cy="190501"/>
                <a:chOff x="1436564" y="5200820"/>
                <a:chExt cx="6240261" cy="190501"/>
              </a:xfrm>
              <a:grpFill/>
            </p:grpSpPr>
            <p:grpSp>
              <p:nvGrpSpPr>
                <p:cNvPr id="2" name="Group 1"/>
                <p:cNvGrpSpPr/>
                <p:nvPr/>
              </p:nvGrpSpPr>
              <p:grpSpPr>
                <a:xfrm>
                  <a:off x="1436564" y="5200820"/>
                  <a:ext cx="3091556" cy="190501"/>
                  <a:chOff x="1436564" y="5200820"/>
                  <a:chExt cx="3091556" cy="190501"/>
                </a:xfrm>
                <a:grpFill/>
              </p:grpSpPr>
              <p:sp>
                <p:nvSpPr>
                  <p:cNvPr id="37" name="Shape 37"/>
                  <p:cNvSpPr/>
                  <p:nvPr/>
                </p:nvSpPr>
                <p:spPr>
                  <a:xfrm>
                    <a:off x="1436564"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r>
                      <a:rPr lang="en-GB" sz="1266" dirty="0"/>
                      <a:t>								</a:t>
                    </a:r>
                    <a:endParaRPr sz="1266" dirty="0"/>
                  </a:p>
                </p:txBody>
              </p:sp>
              <p:sp>
                <p:nvSpPr>
                  <p:cNvPr id="39" name="Shape 39"/>
                  <p:cNvSpPr/>
                  <p:nvPr/>
                </p:nvSpPr>
                <p:spPr>
                  <a:xfrm>
                    <a:off x="17018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45" name="Shape 45"/>
                  <p:cNvSpPr/>
                  <p:nvPr/>
                </p:nvSpPr>
                <p:spPr>
                  <a:xfrm>
                    <a:off x="19685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3" name="Shape 37"/>
                  <p:cNvSpPr/>
                  <p:nvPr/>
                </p:nvSpPr>
                <p:spPr>
                  <a:xfrm>
                    <a:off x="2226568"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4" name="Shape 39"/>
                  <p:cNvSpPr/>
                  <p:nvPr/>
                </p:nvSpPr>
                <p:spPr>
                  <a:xfrm>
                    <a:off x="24918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5" name="Shape 45"/>
                  <p:cNvSpPr/>
                  <p:nvPr/>
                </p:nvSpPr>
                <p:spPr>
                  <a:xfrm>
                    <a:off x="27585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6" name="Shape 37"/>
                  <p:cNvSpPr/>
                  <p:nvPr/>
                </p:nvSpPr>
                <p:spPr>
                  <a:xfrm>
                    <a:off x="3015679"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7" name="Shape 39"/>
                  <p:cNvSpPr/>
                  <p:nvPr/>
                </p:nvSpPr>
                <p:spPr>
                  <a:xfrm>
                    <a:off x="3280916"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8" name="Shape 45"/>
                  <p:cNvSpPr/>
                  <p:nvPr/>
                </p:nvSpPr>
                <p:spPr>
                  <a:xfrm>
                    <a:off x="35476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79" name="Shape 37"/>
                  <p:cNvSpPr/>
                  <p:nvPr/>
                </p:nvSpPr>
                <p:spPr>
                  <a:xfrm>
                    <a:off x="3805683"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0" name="Shape 39"/>
                  <p:cNvSpPr/>
                  <p:nvPr/>
                </p:nvSpPr>
                <p:spPr>
                  <a:xfrm>
                    <a:off x="4070919"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82" name="Group 81"/>
                <p:cNvGrpSpPr/>
                <p:nvPr/>
              </p:nvGrpSpPr>
              <p:grpSpPr>
                <a:xfrm>
                  <a:off x="4585269" y="5200820"/>
                  <a:ext cx="3091556" cy="190501"/>
                  <a:chOff x="1436564" y="5200820"/>
                  <a:chExt cx="3091556" cy="190501"/>
                </a:xfrm>
                <a:grpFill/>
              </p:grpSpPr>
              <p:sp>
                <p:nvSpPr>
                  <p:cNvPr id="8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95" name="Group 94"/>
              <p:cNvGrpSpPr/>
              <p:nvPr/>
            </p:nvGrpSpPr>
            <p:grpSpPr>
              <a:xfrm>
                <a:off x="6725801" y="5200819"/>
                <a:ext cx="4394446" cy="190501"/>
                <a:chOff x="1436564" y="5200820"/>
                <a:chExt cx="4394446" cy="190501"/>
              </a:xfrm>
              <a:grpFill/>
            </p:grpSpPr>
            <p:grpSp>
              <p:nvGrpSpPr>
                <p:cNvPr id="96" name="Group 95"/>
                <p:cNvGrpSpPr/>
                <p:nvPr/>
              </p:nvGrpSpPr>
              <p:grpSpPr>
                <a:xfrm>
                  <a:off x="1436564" y="5200820"/>
                  <a:ext cx="3091556" cy="190501"/>
                  <a:chOff x="1436564" y="5200820"/>
                  <a:chExt cx="3091556" cy="190501"/>
                </a:xfrm>
                <a:grpFill/>
              </p:grpSpPr>
              <p:sp>
                <p:nvSpPr>
                  <p:cNvPr id="110"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1"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2"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3"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4"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5"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6"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7"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8"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9"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0"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7" name="Group 96"/>
                <p:cNvGrpSpPr/>
                <p:nvPr/>
              </p:nvGrpSpPr>
              <p:grpSpPr>
                <a:xfrm>
                  <a:off x="4585269" y="5200820"/>
                  <a:ext cx="1245741" cy="190501"/>
                  <a:chOff x="1436564" y="5200820"/>
                  <a:chExt cx="1245741" cy="190501"/>
                </a:xfrm>
                <a:grpFill/>
              </p:grpSpPr>
              <p:sp>
                <p:nvSpPr>
                  <p:cNvPr id="9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grpSp>
      <p:grpSp>
        <p:nvGrpSpPr>
          <p:cNvPr id="11" name="Group 10"/>
          <p:cNvGrpSpPr/>
          <p:nvPr/>
        </p:nvGrpSpPr>
        <p:grpSpPr>
          <a:xfrm>
            <a:off x="3174396" y="1131420"/>
            <a:ext cx="2570722" cy="1727961"/>
            <a:chOff x="686086" y="1609129"/>
            <a:chExt cx="3656138" cy="2457545"/>
          </a:xfrm>
          <a:solidFill>
            <a:srgbClr val="60A1C1"/>
          </a:solidFill>
        </p:grpSpPr>
        <p:cxnSp>
          <p:nvCxnSpPr>
            <p:cNvPr id="10" name="Straight Connector 9"/>
            <p:cNvCxnSpPr/>
            <p:nvPr/>
          </p:nvCxnSpPr>
          <p:spPr>
            <a:xfrm flipV="1">
              <a:off x="1445126" y="2748249"/>
              <a:ext cx="0" cy="1318425"/>
            </a:xfrm>
            <a:prstGeom prst="line">
              <a:avLst/>
            </a:prstGeom>
            <a:grpFill/>
            <a:ln w="9525" cap="flat">
              <a:solidFill>
                <a:srgbClr val="60A1C1"/>
              </a:solidFill>
              <a:prstDash val="solid"/>
              <a:miter lim="400000"/>
            </a:ln>
            <a:effectLst/>
            <a:sp3d/>
          </p:spPr>
          <p:style>
            <a:lnRef idx="0">
              <a:scrgbClr r="0" g="0" b="0"/>
            </a:lnRef>
            <a:fillRef idx="0">
              <a:scrgbClr r="0" g="0" b="0"/>
            </a:fillRef>
            <a:effectRef idx="0">
              <a:scrgbClr r="0" g="0" b="0"/>
            </a:effectRef>
            <a:fontRef idx="none"/>
          </p:style>
        </p:cxnSp>
        <p:sp>
          <p:nvSpPr>
            <p:cNvPr id="8" name="Rounded Rectangle 7"/>
            <p:cNvSpPr/>
            <p:nvPr/>
          </p:nvSpPr>
          <p:spPr>
            <a:xfrm>
              <a:off x="686086" y="1609129"/>
              <a:ext cx="3656138" cy="1253413"/>
            </a:xfrm>
            <a:prstGeom prst="roundRect">
              <a:avLst/>
            </a:prstGeom>
            <a:grpFill/>
            <a:ln w="12700" cap="flat">
              <a:solidFill>
                <a:srgbClr val="60A1C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spcBef>
                  <a:spcPts val="422"/>
                </a:spcBef>
                <a:spcAft>
                  <a:spcPts val="844"/>
                </a:spcAft>
              </a:pPr>
              <a:r>
                <a:rPr lang="en-GB" sz="1687" dirty="0">
                  <a:solidFill>
                    <a:schemeClr val="bg1"/>
                  </a:solidFill>
                  <a:latin typeface="Myriad Pro"/>
                  <a:sym typeface="Helvetica Light"/>
                </a:rPr>
                <a:t>24 August 2023</a:t>
              </a:r>
            </a:p>
            <a:p>
              <a:pPr algn="ctr" defTabSz="410751" hangingPunct="0">
                <a:spcAft>
                  <a:spcPts val="422"/>
                </a:spcAft>
              </a:pPr>
              <a:endParaRPr lang="en-GB" sz="1687" dirty="0">
                <a:solidFill>
                  <a:schemeClr val="bg1"/>
                </a:solidFill>
                <a:latin typeface="Myriad Pro"/>
                <a:sym typeface="Helvetica Light"/>
              </a:endParaRPr>
            </a:p>
          </p:txBody>
        </p:sp>
      </p:grpSp>
      <p:grpSp>
        <p:nvGrpSpPr>
          <p:cNvPr id="179" name="Group 178"/>
          <p:cNvGrpSpPr>
            <a:grpSpLocks noChangeAspect="1"/>
          </p:cNvGrpSpPr>
          <p:nvPr/>
        </p:nvGrpSpPr>
        <p:grpSpPr>
          <a:xfrm>
            <a:off x="1916906" y="3528261"/>
            <a:ext cx="8358188" cy="444563"/>
            <a:chOff x="21435" y="2471440"/>
            <a:chExt cx="11054738" cy="587987"/>
          </a:xfrm>
          <a:solidFill>
            <a:srgbClr val="1F3161"/>
          </a:solidFill>
        </p:grpSpPr>
        <p:grpSp>
          <p:nvGrpSpPr>
            <p:cNvPr id="180" name="Group 179"/>
            <p:cNvGrpSpPr/>
            <p:nvPr/>
          </p:nvGrpSpPr>
          <p:grpSpPr>
            <a:xfrm>
              <a:off x="200701" y="2868925"/>
              <a:ext cx="10692763" cy="190502"/>
              <a:chOff x="427484" y="5200819"/>
              <a:chExt cx="10692763" cy="190502"/>
            </a:xfrm>
            <a:grpFill/>
          </p:grpSpPr>
          <p:grpSp>
            <p:nvGrpSpPr>
              <p:cNvPr id="190" name="Group 189"/>
              <p:cNvGrpSpPr/>
              <p:nvPr/>
            </p:nvGrpSpPr>
            <p:grpSpPr>
              <a:xfrm>
                <a:off x="427484" y="5200820"/>
                <a:ext cx="6240261" cy="190501"/>
                <a:chOff x="1436564" y="5200820"/>
                <a:chExt cx="6240261" cy="190501"/>
              </a:xfrm>
              <a:grpFill/>
            </p:grpSpPr>
            <p:grpSp>
              <p:nvGrpSpPr>
                <p:cNvPr id="211" name="Group 210"/>
                <p:cNvGrpSpPr/>
                <p:nvPr/>
              </p:nvGrpSpPr>
              <p:grpSpPr>
                <a:xfrm>
                  <a:off x="1436564" y="5200820"/>
                  <a:ext cx="3091556" cy="190501"/>
                  <a:chOff x="1436564" y="5200820"/>
                  <a:chExt cx="3091556" cy="190501"/>
                </a:xfrm>
                <a:grpFill/>
              </p:grpSpPr>
              <p:sp>
                <p:nvSpPr>
                  <p:cNvPr id="225"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6"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7"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8"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9"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0"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1"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2"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3"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4"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5"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6"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212" name="Group 211"/>
                <p:cNvGrpSpPr/>
                <p:nvPr/>
              </p:nvGrpSpPr>
              <p:grpSpPr>
                <a:xfrm>
                  <a:off x="4585269" y="5200820"/>
                  <a:ext cx="3091556" cy="190501"/>
                  <a:chOff x="1436564" y="5200820"/>
                  <a:chExt cx="3091556" cy="190501"/>
                </a:xfrm>
                <a:grpFill/>
              </p:grpSpPr>
              <p:sp>
                <p:nvSpPr>
                  <p:cNvPr id="21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191" name="Group 190"/>
              <p:cNvGrpSpPr/>
              <p:nvPr/>
            </p:nvGrpSpPr>
            <p:grpSpPr>
              <a:xfrm>
                <a:off x="6725801" y="5200819"/>
                <a:ext cx="4394446" cy="190501"/>
                <a:chOff x="1436564" y="5200820"/>
                <a:chExt cx="4394446" cy="190501"/>
              </a:xfrm>
              <a:grpFill/>
            </p:grpSpPr>
            <p:grpSp>
              <p:nvGrpSpPr>
                <p:cNvPr id="192" name="Group 191"/>
                <p:cNvGrpSpPr/>
                <p:nvPr/>
              </p:nvGrpSpPr>
              <p:grpSpPr>
                <a:xfrm>
                  <a:off x="1436564" y="5200820"/>
                  <a:ext cx="3091556" cy="190501"/>
                  <a:chOff x="1436564" y="5200820"/>
                  <a:chExt cx="3091556" cy="190501"/>
                </a:xfrm>
                <a:grpFill/>
              </p:grpSpPr>
              <p:sp>
                <p:nvSpPr>
                  <p:cNvPr id="199"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0"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1" name="Shape 45"/>
                  <p:cNvSpPr/>
                  <p:nvPr/>
                </p:nvSpPr>
                <p:spPr>
                  <a:xfrm>
                    <a:off x="1968500"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2" name="Shape 37"/>
                  <p:cNvSpPr/>
                  <p:nvPr/>
                </p:nvSpPr>
                <p:spPr>
                  <a:xfrm>
                    <a:off x="2226568"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3"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4"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5"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6" name="Shape 39"/>
                  <p:cNvSpPr/>
                  <p:nvPr/>
                </p:nvSpPr>
                <p:spPr>
                  <a:xfrm>
                    <a:off x="32809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7" name="Shape 45"/>
                  <p:cNvSpPr/>
                  <p:nvPr/>
                </p:nvSpPr>
                <p:spPr>
                  <a:xfrm>
                    <a:off x="35476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8"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9"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0"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93" name="Group 192"/>
                <p:cNvGrpSpPr/>
                <p:nvPr/>
              </p:nvGrpSpPr>
              <p:grpSpPr>
                <a:xfrm>
                  <a:off x="4585269" y="5200820"/>
                  <a:ext cx="1245741" cy="190501"/>
                  <a:chOff x="1436564" y="5200820"/>
                  <a:chExt cx="1245741" cy="190501"/>
                </a:xfrm>
                <a:grpFill/>
              </p:grpSpPr>
              <p:sp>
                <p:nvSpPr>
                  <p:cNvPr id="194"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5"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6"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7"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8"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sp>
          <p:nvSpPr>
            <p:cNvPr id="181" name="Shape 24"/>
            <p:cNvSpPr/>
            <p:nvPr/>
          </p:nvSpPr>
          <p:spPr>
            <a:xfrm>
              <a:off x="6589316"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2085</a:t>
              </a:r>
              <a:endParaRPr sz="1055" dirty="0"/>
            </a:p>
          </p:txBody>
        </p:sp>
        <p:sp>
          <p:nvSpPr>
            <p:cNvPr id="182" name="Shape 25"/>
            <p:cNvSpPr/>
            <p:nvPr/>
          </p:nvSpPr>
          <p:spPr>
            <a:xfrm>
              <a:off x="7897086"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2090</a:t>
              </a:r>
              <a:endParaRPr sz="1055" dirty="0"/>
            </a:p>
          </p:txBody>
        </p:sp>
        <p:sp>
          <p:nvSpPr>
            <p:cNvPr id="183" name="Shape 26"/>
            <p:cNvSpPr/>
            <p:nvPr/>
          </p:nvSpPr>
          <p:spPr>
            <a:xfrm>
              <a:off x="921937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2095</a:t>
              </a:r>
              <a:endParaRPr sz="1055" dirty="0"/>
            </a:p>
          </p:txBody>
        </p:sp>
        <p:sp>
          <p:nvSpPr>
            <p:cNvPr id="184" name="Shape 27"/>
            <p:cNvSpPr/>
            <p:nvPr/>
          </p:nvSpPr>
          <p:spPr>
            <a:xfrm>
              <a:off x="10527141"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2100</a:t>
              </a:r>
              <a:endParaRPr sz="1055" dirty="0"/>
            </a:p>
          </p:txBody>
        </p:sp>
        <p:sp>
          <p:nvSpPr>
            <p:cNvPr id="185" name="Shape 29"/>
            <p:cNvSpPr/>
            <p:nvPr/>
          </p:nvSpPr>
          <p:spPr>
            <a:xfrm>
              <a:off x="21435"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2060</a:t>
              </a:r>
              <a:endParaRPr sz="1055" dirty="0"/>
            </a:p>
          </p:txBody>
        </p:sp>
        <p:sp>
          <p:nvSpPr>
            <p:cNvPr id="186" name="Shape 30"/>
            <p:cNvSpPr/>
            <p:nvPr/>
          </p:nvSpPr>
          <p:spPr>
            <a:xfrm>
              <a:off x="134371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2065</a:t>
              </a:r>
              <a:endParaRPr sz="1055" dirty="0"/>
            </a:p>
          </p:txBody>
        </p:sp>
        <p:sp>
          <p:nvSpPr>
            <p:cNvPr id="187" name="Shape 31"/>
            <p:cNvSpPr/>
            <p:nvPr/>
          </p:nvSpPr>
          <p:spPr>
            <a:xfrm>
              <a:off x="265148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2070</a:t>
              </a:r>
              <a:endParaRPr sz="1055" dirty="0"/>
            </a:p>
          </p:txBody>
        </p:sp>
        <p:sp>
          <p:nvSpPr>
            <p:cNvPr id="188" name="Shape 32"/>
            <p:cNvSpPr/>
            <p:nvPr/>
          </p:nvSpPr>
          <p:spPr>
            <a:xfrm>
              <a:off x="395926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2075</a:t>
              </a:r>
              <a:endParaRPr sz="1055" dirty="0"/>
            </a:p>
          </p:txBody>
        </p:sp>
        <p:sp>
          <p:nvSpPr>
            <p:cNvPr id="189" name="Shape 33"/>
            <p:cNvSpPr/>
            <p:nvPr/>
          </p:nvSpPr>
          <p:spPr>
            <a:xfrm>
              <a:off x="5281545"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2080</a:t>
              </a:r>
              <a:endParaRPr sz="1055" dirty="0"/>
            </a:p>
          </p:txBody>
        </p:sp>
      </p:grpSp>
    </p:spTree>
    <p:extLst>
      <p:ext uri="{BB962C8B-B14F-4D97-AF65-F5344CB8AC3E}">
        <p14:creationId xmlns:p14="http://schemas.microsoft.com/office/powerpoint/2010/main" val="3898071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913301" y="2802253"/>
            <a:ext cx="8358188" cy="442474"/>
            <a:chOff x="16308" y="1789961"/>
            <a:chExt cx="11069252" cy="585994"/>
          </a:xfrm>
          <a:solidFill>
            <a:srgbClr val="1F3161"/>
          </a:solidFill>
        </p:grpSpPr>
        <p:sp>
          <p:nvSpPr>
            <p:cNvPr id="24" name="Shape 24"/>
            <p:cNvSpPr/>
            <p:nvPr/>
          </p:nvSpPr>
          <p:spPr>
            <a:xfrm>
              <a:off x="6598703"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2040</a:t>
              </a:r>
              <a:endParaRPr sz="1055" dirty="0"/>
            </a:p>
          </p:txBody>
        </p:sp>
        <p:sp>
          <p:nvSpPr>
            <p:cNvPr id="25" name="Shape 25"/>
            <p:cNvSpPr/>
            <p:nvPr/>
          </p:nvSpPr>
          <p:spPr>
            <a:xfrm>
              <a:off x="7906473"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2045</a:t>
              </a:r>
              <a:endParaRPr sz="1055" dirty="0"/>
            </a:p>
          </p:txBody>
        </p:sp>
        <p:sp>
          <p:nvSpPr>
            <p:cNvPr id="26" name="Shape 26"/>
            <p:cNvSpPr/>
            <p:nvPr/>
          </p:nvSpPr>
          <p:spPr>
            <a:xfrm>
              <a:off x="922875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2050</a:t>
              </a:r>
              <a:endParaRPr sz="1055" dirty="0"/>
            </a:p>
          </p:txBody>
        </p:sp>
        <p:sp>
          <p:nvSpPr>
            <p:cNvPr id="27" name="Shape 27"/>
            <p:cNvSpPr/>
            <p:nvPr/>
          </p:nvSpPr>
          <p:spPr>
            <a:xfrm>
              <a:off x="10536528"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2055</a:t>
              </a:r>
              <a:endParaRPr sz="1055" dirty="0"/>
            </a:p>
          </p:txBody>
        </p:sp>
        <p:sp>
          <p:nvSpPr>
            <p:cNvPr id="29" name="Shape 29"/>
            <p:cNvSpPr/>
            <p:nvPr/>
          </p:nvSpPr>
          <p:spPr>
            <a:xfrm>
              <a:off x="16308"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055" dirty="0"/>
                <a:t>201</a:t>
              </a:r>
              <a:r>
                <a:rPr lang="en-GB" sz="1055" dirty="0"/>
                <a:t>5</a:t>
              </a:r>
              <a:endParaRPr sz="1055" dirty="0"/>
            </a:p>
          </p:txBody>
        </p:sp>
        <p:sp>
          <p:nvSpPr>
            <p:cNvPr id="30" name="Shape 30"/>
            <p:cNvSpPr/>
            <p:nvPr/>
          </p:nvSpPr>
          <p:spPr>
            <a:xfrm>
              <a:off x="135310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2020</a:t>
              </a:r>
              <a:endParaRPr sz="1055" dirty="0"/>
            </a:p>
          </p:txBody>
        </p:sp>
        <p:sp>
          <p:nvSpPr>
            <p:cNvPr id="31" name="Shape 31"/>
            <p:cNvSpPr/>
            <p:nvPr/>
          </p:nvSpPr>
          <p:spPr>
            <a:xfrm>
              <a:off x="266087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2025</a:t>
              </a:r>
              <a:endParaRPr sz="1055" dirty="0"/>
            </a:p>
          </p:txBody>
        </p:sp>
        <p:sp>
          <p:nvSpPr>
            <p:cNvPr id="32" name="Shape 32"/>
            <p:cNvSpPr/>
            <p:nvPr/>
          </p:nvSpPr>
          <p:spPr>
            <a:xfrm>
              <a:off x="396864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2030</a:t>
              </a:r>
              <a:endParaRPr sz="1055" dirty="0"/>
            </a:p>
          </p:txBody>
        </p:sp>
        <p:sp>
          <p:nvSpPr>
            <p:cNvPr id="33" name="Shape 33"/>
            <p:cNvSpPr/>
            <p:nvPr/>
          </p:nvSpPr>
          <p:spPr>
            <a:xfrm>
              <a:off x="5290932"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2035</a:t>
              </a:r>
              <a:endParaRPr sz="1055" dirty="0"/>
            </a:p>
          </p:txBody>
        </p:sp>
        <p:grpSp>
          <p:nvGrpSpPr>
            <p:cNvPr id="4" name="Group 3"/>
            <p:cNvGrpSpPr/>
            <p:nvPr/>
          </p:nvGrpSpPr>
          <p:grpSpPr>
            <a:xfrm>
              <a:off x="207955" y="1789961"/>
              <a:ext cx="10692763" cy="190502"/>
              <a:chOff x="427484" y="5200819"/>
              <a:chExt cx="10692763" cy="190502"/>
            </a:xfrm>
            <a:grpFill/>
          </p:grpSpPr>
          <p:grpSp>
            <p:nvGrpSpPr>
              <p:cNvPr id="3" name="Group 2"/>
              <p:cNvGrpSpPr/>
              <p:nvPr/>
            </p:nvGrpSpPr>
            <p:grpSpPr>
              <a:xfrm>
                <a:off x="427484" y="5200820"/>
                <a:ext cx="6240261" cy="190501"/>
                <a:chOff x="1436564" y="5200820"/>
                <a:chExt cx="6240261" cy="190501"/>
              </a:xfrm>
              <a:grpFill/>
            </p:grpSpPr>
            <p:grpSp>
              <p:nvGrpSpPr>
                <p:cNvPr id="2" name="Group 1"/>
                <p:cNvGrpSpPr/>
                <p:nvPr/>
              </p:nvGrpSpPr>
              <p:grpSpPr>
                <a:xfrm>
                  <a:off x="1436564" y="5200820"/>
                  <a:ext cx="3091556" cy="190501"/>
                  <a:chOff x="1436564" y="5200820"/>
                  <a:chExt cx="3091556" cy="190501"/>
                </a:xfrm>
                <a:grpFill/>
              </p:grpSpPr>
              <p:sp>
                <p:nvSpPr>
                  <p:cNvPr id="37" name="Shape 37"/>
                  <p:cNvSpPr/>
                  <p:nvPr/>
                </p:nvSpPr>
                <p:spPr>
                  <a:xfrm>
                    <a:off x="1436564"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r>
                      <a:rPr lang="en-GB" sz="1266" dirty="0"/>
                      <a:t>								</a:t>
                    </a:r>
                    <a:endParaRPr sz="1266" dirty="0"/>
                  </a:p>
                </p:txBody>
              </p:sp>
              <p:sp>
                <p:nvSpPr>
                  <p:cNvPr id="39" name="Shape 39"/>
                  <p:cNvSpPr/>
                  <p:nvPr/>
                </p:nvSpPr>
                <p:spPr>
                  <a:xfrm>
                    <a:off x="17018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45" name="Shape 45"/>
                  <p:cNvSpPr/>
                  <p:nvPr/>
                </p:nvSpPr>
                <p:spPr>
                  <a:xfrm>
                    <a:off x="19685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3" name="Shape 37"/>
                  <p:cNvSpPr/>
                  <p:nvPr/>
                </p:nvSpPr>
                <p:spPr>
                  <a:xfrm>
                    <a:off x="2226568"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4" name="Shape 39"/>
                  <p:cNvSpPr/>
                  <p:nvPr/>
                </p:nvSpPr>
                <p:spPr>
                  <a:xfrm>
                    <a:off x="24918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5" name="Shape 45"/>
                  <p:cNvSpPr/>
                  <p:nvPr/>
                </p:nvSpPr>
                <p:spPr>
                  <a:xfrm>
                    <a:off x="27585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6" name="Shape 37"/>
                  <p:cNvSpPr/>
                  <p:nvPr/>
                </p:nvSpPr>
                <p:spPr>
                  <a:xfrm>
                    <a:off x="3015679"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7" name="Shape 39"/>
                  <p:cNvSpPr/>
                  <p:nvPr/>
                </p:nvSpPr>
                <p:spPr>
                  <a:xfrm>
                    <a:off x="3280916"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8" name="Shape 45"/>
                  <p:cNvSpPr/>
                  <p:nvPr/>
                </p:nvSpPr>
                <p:spPr>
                  <a:xfrm>
                    <a:off x="35476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79" name="Shape 37"/>
                  <p:cNvSpPr/>
                  <p:nvPr/>
                </p:nvSpPr>
                <p:spPr>
                  <a:xfrm>
                    <a:off x="3805683"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80" name="Shape 39"/>
                  <p:cNvSpPr/>
                  <p:nvPr/>
                </p:nvSpPr>
                <p:spPr>
                  <a:xfrm>
                    <a:off x="4070919"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82" name="Group 81"/>
                <p:cNvGrpSpPr/>
                <p:nvPr/>
              </p:nvGrpSpPr>
              <p:grpSpPr>
                <a:xfrm>
                  <a:off x="4585269" y="5200820"/>
                  <a:ext cx="3091556" cy="190501"/>
                  <a:chOff x="1436564" y="5200820"/>
                  <a:chExt cx="3091556" cy="190501"/>
                </a:xfrm>
                <a:grpFill/>
              </p:grpSpPr>
              <p:sp>
                <p:nvSpPr>
                  <p:cNvPr id="8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95" name="Group 94"/>
              <p:cNvGrpSpPr/>
              <p:nvPr/>
            </p:nvGrpSpPr>
            <p:grpSpPr>
              <a:xfrm>
                <a:off x="6725801" y="5200819"/>
                <a:ext cx="4394446" cy="190501"/>
                <a:chOff x="1436564" y="5200820"/>
                <a:chExt cx="4394446" cy="190501"/>
              </a:xfrm>
              <a:grpFill/>
            </p:grpSpPr>
            <p:grpSp>
              <p:nvGrpSpPr>
                <p:cNvPr id="96" name="Group 95"/>
                <p:cNvGrpSpPr/>
                <p:nvPr/>
              </p:nvGrpSpPr>
              <p:grpSpPr>
                <a:xfrm>
                  <a:off x="1436564" y="5200820"/>
                  <a:ext cx="3091556" cy="190501"/>
                  <a:chOff x="1436564" y="5200820"/>
                  <a:chExt cx="3091556" cy="190501"/>
                </a:xfrm>
                <a:grpFill/>
              </p:grpSpPr>
              <p:sp>
                <p:nvSpPr>
                  <p:cNvPr id="110"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1"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2"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3"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4"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5"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6"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7"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8"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9"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0"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7" name="Group 96"/>
                <p:cNvGrpSpPr/>
                <p:nvPr/>
              </p:nvGrpSpPr>
              <p:grpSpPr>
                <a:xfrm>
                  <a:off x="4585269" y="5200820"/>
                  <a:ext cx="1245741" cy="190501"/>
                  <a:chOff x="1436564" y="5200820"/>
                  <a:chExt cx="1245741" cy="190501"/>
                </a:xfrm>
                <a:grpFill/>
              </p:grpSpPr>
              <p:sp>
                <p:nvSpPr>
                  <p:cNvPr id="9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grpSp>
      <p:grpSp>
        <p:nvGrpSpPr>
          <p:cNvPr id="11" name="Group 10"/>
          <p:cNvGrpSpPr/>
          <p:nvPr/>
        </p:nvGrpSpPr>
        <p:grpSpPr>
          <a:xfrm>
            <a:off x="3579483" y="1131420"/>
            <a:ext cx="2570722" cy="1727961"/>
            <a:chOff x="686086" y="1609129"/>
            <a:chExt cx="3656138" cy="2457545"/>
          </a:xfrm>
          <a:solidFill>
            <a:srgbClr val="60A1C1"/>
          </a:solidFill>
        </p:grpSpPr>
        <p:cxnSp>
          <p:nvCxnSpPr>
            <p:cNvPr id="10" name="Straight Connector 9"/>
            <p:cNvCxnSpPr/>
            <p:nvPr/>
          </p:nvCxnSpPr>
          <p:spPr>
            <a:xfrm flipV="1">
              <a:off x="1445126" y="2748249"/>
              <a:ext cx="0" cy="1318425"/>
            </a:xfrm>
            <a:prstGeom prst="line">
              <a:avLst/>
            </a:prstGeom>
            <a:grpFill/>
            <a:ln w="9525" cap="flat">
              <a:solidFill>
                <a:srgbClr val="60A1C1"/>
              </a:solidFill>
              <a:prstDash val="solid"/>
              <a:miter lim="400000"/>
            </a:ln>
            <a:effectLst/>
            <a:sp3d/>
          </p:spPr>
          <p:style>
            <a:lnRef idx="0">
              <a:scrgbClr r="0" g="0" b="0"/>
            </a:lnRef>
            <a:fillRef idx="0">
              <a:scrgbClr r="0" g="0" b="0"/>
            </a:fillRef>
            <a:effectRef idx="0">
              <a:scrgbClr r="0" g="0" b="0"/>
            </a:effectRef>
            <a:fontRef idx="none"/>
          </p:style>
        </p:cxnSp>
        <p:sp>
          <p:nvSpPr>
            <p:cNvPr id="8" name="Rounded Rectangle 7"/>
            <p:cNvSpPr/>
            <p:nvPr/>
          </p:nvSpPr>
          <p:spPr>
            <a:xfrm>
              <a:off x="686086" y="1609129"/>
              <a:ext cx="3656138" cy="1253413"/>
            </a:xfrm>
            <a:prstGeom prst="roundRect">
              <a:avLst/>
            </a:prstGeom>
            <a:grpFill/>
            <a:ln w="12700" cap="flat">
              <a:solidFill>
                <a:srgbClr val="60A1C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spcBef>
                  <a:spcPts val="422"/>
                </a:spcBef>
                <a:spcAft>
                  <a:spcPts val="844"/>
                </a:spcAft>
              </a:pPr>
              <a:r>
                <a:rPr lang="en-GB" sz="1687" dirty="0">
                  <a:solidFill>
                    <a:schemeClr val="bg1"/>
                  </a:solidFill>
                  <a:latin typeface="Myriad Pro"/>
                </a:rPr>
                <a:t>22</a:t>
              </a:r>
              <a:r>
                <a:rPr lang="en-GB" sz="1687" dirty="0">
                  <a:solidFill>
                    <a:schemeClr val="bg1"/>
                  </a:solidFill>
                  <a:latin typeface="Myriad Pro"/>
                  <a:sym typeface="Helvetica Light"/>
                </a:rPr>
                <a:t> August 2025</a:t>
              </a:r>
            </a:p>
            <a:p>
              <a:pPr algn="ctr" defTabSz="410751" hangingPunct="0">
                <a:spcAft>
                  <a:spcPts val="422"/>
                </a:spcAft>
              </a:pPr>
              <a:endParaRPr lang="en-GB" sz="1687" b="1" dirty="0">
                <a:solidFill>
                  <a:schemeClr val="bg1"/>
                </a:solidFill>
                <a:latin typeface="Myriad Pro"/>
                <a:sym typeface="Helvetica Light"/>
              </a:endParaRPr>
            </a:p>
          </p:txBody>
        </p:sp>
      </p:grpSp>
      <p:grpSp>
        <p:nvGrpSpPr>
          <p:cNvPr id="179" name="Group 178"/>
          <p:cNvGrpSpPr>
            <a:grpSpLocks noChangeAspect="1"/>
          </p:cNvGrpSpPr>
          <p:nvPr/>
        </p:nvGrpSpPr>
        <p:grpSpPr>
          <a:xfrm>
            <a:off x="1916906" y="3528261"/>
            <a:ext cx="8358188" cy="444563"/>
            <a:chOff x="21435" y="2471440"/>
            <a:chExt cx="11054738" cy="587987"/>
          </a:xfrm>
          <a:solidFill>
            <a:srgbClr val="1F3161"/>
          </a:solidFill>
        </p:grpSpPr>
        <p:grpSp>
          <p:nvGrpSpPr>
            <p:cNvPr id="180" name="Group 179"/>
            <p:cNvGrpSpPr/>
            <p:nvPr/>
          </p:nvGrpSpPr>
          <p:grpSpPr>
            <a:xfrm>
              <a:off x="200701" y="2868925"/>
              <a:ext cx="10692763" cy="190502"/>
              <a:chOff x="427484" y="5200819"/>
              <a:chExt cx="10692763" cy="190502"/>
            </a:xfrm>
            <a:grpFill/>
          </p:grpSpPr>
          <p:grpSp>
            <p:nvGrpSpPr>
              <p:cNvPr id="190" name="Group 189"/>
              <p:cNvGrpSpPr/>
              <p:nvPr/>
            </p:nvGrpSpPr>
            <p:grpSpPr>
              <a:xfrm>
                <a:off x="427484" y="5200820"/>
                <a:ext cx="6240261" cy="190501"/>
                <a:chOff x="1436564" y="5200820"/>
                <a:chExt cx="6240261" cy="190501"/>
              </a:xfrm>
              <a:grpFill/>
            </p:grpSpPr>
            <p:grpSp>
              <p:nvGrpSpPr>
                <p:cNvPr id="211" name="Group 210"/>
                <p:cNvGrpSpPr/>
                <p:nvPr/>
              </p:nvGrpSpPr>
              <p:grpSpPr>
                <a:xfrm>
                  <a:off x="1436564" y="5200820"/>
                  <a:ext cx="3091556" cy="190501"/>
                  <a:chOff x="1436564" y="5200820"/>
                  <a:chExt cx="3091556" cy="190501"/>
                </a:xfrm>
                <a:grpFill/>
              </p:grpSpPr>
              <p:sp>
                <p:nvSpPr>
                  <p:cNvPr id="225"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6"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7"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8"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9"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0"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1"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2"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3"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4"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5"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6"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212" name="Group 211"/>
                <p:cNvGrpSpPr/>
                <p:nvPr/>
              </p:nvGrpSpPr>
              <p:grpSpPr>
                <a:xfrm>
                  <a:off x="4585269" y="5200820"/>
                  <a:ext cx="3091556" cy="190501"/>
                  <a:chOff x="1436564" y="5200820"/>
                  <a:chExt cx="3091556" cy="190501"/>
                </a:xfrm>
                <a:grpFill/>
              </p:grpSpPr>
              <p:sp>
                <p:nvSpPr>
                  <p:cNvPr id="21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191" name="Group 190"/>
              <p:cNvGrpSpPr/>
              <p:nvPr/>
            </p:nvGrpSpPr>
            <p:grpSpPr>
              <a:xfrm>
                <a:off x="6725801" y="5200819"/>
                <a:ext cx="4394446" cy="190501"/>
                <a:chOff x="1436564" y="5200820"/>
                <a:chExt cx="4394446" cy="190501"/>
              </a:xfrm>
              <a:grpFill/>
            </p:grpSpPr>
            <p:grpSp>
              <p:nvGrpSpPr>
                <p:cNvPr id="192" name="Group 191"/>
                <p:cNvGrpSpPr/>
                <p:nvPr/>
              </p:nvGrpSpPr>
              <p:grpSpPr>
                <a:xfrm>
                  <a:off x="1436564" y="5200820"/>
                  <a:ext cx="3091556" cy="190501"/>
                  <a:chOff x="1436564" y="5200820"/>
                  <a:chExt cx="3091556" cy="190501"/>
                </a:xfrm>
                <a:grpFill/>
              </p:grpSpPr>
              <p:sp>
                <p:nvSpPr>
                  <p:cNvPr id="199"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0"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1" name="Shape 45"/>
                  <p:cNvSpPr/>
                  <p:nvPr/>
                </p:nvSpPr>
                <p:spPr>
                  <a:xfrm>
                    <a:off x="1968500"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2" name="Shape 37"/>
                  <p:cNvSpPr/>
                  <p:nvPr/>
                </p:nvSpPr>
                <p:spPr>
                  <a:xfrm>
                    <a:off x="2226568"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3"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4"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5"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6" name="Shape 39"/>
                  <p:cNvSpPr/>
                  <p:nvPr/>
                </p:nvSpPr>
                <p:spPr>
                  <a:xfrm>
                    <a:off x="32809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7" name="Shape 45"/>
                  <p:cNvSpPr/>
                  <p:nvPr/>
                </p:nvSpPr>
                <p:spPr>
                  <a:xfrm>
                    <a:off x="35476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8"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9"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0"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93" name="Group 192"/>
                <p:cNvGrpSpPr/>
                <p:nvPr/>
              </p:nvGrpSpPr>
              <p:grpSpPr>
                <a:xfrm>
                  <a:off x="4585269" y="5200820"/>
                  <a:ext cx="1245741" cy="190501"/>
                  <a:chOff x="1436564" y="5200820"/>
                  <a:chExt cx="1245741" cy="190501"/>
                </a:xfrm>
                <a:grpFill/>
              </p:grpSpPr>
              <p:sp>
                <p:nvSpPr>
                  <p:cNvPr id="194"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5"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6"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7"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8"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sp>
          <p:nvSpPr>
            <p:cNvPr id="181" name="Shape 24"/>
            <p:cNvSpPr/>
            <p:nvPr/>
          </p:nvSpPr>
          <p:spPr>
            <a:xfrm>
              <a:off x="6589316"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2085</a:t>
              </a:r>
              <a:endParaRPr sz="1055" dirty="0"/>
            </a:p>
          </p:txBody>
        </p:sp>
        <p:sp>
          <p:nvSpPr>
            <p:cNvPr id="182" name="Shape 25"/>
            <p:cNvSpPr/>
            <p:nvPr/>
          </p:nvSpPr>
          <p:spPr>
            <a:xfrm>
              <a:off x="7897086"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2090</a:t>
              </a:r>
              <a:endParaRPr sz="1055" dirty="0"/>
            </a:p>
          </p:txBody>
        </p:sp>
        <p:sp>
          <p:nvSpPr>
            <p:cNvPr id="183" name="Shape 26"/>
            <p:cNvSpPr/>
            <p:nvPr/>
          </p:nvSpPr>
          <p:spPr>
            <a:xfrm>
              <a:off x="921937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2095</a:t>
              </a:r>
              <a:endParaRPr sz="1055" dirty="0"/>
            </a:p>
          </p:txBody>
        </p:sp>
        <p:sp>
          <p:nvSpPr>
            <p:cNvPr id="184" name="Shape 27"/>
            <p:cNvSpPr/>
            <p:nvPr/>
          </p:nvSpPr>
          <p:spPr>
            <a:xfrm>
              <a:off x="10527141"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2100</a:t>
              </a:r>
              <a:endParaRPr sz="1055" dirty="0"/>
            </a:p>
          </p:txBody>
        </p:sp>
        <p:sp>
          <p:nvSpPr>
            <p:cNvPr id="185" name="Shape 29"/>
            <p:cNvSpPr/>
            <p:nvPr/>
          </p:nvSpPr>
          <p:spPr>
            <a:xfrm>
              <a:off x="21435"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2060</a:t>
              </a:r>
              <a:endParaRPr sz="1055" dirty="0"/>
            </a:p>
          </p:txBody>
        </p:sp>
        <p:sp>
          <p:nvSpPr>
            <p:cNvPr id="186" name="Shape 30"/>
            <p:cNvSpPr/>
            <p:nvPr/>
          </p:nvSpPr>
          <p:spPr>
            <a:xfrm>
              <a:off x="134371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2065</a:t>
              </a:r>
              <a:endParaRPr sz="1055" dirty="0"/>
            </a:p>
          </p:txBody>
        </p:sp>
        <p:sp>
          <p:nvSpPr>
            <p:cNvPr id="187" name="Shape 31"/>
            <p:cNvSpPr/>
            <p:nvPr/>
          </p:nvSpPr>
          <p:spPr>
            <a:xfrm>
              <a:off x="265148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2070</a:t>
              </a:r>
              <a:endParaRPr sz="1055" dirty="0"/>
            </a:p>
          </p:txBody>
        </p:sp>
        <p:sp>
          <p:nvSpPr>
            <p:cNvPr id="188" name="Shape 32"/>
            <p:cNvSpPr/>
            <p:nvPr/>
          </p:nvSpPr>
          <p:spPr>
            <a:xfrm>
              <a:off x="395926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2075</a:t>
              </a:r>
              <a:endParaRPr sz="1055" dirty="0"/>
            </a:p>
          </p:txBody>
        </p:sp>
        <p:sp>
          <p:nvSpPr>
            <p:cNvPr id="189" name="Shape 33"/>
            <p:cNvSpPr/>
            <p:nvPr/>
          </p:nvSpPr>
          <p:spPr>
            <a:xfrm>
              <a:off x="5281545"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2080</a:t>
              </a:r>
              <a:endParaRPr sz="1055" dirty="0"/>
            </a:p>
          </p:txBody>
        </p:sp>
      </p:grpSp>
    </p:spTree>
    <p:extLst>
      <p:ext uri="{BB962C8B-B14F-4D97-AF65-F5344CB8AC3E}">
        <p14:creationId xmlns:p14="http://schemas.microsoft.com/office/powerpoint/2010/main" val="1410956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1913301" y="2802253"/>
            <a:ext cx="8358188" cy="442474"/>
            <a:chOff x="16308" y="1789961"/>
            <a:chExt cx="11069252" cy="585994"/>
          </a:xfrm>
          <a:solidFill>
            <a:srgbClr val="1F3161"/>
          </a:solidFill>
        </p:grpSpPr>
        <p:sp>
          <p:nvSpPr>
            <p:cNvPr id="24" name="Shape 24"/>
            <p:cNvSpPr/>
            <p:nvPr/>
          </p:nvSpPr>
          <p:spPr>
            <a:xfrm>
              <a:off x="6598703"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2040</a:t>
              </a:r>
              <a:endParaRPr sz="1055" dirty="0"/>
            </a:p>
          </p:txBody>
        </p:sp>
        <p:sp>
          <p:nvSpPr>
            <p:cNvPr id="25" name="Shape 25"/>
            <p:cNvSpPr/>
            <p:nvPr/>
          </p:nvSpPr>
          <p:spPr>
            <a:xfrm>
              <a:off x="7906473"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2045</a:t>
              </a:r>
              <a:endParaRPr sz="1055" dirty="0"/>
            </a:p>
          </p:txBody>
        </p:sp>
        <p:sp>
          <p:nvSpPr>
            <p:cNvPr id="26" name="Shape 26"/>
            <p:cNvSpPr/>
            <p:nvPr/>
          </p:nvSpPr>
          <p:spPr>
            <a:xfrm>
              <a:off x="922875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2050</a:t>
              </a:r>
              <a:endParaRPr sz="1055" dirty="0"/>
            </a:p>
          </p:txBody>
        </p:sp>
        <p:sp>
          <p:nvSpPr>
            <p:cNvPr id="27" name="Shape 27"/>
            <p:cNvSpPr/>
            <p:nvPr/>
          </p:nvSpPr>
          <p:spPr>
            <a:xfrm>
              <a:off x="10536528"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2055</a:t>
              </a:r>
              <a:endParaRPr sz="1055" dirty="0"/>
            </a:p>
          </p:txBody>
        </p:sp>
        <p:sp>
          <p:nvSpPr>
            <p:cNvPr id="29" name="Shape 29"/>
            <p:cNvSpPr/>
            <p:nvPr/>
          </p:nvSpPr>
          <p:spPr>
            <a:xfrm>
              <a:off x="16308" y="2082061"/>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055" dirty="0"/>
                <a:t>201</a:t>
              </a:r>
              <a:r>
                <a:rPr lang="en-GB" sz="1055" dirty="0"/>
                <a:t>5</a:t>
              </a:r>
              <a:endParaRPr sz="1055" dirty="0"/>
            </a:p>
          </p:txBody>
        </p:sp>
        <p:sp>
          <p:nvSpPr>
            <p:cNvPr id="30" name="Shape 30"/>
            <p:cNvSpPr/>
            <p:nvPr/>
          </p:nvSpPr>
          <p:spPr>
            <a:xfrm>
              <a:off x="135310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2020</a:t>
              </a:r>
              <a:endParaRPr sz="1055" dirty="0"/>
            </a:p>
          </p:txBody>
        </p:sp>
        <p:sp>
          <p:nvSpPr>
            <p:cNvPr id="31" name="Shape 31"/>
            <p:cNvSpPr/>
            <p:nvPr/>
          </p:nvSpPr>
          <p:spPr>
            <a:xfrm>
              <a:off x="2660876"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2025</a:t>
              </a:r>
              <a:endParaRPr sz="1055" dirty="0"/>
            </a:p>
          </p:txBody>
        </p:sp>
        <p:sp>
          <p:nvSpPr>
            <p:cNvPr id="32" name="Shape 32"/>
            <p:cNvSpPr/>
            <p:nvPr/>
          </p:nvSpPr>
          <p:spPr>
            <a:xfrm>
              <a:off x="3968647"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2030</a:t>
              </a:r>
              <a:endParaRPr sz="1055" dirty="0"/>
            </a:p>
          </p:txBody>
        </p:sp>
        <p:sp>
          <p:nvSpPr>
            <p:cNvPr id="33" name="Shape 33"/>
            <p:cNvSpPr/>
            <p:nvPr/>
          </p:nvSpPr>
          <p:spPr>
            <a:xfrm>
              <a:off x="5290932" y="2082061"/>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2035</a:t>
              </a:r>
              <a:endParaRPr sz="1055" dirty="0"/>
            </a:p>
          </p:txBody>
        </p:sp>
        <p:grpSp>
          <p:nvGrpSpPr>
            <p:cNvPr id="4" name="Group 3"/>
            <p:cNvGrpSpPr/>
            <p:nvPr/>
          </p:nvGrpSpPr>
          <p:grpSpPr>
            <a:xfrm>
              <a:off x="207955" y="1789961"/>
              <a:ext cx="10692763" cy="190502"/>
              <a:chOff x="427484" y="5200819"/>
              <a:chExt cx="10692763" cy="190502"/>
            </a:xfrm>
            <a:grpFill/>
          </p:grpSpPr>
          <p:grpSp>
            <p:nvGrpSpPr>
              <p:cNvPr id="3" name="Group 2"/>
              <p:cNvGrpSpPr/>
              <p:nvPr/>
            </p:nvGrpSpPr>
            <p:grpSpPr>
              <a:xfrm>
                <a:off x="427484" y="5200820"/>
                <a:ext cx="6240261" cy="190501"/>
                <a:chOff x="1436564" y="5200820"/>
                <a:chExt cx="6240261" cy="190501"/>
              </a:xfrm>
              <a:grpFill/>
            </p:grpSpPr>
            <p:grpSp>
              <p:nvGrpSpPr>
                <p:cNvPr id="2" name="Group 1"/>
                <p:cNvGrpSpPr/>
                <p:nvPr/>
              </p:nvGrpSpPr>
              <p:grpSpPr>
                <a:xfrm>
                  <a:off x="1436564" y="5200820"/>
                  <a:ext cx="3091556" cy="190501"/>
                  <a:chOff x="1436564" y="5200820"/>
                  <a:chExt cx="3091556" cy="190501"/>
                </a:xfrm>
                <a:grpFill/>
              </p:grpSpPr>
              <p:sp>
                <p:nvSpPr>
                  <p:cNvPr id="37" name="Shape 37"/>
                  <p:cNvSpPr/>
                  <p:nvPr/>
                </p:nvSpPr>
                <p:spPr>
                  <a:xfrm>
                    <a:off x="1436564"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r>
                      <a:rPr lang="en-GB" sz="1266" dirty="0"/>
                      <a:t>								</a:t>
                    </a:r>
                    <a:endParaRPr sz="1266" dirty="0"/>
                  </a:p>
                </p:txBody>
              </p:sp>
              <p:sp>
                <p:nvSpPr>
                  <p:cNvPr id="39" name="Shape 39"/>
                  <p:cNvSpPr/>
                  <p:nvPr/>
                </p:nvSpPr>
                <p:spPr>
                  <a:xfrm>
                    <a:off x="17018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45" name="Shape 45"/>
                  <p:cNvSpPr/>
                  <p:nvPr/>
                </p:nvSpPr>
                <p:spPr>
                  <a:xfrm>
                    <a:off x="1968500"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3" name="Shape 37"/>
                  <p:cNvSpPr/>
                  <p:nvPr/>
                </p:nvSpPr>
                <p:spPr>
                  <a:xfrm>
                    <a:off x="2226568"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4" name="Shape 39"/>
                  <p:cNvSpPr/>
                  <p:nvPr/>
                </p:nvSpPr>
                <p:spPr>
                  <a:xfrm>
                    <a:off x="24918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5" name="Shape 45"/>
                  <p:cNvSpPr/>
                  <p:nvPr/>
                </p:nvSpPr>
                <p:spPr>
                  <a:xfrm>
                    <a:off x="2758504"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6" name="Shape 37"/>
                  <p:cNvSpPr/>
                  <p:nvPr/>
                </p:nvSpPr>
                <p:spPr>
                  <a:xfrm>
                    <a:off x="3015679"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7" name="Shape 39"/>
                  <p:cNvSpPr/>
                  <p:nvPr/>
                </p:nvSpPr>
                <p:spPr>
                  <a:xfrm>
                    <a:off x="3280916"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78" name="Shape 45"/>
                  <p:cNvSpPr/>
                  <p:nvPr/>
                </p:nvSpPr>
                <p:spPr>
                  <a:xfrm>
                    <a:off x="3547615"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79" name="Shape 37"/>
                  <p:cNvSpPr/>
                  <p:nvPr/>
                </p:nvSpPr>
                <p:spPr>
                  <a:xfrm>
                    <a:off x="3805683" y="5200820"/>
                    <a:ext cx="190500"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a:p>
                </p:txBody>
              </p:sp>
              <p:sp>
                <p:nvSpPr>
                  <p:cNvPr id="80" name="Shape 39"/>
                  <p:cNvSpPr/>
                  <p:nvPr/>
                </p:nvSpPr>
                <p:spPr>
                  <a:xfrm>
                    <a:off x="4070919" y="5200820"/>
                    <a:ext cx="190501" cy="190501"/>
                  </a:xfrm>
                  <a:prstGeom prst="ellipse">
                    <a:avLst/>
                  </a:prstGeom>
                  <a:solidFill>
                    <a:srgbClr val="60A1C1"/>
                  </a:solidFill>
                  <a:ln w="12700" cap="flat">
                    <a:noFill/>
                    <a:miter lim="400000"/>
                  </a:ln>
                  <a:effectLst/>
                </p:spPr>
                <p:txBody>
                  <a:bodyPr wrap="square" lIns="35719" tIns="35719" rIns="35719" bIns="35719" numCol="1" anchor="ctr">
                    <a:noAutofit/>
                  </a:bodyPr>
                  <a:lstStyle/>
                  <a:p>
                    <a:endParaRPr sz="1266" dirty="0"/>
                  </a:p>
                </p:txBody>
              </p:sp>
              <p:sp>
                <p:nvSpPr>
                  <p:cNvPr id="81" name="Shape 45"/>
                  <p:cNvSpPr/>
                  <p:nvPr/>
                </p:nvSpPr>
                <p:spPr>
                  <a:xfrm>
                    <a:off x="4337619"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grpSp>
            <p:grpSp>
              <p:nvGrpSpPr>
                <p:cNvPr id="82" name="Group 81"/>
                <p:cNvGrpSpPr/>
                <p:nvPr/>
              </p:nvGrpSpPr>
              <p:grpSpPr>
                <a:xfrm>
                  <a:off x="4585269" y="5200820"/>
                  <a:ext cx="3091556" cy="190501"/>
                  <a:chOff x="1436564" y="5200820"/>
                  <a:chExt cx="3091556" cy="190501"/>
                </a:xfrm>
                <a:grpFill/>
              </p:grpSpPr>
              <p:sp>
                <p:nvSpPr>
                  <p:cNvPr id="83" name="Shape 37"/>
                  <p:cNvSpPr/>
                  <p:nvPr/>
                </p:nvSpPr>
                <p:spPr>
                  <a:xfrm>
                    <a:off x="1436564" y="5200820"/>
                    <a:ext cx="190500"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4" name="Shape 39"/>
                  <p:cNvSpPr/>
                  <p:nvPr/>
                </p:nvSpPr>
                <p:spPr>
                  <a:xfrm>
                    <a:off x="1701800" y="5200820"/>
                    <a:ext cx="190501" cy="190501"/>
                  </a:xfrm>
                  <a:prstGeom prst="ellipse">
                    <a:avLst/>
                  </a:prstGeom>
                  <a:solidFill>
                    <a:srgbClr val="E21F41"/>
                  </a:solidFill>
                  <a:ln w="12700" cap="flat">
                    <a:noFill/>
                    <a:miter lim="400000"/>
                  </a:ln>
                  <a:effectLst/>
                </p:spPr>
                <p:txBody>
                  <a:bodyPr wrap="square" lIns="35719" tIns="35719" rIns="35719" bIns="35719" numCol="1" anchor="ctr">
                    <a:noAutofit/>
                  </a:bodyPr>
                  <a:lstStyle/>
                  <a:p>
                    <a:endParaRPr sz="1266"/>
                  </a:p>
                </p:txBody>
              </p:sp>
              <p:sp>
                <p:nvSpPr>
                  <p:cNvPr id="8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8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95" name="Group 94"/>
              <p:cNvGrpSpPr/>
              <p:nvPr/>
            </p:nvGrpSpPr>
            <p:grpSpPr>
              <a:xfrm>
                <a:off x="6725801" y="5200819"/>
                <a:ext cx="4394446" cy="190501"/>
                <a:chOff x="1436564" y="5200820"/>
                <a:chExt cx="4394446" cy="190501"/>
              </a:xfrm>
              <a:grpFill/>
            </p:grpSpPr>
            <p:grpSp>
              <p:nvGrpSpPr>
                <p:cNvPr id="96" name="Group 95"/>
                <p:cNvGrpSpPr/>
                <p:nvPr/>
              </p:nvGrpSpPr>
              <p:grpSpPr>
                <a:xfrm>
                  <a:off x="1436564" y="5200820"/>
                  <a:ext cx="3091556" cy="190501"/>
                  <a:chOff x="1436564" y="5200820"/>
                  <a:chExt cx="3091556" cy="190501"/>
                </a:xfrm>
                <a:grpFill/>
              </p:grpSpPr>
              <p:sp>
                <p:nvSpPr>
                  <p:cNvPr id="110"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1"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2"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3"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4"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5"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6"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7"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8"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19"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0"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21"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97" name="Group 96"/>
                <p:cNvGrpSpPr/>
                <p:nvPr/>
              </p:nvGrpSpPr>
              <p:grpSpPr>
                <a:xfrm>
                  <a:off x="4585269" y="5200820"/>
                  <a:ext cx="1245741" cy="190501"/>
                  <a:chOff x="1436564" y="5200820"/>
                  <a:chExt cx="1245741" cy="190501"/>
                </a:xfrm>
                <a:grpFill/>
              </p:grpSpPr>
              <p:sp>
                <p:nvSpPr>
                  <p:cNvPr id="98"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99"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0"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1"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02"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grpSp>
      <p:grpSp>
        <p:nvGrpSpPr>
          <p:cNvPr id="11" name="Group 10"/>
          <p:cNvGrpSpPr/>
          <p:nvPr/>
        </p:nvGrpSpPr>
        <p:grpSpPr>
          <a:xfrm>
            <a:off x="4168038" y="1131420"/>
            <a:ext cx="2570722" cy="1727961"/>
            <a:chOff x="686086" y="1609129"/>
            <a:chExt cx="3656138" cy="2457545"/>
          </a:xfrm>
          <a:solidFill>
            <a:srgbClr val="E21F41"/>
          </a:solidFill>
        </p:grpSpPr>
        <p:cxnSp>
          <p:nvCxnSpPr>
            <p:cNvPr id="10" name="Straight Connector 9"/>
            <p:cNvCxnSpPr/>
            <p:nvPr/>
          </p:nvCxnSpPr>
          <p:spPr>
            <a:xfrm flipV="1">
              <a:off x="1445126" y="2748249"/>
              <a:ext cx="0" cy="1318425"/>
            </a:xfrm>
            <a:prstGeom prst="line">
              <a:avLst/>
            </a:prstGeom>
            <a:grpFill/>
            <a:ln w="9525" cap="flat">
              <a:solidFill>
                <a:srgbClr val="E21F41"/>
              </a:solidFill>
              <a:prstDash val="solid"/>
              <a:miter lim="400000"/>
            </a:ln>
            <a:effectLst/>
            <a:sp3d/>
          </p:spPr>
          <p:style>
            <a:lnRef idx="0">
              <a:scrgbClr r="0" g="0" b="0"/>
            </a:lnRef>
            <a:fillRef idx="0">
              <a:scrgbClr r="0" g="0" b="0"/>
            </a:fillRef>
            <a:effectRef idx="0">
              <a:scrgbClr r="0" g="0" b="0"/>
            </a:effectRef>
            <a:fontRef idx="none"/>
          </p:style>
        </p:cxnSp>
        <p:sp>
          <p:nvSpPr>
            <p:cNvPr id="8" name="Rounded Rectangle 7"/>
            <p:cNvSpPr/>
            <p:nvPr/>
          </p:nvSpPr>
          <p:spPr>
            <a:xfrm>
              <a:off x="686086" y="1609129"/>
              <a:ext cx="3656138" cy="1253413"/>
            </a:xfrm>
            <a:prstGeom prst="roundRect">
              <a:avLst/>
            </a:prstGeom>
            <a:grpFill/>
            <a:ln w="12700" cap="flat">
              <a:solidFill>
                <a:srgbClr val="E21F4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spcBef>
                  <a:spcPts val="422"/>
                </a:spcBef>
                <a:spcAft>
                  <a:spcPts val="844"/>
                </a:spcAft>
              </a:pPr>
              <a:r>
                <a:rPr lang="en-GB" sz="1687" dirty="0">
                  <a:solidFill>
                    <a:schemeClr val="bg1"/>
                  </a:solidFill>
                  <a:latin typeface="Myriad Pro"/>
                </a:rPr>
                <a:t>June </a:t>
              </a:r>
              <a:r>
                <a:rPr lang="en-GB" sz="1687" dirty="0">
                  <a:solidFill>
                    <a:schemeClr val="bg1"/>
                  </a:solidFill>
                  <a:latin typeface="Myriad Pro"/>
                  <a:sym typeface="Helvetica Light"/>
                </a:rPr>
                <a:t>2028</a:t>
              </a:r>
            </a:p>
            <a:p>
              <a:pPr algn="ctr" defTabSz="410751" hangingPunct="0">
                <a:spcAft>
                  <a:spcPts val="422"/>
                </a:spcAft>
              </a:pPr>
              <a:endParaRPr lang="en-GB" sz="1687" b="1" dirty="0">
                <a:solidFill>
                  <a:schemeClr val="bg1"/>
                </a:solidFill>
                <a:latin typeface="Myriad Pro"/>
                <a:sym typeface="Helvetica Light"/>
              </a:endParaRPr>
            </a:p>
          </p:txBody>
        </p:sp>
      </p:grpSp>
      <p:grpSp>
        <p:nvGrpSpPr>
          <p:cNvPr id="179" name="Group 178"/>
          <p:cNvGrpSpPr>
            <a:grpSpLocks noChangeAspect="1"/>
          </p:cNvGrpSpPr>
          <p:nvPr/>
        </p:nvGrpSpPr>
        <p:grpSpPr>
          <a:xfrm>
            <a:off x="1916906" y="3528261"/>
            <a:ext cx="8358188" cy="444563"/>
            <a:chOff x="21435" y="2471440"/>
            <a:chExt cx="11054738" cy="587987"/>
          </a:xfrm>
          <a:solidFill>
            <a:srgbClr val="1F3161"/>
          </a:solidFill>
        </p:grpSpPr>
        <p:grpSp>
          <p:nvGrpSpPr>
            <p:cNvPr id="180" name="Group 179"/>
            <p:cNvGrpSpPr/>
            <p:nvPr/>
          </p:nvGrpSpPr>
          <p:grpSpPr>
            <a:xfrm>
              <a:off x="200701" y="2868925"/>
              <a:ext cx="10692763" cy="190502"/>
              <a:chOff x="427484" y="5200819"/>
              <a:chExt cx="10692763" cy="190502"/>
            </a:xfrm>
            <a:grpFill/>
          </p:grpSpPr>
          <p:grpSp>
            <p:nvGrpSpPr>
              <p:cNvPr id="190" name="Group 189"/>
              <p:cNvGrpSpPr/>
              <p:nvPr/>
            </p:nvGrpSpPr>
            <p:grpSpPr>
              <a:xfrm>
                <a:off x="427484" y="5200820"/>
                <a:ext cx="6240261" cy="190501"/>
                <a:chOff x="1436564" y="5200820"/>
                <a:chExt cx="6240261" cy="190501"/>
              </a:xfrm>
              <a:grpFill/>
            </p:grpSpPr>
            <p:grpSp>
              <p:nvGrpSpPr>
                <p:cNvPr id="211" name="Group 210"/>
                <p:cNvGrpSpPr/>
                <p:nvPr/>
              </p:nvGrpSpPr>
              <p:grpSpPr>
                <a:xfrm>
                  <a:off x="1436564" y="5200820"/>
                  <a:ext cx="3091556" cy="190501"/>
                  <a:chOff x="1436564" y="5200820"/>
                  <a:chExt cx="3091556" cy="190501"/>
                </a:xfrm>
                <a:grpFill/>
              </p:grpSpPr>
              <p:sp>
                <p:nvSpPr>
                  <p:cNvPr id="225"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6"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7"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8"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9"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0"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1"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2"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3"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4"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5"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36"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212" name="Group 211"/>
                <p:cNvGrpSpPr/>
                <p:nvPr/>
              </p:nvGrpSpPr>
              <p:grpSpPr>
                <a:xfrm>
                  <a:off x="4585269" y="5200820"/>
                  <a:ext cx="3091556" cy="190501"/>
                  <a:chOff x="1436564" y="5200820"/>
                  <a:chExt cx="3091556" cy="190501"/>
                </a:xfrm>
                <a:grpFill/>
              </p:grpSpPr>
              <p:sp>
                <p:nvSpPr>
                  <p:cNvPr id="213"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4"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5"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6"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7"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8"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9"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0" name="Shape 39"/>
                  <p:cNvSpPr/>
                  <p:nvPr/>
                </p:nvSpPr>
                <p:spPr>
                  <a:xfrm>
                    <a:off x="32809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1" name="Shape 45"/>
                  <p:cNvSpPr/>
                  <p:nvPr/>
                </p:nvSpPr>
                <p:spPr>
                  <a:xfrm>
                    <a:off x="3547615"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2"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3"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24"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nvGrpSpPr>
              <p:cNvPr id="191" name="Group 190"/>
              <p:cNvGrpSpPr/>
              <p:nvPr/>
            </p:nvGrpSpPr>
            <p:grpSpPr>
              <a:xfrm>
                <a:off x="6725801" y="5200819"/>
                <a:ext cx="4394446" cy="190501"/>
                <a:chOff x="1436564" y="5200820"/>
                <a:chExt cx="4394446" cy="190501"/>
              </a:xfrm>
              <a:grpFill/>
            </p:grpSpPr>
            <p:grpSp>
              <p:nvGrpSpPr>
                <p:cNvPr id="192" name="Group 191"/>
                <p:cNvGrpSpPr/>
                <p:nvPr/>
              </p:nvGrpSpPr>
              <p:grpSpPr>
                <a:xfrm>
                  <a:off x="1436564" y="5200820"/>
                  <a:ext cx="3091556" cy="190501"/>
                  <a:chOff x="1436564" y="5200820"/>
                  <a:chExt cx="3091556" cy="190501"/>
                </a:xfrm>
                <a:grpFill/>
              </p:grpSpPr>
              <p:sp>
                <p:nvSpPr>
                  <p:cNvPr id="199"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0"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1" name="Shape 45"/>
                  <p:cNvSpPr/>
                  <p:nvPr/>
                </p:nvSpPr>
                <p:spPr>
                  <a:xfrm>
                    <a:off x="1968500"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2" name="Shape 37"/>
                  <p:cNvSpPr/>
                  <p:nvPr/>
                </p:nvSpPr>
                <p:spPr>
                  <a:xfrm>
                    <a:off x="2226568" y="5200820"/>
                    <a:ext cx="190500"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3"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4" name="Shape 45"/>
                  <p:cNvSpPr/>
                  <p:nvPr/>
                </p:nvSpPr>
                <p:spPr>
                  <a:xfrm>
                    <a:off x="27585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5" name="Shape 37"/>
                  <p:cNvSpPr/>
                  <p:nvPr/>
                </p:nvSpPr>
                <p:spPr>
                  <a:xfrm>
                    <a:off x="3015679"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6" name="Shape 39"/>
                  <p:cNvSpPr/>
                  <p:nvPr/>
                </p:nvSpPr>
                <p:spPr>
                  <a:xfrm>
                    <a:off x="32809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7" name="Shape 45"/>
                  <p:cNvSpPr/>
                  <p:nvPr/>
                </p:nvSpPr>
                <p:spPr>
                  <a:xfrm>
                    <a:off x="3547615" y="5200820"/>
                    <a:ext cx="190501" cy="190501"/>
                  </a:xfrm>
                  <a:prstGeom prst="ellipse">
                    <a:avLst/>
                  </a:prstGeom>
                  <a:solidFill>
                    <a:srgbClr val="1F3161"/>
                  </a:solidFill>
                  <a:ln w="12700" cap="flat">
                    <a:noFill/>
                    <a:miter lim="400000"/>
                  </a:ln>
                  <a:effectLst/>
                </p:spPr>
                <p:txBody>
                  <a:bodyPr wrap="square" lIns="35719" tIns="35719" rIns="35719" bIns="35719" numCol="1" anchor="ctr">
                    <a:noAutofit/>
                  </a:bodyPr>
                  <a:lstStyle/>
                  <a:p>
                    <a:endParaRPr sz="1266"/>
                  </a:p>
                </p:txBody>
              </p:sp>
              <p:sp>
                <p:nvSpPr>
                  <p:cNvPr id="208" name="Shape 37"/>
                  <p:cNvSpPr/>
                  <p:nvPr/>
                </p:nvSpPr>
                <p:spPr>
                  <a:xfrm>
                    <a:off x="3805683"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09" name="Shape 39"/>
                  <p:cNvSpPr/>
                  <p:nvPr/>
                </p:nvSpPr>
                <p:spPr>
                  <a:xfrm>
                    <a:off x="40709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210" name="Shape 45"/>
                  <p:cNvSpPr/>
                  <p:nvPr/>
                </p:nvSpPr>
                <p:spPr>
                  <a:xfrm>
                    <a:off x="4337619"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nvGrpSpPr>
                <p:cNvPr id="193" name="Group 192"/>
                <p:cNvGrpSpPr/>
                <p:nvPr/>
              </p:nvGrpSpPr>
              <p:grpSpPr>
                <a:xfrm>
                  <a:off x="4585269" y="5200820"/>
                  <a:ext cx="1245741" cy="190501"/>
                  <a:chOff x="1436564" y="5200820"/>
                  <a:chExt cx="1245741" cy="190501"/>
                </a:xfrm>
                <a:grpFill/>
              </p:grpSpPr>
              <p:sp>
                <p:nvSpPr>
                  <p:cNvPr id="194" name="Shape 37"/>
                  <p:cNvSpPr/>
                  <p:nvPr/>
                </p:nvSpPr>
                <p:spPr>
                  <a:xfrm>
                    <a:off x="1436564"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5" name="Shape 39"/>
                  <p:cNvSpPr/>
                  <p:nvPr/>
                </p:nvSpPr>
                <p:spPr>
                  <a:xfrm>
                    <a:off x="17018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6" name="Shape 45"/>
                  <p:cNvSpPr/>
                  <p:nvPr/>
                </p:nvSpPr>
                <p:spPr>
                  <a:xfrm>
                    <a:off x="1968500"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7" name="Shape 37"/>
                  <p:cNvSpPr/>
                  <p:nvPr/>
                </p:nvSpPr>
                <p:spPr>
                  <a:xfrm>
                    <a:off x="2226568" y="5200820"/>
                    <a:ext cx="190500"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sp>
                <p:nvSpPr>
                  <p:cNvPr id="198" name="Shape 39"/>
                  <p:cNvSpPr/>
                  <p:nvPr/>
                </p:nvSpPr>
                <p:spPr>
                  <a:xfrm>
                    <a:off x="2491804" y="5200820"/>
                    <a:ext cx="190501" cy="190501"/>
                  </a:xfrm>
                  <a:prstGeom prst="ellipse">
                    <a:avLst/>
                  </a:prstGeom>
                  <a:grpFill/>
                  <a:ln w="12700" cap="flat">
                    <a:noFill/>
                    <a:miter lim="400000"/>
                  </a:ln>
                  <a:effectLst/>
                </p:spPr>
                <p:txBody>
                  <a:bodyPr wrap="square" lIns="35719" tIns="35719" rIns="35719" bIns="35719" numCol="1" anchor="ctr">
                    <a:noAutofit/>
                  </a:bodyPr>
                  <a:lstStyle/>
                  <a:p>
                    <a:endParaRPr sz="1266"/>
                  </a:p>
                </p:txBody>
              </p:sp>
            </p:grpSp>
          </p:grpSp>
        </p:grpSp>
        <p:sp>
          <p:nvSpPr>
            <p:cNvPr id="181" name="Shape 24"/>
            <p:cNvSpPr/>
            <p:nvPr/>
          </p:nvSpPr>
          <p:spPr>
            <a:xfrm>
              <a:off x="6589316"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2085</a:t>
              </a:r>
              <a:endParaRPr sz="1055" dirty="0"/>
            </a:p>
          </p:txBody>
        </p:sp>
        <p:sp>
          <p:nvSpPr>
            <p:cNvPr id="182" name="Shape 25"/>
            <p:cNvSpPr/>
            <p:nvPr/>
          </p:nvSpPr>
          <p:spPr>
            <a:xfrm>
              <a:off x="7897086"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2090</a:t>
              </a:r>
              <a:endParaRPr sz="1055" dirty="0"/>
            </a:p>
          </p:txBody>
        </p:sp>
        <p:sp>
          <p:nvSpPr>
            <p:cNvPr id="183" name="Shape 26"/>
            <p:cNvSpPr/>
            <p:nvPr/>
          </p:nvSpPr>
          <p:spPr>
            <a:xfrm>
              <a:off x="921937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2095</a:t>
              </a:r>
              <a:endParaRPr sz="1055" dirty="0"/>
            </a:p>
          </p:txBody>
        </p:sp>
        <p:sp>
          <p:nvSpPr>
            <p:cNvPr id="184" name="Shape 27"/>
            <p:cNvSpPr/>
            <p:nvPr/>
          </p:nvSpPr>
          <p:spPr>
            <a:xfrm>
              <a:off x="10527141"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2100</a:t>
              </a:r>
              <a:endParaRPr sz="1055" dirty="0"/>
            </a:p>
          </p:txBody>
        </p:sp>
        <p:sp>
          <p:nvSpPr>
            <p:cNvPr id="185" name="Shape 29"/>
            <p:cNvSpPr/>
            <p:nvPr/>
          </p:nvSpPr>
          <p:spPr>
            <a:xfrm>
              <a:off x="21435" y="2471440"/>
              <a:ext cx="549031"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2060</a:t>
              </a:r>
              <a:endParaRPr sz="1055" dirty="0"/>
            </a:p>
          </p:txBody>
        </p:sp>
        <p:sp>
          <p:nvSpPr>
            <p:cNvPr id="186" name="Shape 30"/>
            <p:cNvSpPr/>
            <p:nvPr/>
          </p:nvSpPr>
          <p:spPr>
            <a:xfrm>
              <a:off x="134371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2065</a:t>
              </a:r>
              <a:endParaRPr sz="1055" dirty="0"/>
            </a:p>
          </p:txBody>
        </p:sp>
        <p:sp>
          <p:nvSpPr>
            <p:cNvPr id="187" name="Shape 31"/>
            <p:cNvSpPr/>
            <p:nvPr/>
          </p:nvSpPr>
          <p:spPr>
            <a:xfrm>
              <a:off x="2651489"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2070</a:t>
              </a:r>
              <a:endParaRPr sz="1055" dirty="0"/>
            </a:p>
          </p:txBody>
        </p:sp>
        <p:sp>
          <p:nvSpPr>
            <p:cNvPr id="188" name="Shape 32"/>
            <p:cNvSpPr/>
            <p:nvPr/>
          </p:nvSpPr>
          <p:spPr>
            <a:xfrm>
              <a:off x="3959260"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2075</a:t>
              </a:r>
              <a:endParaRPr sz="1055" dirty="0"/>
            </a:p>
          </p:txBody>
        </p:sp>
        <p:sp>
          <p:nvSpPr>
            <p:cNvPr id="189" name="Shape 33"/>
            <p:cNvSpPr/>
            <p:nvPr/>
          </p:nvSpPr>
          <p:spPr>
            <a:xfrm>
              <a:off x="5281545" y="2471440"/>
              <a:ext cx="549032" cy="2938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lang="en-GB" sz="1055" dirty="0"/>
                <a:t>2080</a:t>
              </a:r>
              <a:endParaRPr sz="1055" dirty="0"/>
            </a:p>
          </p:txBody>
        </p:sp>
      </p:grpSp>
    </p:spTree>
    <p:extLst>
      <p:ext uri="{BB962C8B-B14F-4D97-AF65-F5344CB8AC3E}">
        <p14:creationId xmlns:p14="http://schemas.microsoft.com/office/powerpoint/2010/main" val="1737655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789</Words>
  <Application>Microsoft Office PowerPoint</Application>
  <PresentationFormat>Widescreen</PresentationFormat>
  <Paragraphs>260</Paragraphs>
  <Slides>39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Avenir Roman</vt:lpstr>
      <vt:lpstr>Bookman Old Style</vt:lpstr>
      <vt:lpstr>Calibri</vt:lpstr>
      <vt:lpstr>Calibri Light</vt:lpstr>
      <vt:lpstr>Helvetica Light</vt:lpstr>
      <vt:lpstr>Helvetica Neue</vt:lpstr>
      <vt:lpstr>Helvetica Neue Thin</vt:lpstr>
      <vt:lpstr>Myriad Pro</vt:lpstr>
      <vt:lpstr>Open Sans</vt:lpstr>
      <vt:lpstr>Office Theme</vt:lpstr>
      <vt:lpstr>WELCOME TO OUR YEAR 7 INFORMATION EVENING</vt:lpstr>
      <vt:lpstr>THE JOURNEY SO FAR </vt:lpstr>
      <vt:lpstr>OPPORTUNITIES IN YEAR 7 AND 8 </vt:lpstr>
      <vt:lpstr>ATTENDANCE AND BEHAVIOUR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MINDSET </vt:lpstr>
      <vt:lpstr> ENCOURAGING  INDEPENDENT LEARNING </vt:lpstr>
      <vt:lpstr>    10 Good Habits to develop  Independent Learning </vt:lpstr>
      <vt:lpstr>PowerPoint Presentation</vt:lpstr>
      <vt:lpstr>PowerPoint Presentation</vt:lpstr>
      <vt:lpstr>PowerPoint Presentation</vt:lpstr>
      <vt:lpstr>PowerPoint Presentation</vt:lpstr>
      <vt:lpstr>PowerPoint Presentation</vt:lpstr>
      <vt:lpstr> Thank you for listening.</vt:lpstr>
    </vt:vector>
  </TitlesOfParts>
  <Company>Okehampton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INFORMATION EVENING</dc:title>
  <dc:creator>Teacher</dc:creator>
  <cp:lastModifiedBy>G Kotsogiannis</cp:lastModifiedBy>
  <cp:revision>24</cp:revision>
  <cp:lastPrinted>2019-04-30T16:13:17Z</cp:lastPrinted>
  <dcterms:created xsi:type="dcterms:W3CDTF">2019-04-28T21:43:03Z</dcterms:created>
  <dcterms:modified xsi:type="dcterms:W3CDTF">2019-05-02T14:51:31Z</dcterms:modified>
</cp:coreProperties>
</file>