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24" r:id="rId2"/>
    <p:sldId id="319" r:id="rId3"/>
    <p:sldId id="260" r:id="rId4"/>
    <p:sldId id="259" r:id="rId5"/>
    <p:sldId id="321" r:id="rId6"/>
    <p:sldId id="256" r:id="rId7"/>
    <p:sldId id="325" r:id="rId8"/>
    <p:sldId id="339" r:id="rId9"/>
    <p:sldId id="347" r:id="rId10"/>
    <p:sldId id="345" r:id="rId11"/>
    <p:sldId id="355" r:id="rId12"/>
    <p:sldId id="322" r:id="rId13"/>
    <p:sldId id="356" r:id="rId14"/>
    <p:sldId id="350" r:id="rId15"/>
    <p:sldId id="340" r:id="rId16"/>
    <p:sldId id="323" r:id="rId17"/>
    <p:sldId id="332" r:id="rId18"/>
    <p:sldId id="262" r:id="rId19"/>
    <p:sldId id="333" r:id="rId20"/>
    <p:sldId id="341" r:id="rId21"/>
    <p:sldId id="342" r:id="rId22"/>
    <p:sldId id="351" r:id="rId23"/>
    <p:sldId id="352" r:id="rId24"/>
    <p:sldId id="353" r:id="rId25"/>
    <p:sldId id="358" r:id="rId26"/>
    <p:sldId id="35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81" autoAdjust="0"/>
    <p:restoredTop sz="94660"/>
  </p:normalViewPr>
  <p:slideViewPr>
    <p:cSldViewPr snapToGrid="0">
      <p:cViewPr varScale="1">
        <p:scale>
          <a:sx n="64" d="100"/>
          <a:sy n="64" d="100"/>
        </p:scale>
        <p:origin x="9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0C60D-452E-694B-BED8-36A54BC596A4}" type="datetimeFigureOut">
              <a:rPr lang="en-US" smtClean="0"/>
              <a:t>9/17/2018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7414D-B53F-BB4C-852D-EEF8A616EAD0}" type="slidenum">
              <a:rPr lang="en-US" smtClean="0"/>
              <a:t>‹#›</a:t>
            </a:fld>
            <a:endParaRPr lang="en-US"/>
          </a:p>
        </p:txBody>
      </p:sp>
    </p:spTree>
    <p:extLst>
      <p:ext uri="{BB962C8B-B14F-4D97-AF65-F5344CB8AC3E}">
        <p14:creationId xmlns:p14="http://schemas.microsoft.com/office/powerpoint/2010/main" val="42685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9/17/2018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b="1" dirty="0" smtClean="0"/>
              <a:t>Reading.  Why bother?</a:t>
            </a:r>
            <a:endParaRPr lang="en-US" sz="7200" b="1"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40727" cy="6743700"/>
          </a:xfrm>
          <a:prstGeom prst="rect">
            <a:avLst/>
          </a:prstGeom>
        </p:spPr>
      </p:pic>
    </p:spTree>
    <p:extLst>
      <p:ext uri="{BB962C8B-B14F-4D97-AF65-F5344CB8AC3E}">
        <p14:creationId xmlns:p14="http://schemas.microsoft.com/office/powerpoint/2010/main" val="1707314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185351"/>
            <a:ext cx="10131425" cy="6363730"/>
          </a:xfrm>
        </p:spPr>
        <p:txBody>
          <a:bodyPr>
            <a:normAutofit/>
          </a:bodyPr>
          <a:lstStyle/>
          <a:p>
            <a:pPr algn="ctr"/>
            <a:r>
              <a:rPr lang="en-GB" sz="3200" dirty="0" smtClean="0"/>
              <a:t>Because</a:t>
            </a:r>
            <a:r>
              <a:rPr lang="mr-IN" sz="3200" dirty="0" smtClean="0"/>
              <a:t>…</a:t>
            </a:r>
            <a:r>
              <a:rPr lang="en-GB" sz="3200" dirty="0" smtClean="0"/>
              <a:t>..the only </a:t>
            </a:r>
            <a:r>
              <a:rPr lang="en-GB" sz="3200" dirty="0"/>
              <a:t>way to build </a:t>
            </a:r>
            <a:r>
              <a:rPr lang="en-GB" sz="3200" dirty="0" smtClean="0"/>
              <a:t>tier 2 vocabulary </a:t>
            </a:r>
            <a:r>
              <a:rPr lang="en-GB" sz="3200" dirty="0"/>
              <a:t>is to read, </a:t>
            </a:r>
            <a:r>
              <a:rPr lang="en-GB" sz="3200" dirty="0" smtClean="0"/>
              <a:t>but we need to encounter words multiple times before </a:t>
            </a:r>
            <a:r>
              <a:rPr lang="en-GB" sz="3200" dirty="0"/>
              <a:t>they’ll become part of our working vocabularies. </a:t>
            </a:r>
            <a:r>
              <a:rPr lang="en-GB" sz="3200" dirty="0" smtClean="0"/>
              <a:t>Reading for </a:t>
            </a:r>
            <a:r>
              <a:rPr lang="en-GB" sz="3200" dirty="0"/>
              <a:t>only one minute a day will result in </a:t>
            </a:r>
            <a:r>
              <a:rPr lang="en-GB" sz="3200" dirty="0" smtClean="0"/>
              <a:t>seeing </a:t>
            </a:r>
            <a:r>
              <a:rPr lang="en-GB" sz="3200" dirty="0"/>
              <a:t>8,000 </a:t>
            </a:r>
            <a:r>
              <a:rPr lang="en-GB" sz="3200" dirty="0" smtClean="0"/>
              <a:t>words a year so five minutes a day means </a:t>
            </a:r>
            <a:r>
              <a:rPr lang="en-GB" sz="4400" dirty="0" smtClean="0"/>
              <a:t>56,0000</a:t>
            </a:r>
            <a:r>
              <a:rPr lang="en-GB" sz="3200" dirty="0" smtClean="0"/>
              <a:t> words a year!</a:t>
            </a:r>
            <a:r>
              <a:rPr lang="en-GB" sz="3200" dirty="0"/>
              <a:t> </a:t>
            </a:r>
            <a:endParaRPr lang="en-US" dirty="0"/>
          </a:p>
        </p:txBody>
      </p:sp>
    </p:spTree>
    <p:extLst>
      <p:ext uri="{BB962C8B-B14F-4D97-AF65-F5344CB8AC3E}">
        <p14:creationId xmlns:p14="http://schemas.microsoft.com/office/powerpoint/2010/main" val="1537968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695450"/>
            <a:ext cx="10131425" cy="1456267"/>
          </a:xfrm>
        </p:spPr>
        <p:txBody>
          <a:bodyPr/>
          <a:lstStyle/>
          <a:p>
            <a:endParaRPr lang="en-GB"/>
          </a:p>
        </p:txBody>
      </p:sp>
      <p:sp>
        <p:nvSpPr>
          <p:cNvPr id="3" name="Content Placeholder 2"/>
          <p:cNvSpPr>
            <a:spLocks noGrp="1"/>
          </p:cNvSpPr>
          <p:nvPr>
            <p:ph idx="1"/>
          </p:nvPr>
        </p:nvSpPr>
        <p:spPr>
          <a:xfrm>
            <a:off x="685799" y="1"/>
            <a:ext cx="10131427" cy="5791200"/>
          </a:xfrm>
        </p:spPr>
        <p:txBody>
          <a:bodyPr>
            <a:normAutofit/>
          </a:bodyPr>
          <a:lstStyle/>
          <a:p>
            <a:pPr marL="0" indent="0">
              <a:buNone/>
            </a:pPr>
            <a:r>
              <a:rPr lang="en-GB" sz="3600" dirty="0" smtClean="0"/>
              <a:t>To comprehend a word you need to see it 15 – 20 times so the more you read, the more vocabulary you understand.  SIMPLES.</a:t>
            </a:r>
          </a:p>
          <a:p>
            <a:endParaRPr lang="en-GB" sz="2800" dirty="0"/>
          </a:p>
          <a:p>
            <a:endParaRPr lang="en-GB" sz="2800" dirty="0" smtClean="0"/>
          </a:p>
          <a:p>
            <a:endParaRPr lang="en-GB" sz="2800" dirty="0"/>
          </a:p>
          <a:p>
            <a:endParaRPr lang="en-GB" sz="2800" dirty="0" smtClean="0"/>
          </a:p>
          <a:p>
            <a:endParaRPr lang="en-GB"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573" y="2591860"/>
            <a:ext cx="5857875" cy="3895725"/>
          </a:xfrm>
          <a:prstGeom prst="rect">
            <a:avLst/>
          </a:prstGeom>
        </p:spPr>
      </p:pic>
    </p:spTree>
    <p:extLst>
      <p:ext uri="{BB962C8B-B14F-4D97-AF65-F5344CB8AC3E}">
        <p14:creationId xmlns:p14="http://schemas.microsoft.com/office/powerpoint/2010/main" val="710086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FF00"/>
                </a:solidFill>
              </a:rPr>
              <a:t>ROBUST LEARNING</a:t>
            </a:r>
            <a:endParaRPr lang="en-US" sz="5400" b="1" dirty="0">
              <a:solidFill>
                <a:srgbClr val="FFFF00"/>
              </a:solidFill>
            </a:endParaRPr>
          </a:p>
        </p:txBody>
      </p:sp>
      <p:sp>
        <p:nvSpPr>
          <p:cNvPr id="3" name="Content Placeholder 2"/>
          <p:cNvSpPr>
            <a:spLocks noGrp="1"/>
          </p:cNvSpPr>
          <p:nvPr>
            <p:ph idx="1"/>
          </p:nvPr>
        </p:nvSpPr>
        <p:spPr>
          <a:xfrm>
            <a:off x="685801" y="2995507"/>
            <a:ext cx="10131425" cy="3649133"/>
          </a:xfrm>
        </p:spPr>
        <p:txBody>
          <a:bodyPr>
            <a:normAutofit/>
          </a:bodyPr>
          <a:lstStyle/>
          <a:p>
            <a:r>
              <a:rPr lang="en-US" sz="2800" dirty="0" smtClean="0"/>
              <a:t>Think of it like a driving test.  Millions of people take their driving test every year and the average of people passing first time is usually around the 50% mark.  BUT people don</a:t>
            </a:r>
            <a:r>
              <a:rPr lang="mr-IN" sz="2800" dirty="0" smtClean="0"/>
              <a:t>’</a:t>
            </a:r>
            <a:r>
              <a:rPr lang="en-US" sz="2800" dirty="0" smtClean="0"/>
              <a:t>t give up. They don’t say Oh I can’t do it</a:t>
            </a:r>
            <a:r>
              <a:rPr lang="mr-IN" sz="2800" dirty="0" smtClean="0"/>
              <a:t>…</a:t>
            </a:r>
            <a:r>
              <a:rPr lang="en-US" sz="2800" dirty="0" smtClean="0"/>
              <a:t> Driving’s stupid anyway, only sad losers drive, I’m thick</a:t>
            </a:r>
            <a:r>
              <a:rPr lang="mr-IN" sz="2800" dirty="0" smtClean="0"/>
              <a:t>…</a:t>
            </a:r>
            <a:r>
              <a:rPr lang="en-GB" sz="2800" dirty="0" smtClean="0"/>
              <a:t>they just try again.</a:t>
            </a:r>
          </a:p>
          <a:p>
            <a:r>
              <a:rPr lang="en-GB" sz="2800" dirty="0" smtClean="0"/>
              <a:t>Just imagine your driving instructor had never told you where reverse was.  You </a:t>
            </a:r>
            <a:r>
              <a:rPr lang="en-GB" sz="2800" dirty="0" err="1" smtClean="0"/>
              <a:t>wouldn</a:t>
            </a:r>
            <a:r>
              <a:rPr lang="mr-IN" sz="2800" dirty="0" smtClean="0"/>
              <a:t>’</a:t>
            </a:r>
            <a:r>
              <a:rPr lang="en-GB" sz="2800" dirty="0" smtClean="0"/>
              <a:t>t think YOU were stupid - you would just learn where it was and carry on.  </a:t>
            </a:r>
            <a:endParaRPr lang="en-US" sz="2800" dirty="0"/>
          </a:p>
        </p:txBody>
      </p:sp>
      <p:pic>
        <p:nvPicPr>
          <p:cNvPr id="5" name="Picture 4"/>
          <p:cNvPicPr>
            <a:picLocks noChangeAspect="1"/>
          </p:cNvPicPr>
          <p:nvPr/>
        </p:nvPicPr>
        <p:blipFill>
          <a:blip r:embed="rId2"/>
          <a:stretch>
            <a:fillRect/>
          </a:stretch>
        </p:blipFill>
        <p:spPr>
          <a:xfrm>
            <a:off x="6431280" y="0"/>
            <a:ext cx="3810000" cy="2882900"/>
          </a:xfrm>
          <a:prstGeom prst="rect">
            <a:avLst/>
          </a:prstGeom>
        </p:spPr>
      </p:pic>
    </p:spTree>
    <p:extLst>
      <p:ext uri="{BB962C8B-B14F-4D97-AF65-F5344CB8AC3E}">
        <p14:creationId xmlns:p14="http://schemas.microsoft.com/office/powerpoint/2010/main" val="768310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400300" y="2065867"/>
            <a:ext cx="8416926" cy="75671"/>
          </a:xfrm>
        </p:spPr>
        <p:txBody>
          <a:bodyPr>
            <a:normAutofit fontScale="90000"/>
          </a:bodyPr>
          <a:lstStyle/>
          <a:p>
            <a:r>
              <a:rPr lang="en-GB" dirty="0" smtClean="0"/>
              <a: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385"/>
            <a:ext cx="9105900" cy="6829426"/>
          </a:xfrm>
        </p:spPr>
      </p:pic>
    </p:spTree>
    <p:extLst>
      <p:ext uri="{BB962C8B-B14F-4D97-AF65-F5344CB8AC3E}">
        <p14:creationId xmlns:p14="http://schemas.microsoft.com/office/powerpoint/2010/main" val="1150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8000" dirty="0" smtClean="0"/>
              <a:t>5  A day</a:t>
            </a:r>
            <a:endParaRPr lang="en-GB" sz="8000" dirty="0"/>
          </a:p>
        </p:txBody>
      </p:sp>
      <p:sp>
        <p:nvSpPr>
          <p:cNvPr id="3" name="Content Placeholder 2"/>
          <p:cNvSpPr>
            <a:spLocks noGrp="1"/>
          </p:cNvSpPr>
          <p:nvPr>
            <p:ph idx="1"/>
          </p:nvPr>
        </p:nvSpPr>
        <p:spPr/>
        <p:txBody>
          <a:bodyPr>
            <a:normAutofit/>
          </a:bodyPr>
          <a:lstStyle/>
          <a:p>
            <a:pPr marL="0" indent="0">
              <a:buNone/>
            </a:pPr>
            <a:r>
              <a:rPr lang="en-GB" sz="3200" dirty="0" smtClean="0"/>
              <a:t>We are encouraging students to read for five minutes a day </a:t>
            </a:r>
          </a:p>
          <a:p>
            <a:pPr>
              <a:buFont typeface="Wingdings" panose="05000000000000000000" pitchFamily="2" charset="2"/>
              <a:buChar char="Ø"/>
            </a:pPr>
            <a:r>
              <a:rPr lang="en-GB" sz="3200" dirty="0" smtClean="0"/>
              <a:t>with a programme of study for the first half term and prizes for those who keep going</a:t>
            </a:r>
          </a:p>
          <a:p>
            <a:pPr>
              <a:buFont typeface="Wingdings" panose="05000000000000000000" pitchFamily="2" charset="2"/>
              <a:buChar char="Ø"/>
            </a:pPr>
            <a:r>
              <a:rPr lang="en-GB" sz="3200" dirty="0" smtClean="0"/>
              <a:t>A leaflet to help engage parents</a:t>
            </a:r>
          </a:p>
          <a:p>
            <a:pPr>
              <a:buFont typeface="Wingdings" panose="05000000000000000000" pitchFamily="2" charset="2"/>
              <a:buChar char="Ø"/>
            </a:pPr>
            <a:r>
              <a:rPr lang="en-GB" sz="3200" dirty="0" smtClean="0"/>
              <a:t>Your support!</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390" y="411141"/>
            <a:ext cx="2194560" cy="208483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440" y="411141"/>
            <a:ext cx="2194560" cy="2084832"/>
          </a:xfrm>
          <a:prstGeom prst="rect">
            <a:avLst/>
          </a:prstGeom>
        </p:spPr>
      </p:pic>
    </p:spTree>
    <p:extLst>
      <p:ext uri="{BB962C8B-B14F-4D97-AF65-F5344CB8AC3E}">
        <p14:creationId xmlns:p14="http://schemas.microsoft.com/office/powerpoint/2010/main" val="2678366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that’s not all</a:t>
            </a:r>
            <a:r>
              <a:rPr lang="en-GB" dirty="0"/>
              <a:t> </a:t>
            </a:r>
            <a:r>
              <a:rPr lang="en-GB" dirty="0" smtClean="0"/>
              <a:t>frequent reading helps with…</a:t>
            </a:r>
            <a:endParaRPr lang="en-US" dirty="0"/>
          </a:p>
        </p:txBody>
      </p:sp>
      <p:sp>
        <p:nvSpPr>
          <p:cNvPr id="3" name="Content Placeholder 2"/>
          <p:cNvSpPr>
            <a:spLocks noGrp="1"/>
          </p:cNvSpPr>
          <p:nvPr>
            <p:ph idx="1"/>
          </p:nvPr>
        </p:nvSpPr>
        <p:spPr/>
        <p:txBody>
          <a:bodyPr>
            <a:normAutofit/>
          </a:bodyPr>
          <a:lstStyle/>
          <a:p>
            <a:pPr algn="ctr"/>
            <a:r>
              <a:rPr lang="en-US" sz="6600" dirty="0" smtClean="0">
                <a:solidFill>
                  <a:srgbClr val="FFFF00"/>
                </a:solidFill>
              </a:rPr>
              <a:t>The magic number</a:t>
            </a:r>
            <a:r>
              <a:rPr lang="mr-IN" sz="6600" dirty="0" smtClean="0">
                <a:solidFill>
                  <a:srgbClr val="FFFF00"/>
                </a:solidFill>
              </a:rPr>
              <a:t>…</a:t>
            </a:r>
            <a:endParaRPr lang="en-US" sz="6600" dirty="0">
              <a:solidFill>
                <a:srgbClr val="FFFF00"/>
              </a:solidFill>
            </a:endParaRPr>
          </a:p>
        </p:txBody>
      </p:sp>
    </p:spTree>
    <p:extLst>
      <p:ext uri="{BB962C8B-B14F-4D97-AF65-F5344CB8AC3E}">
        <p14:creationId xmlns:p14="http://schemas.microsoft.com/office/powerpoint/2010/main" val="100175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1995857" y="944880"/>
            <a:ext cx="7924800" cy="4754880"/>
          </a:xfrm>
          <a:prstGeom prst="rect">
            <a:avLst/>
          </a:prstGeom>
        </p:spPr>
      </p:pic>
    </p:spTree>
    <p:extLst>
      <p:ext uri="{BB962C8B-B14F-4D97-AF65-F5344CB8AC3E}">
        <p14:creationId xmlns:p14="http://schemas.microsoft.com/office/powerpoint/2010/main" val="162524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magic number is</a:t>
            </a:r>
            <a:r>
              <a:rPr lang="mr-IN" dirty="0" smtClean="0"/>
              <a:t>……</a:t>
            </a:r>
            <a:r>
              <a:rPr lang="en-GB"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3568222" y="1783079"/>
            <a:ext cx="4798537" cy="4798537"/>
          </a:xfrm>
          <a:prstGeom prst="rect">
            <a:avLst/>
          </a:prstGeom>
        </p:spPr>
      </p:pic>
    </p:spTree>
    <p:extLst>
      <p:ext uri="{BB962C8B-B14F-4D97-AF65-F5344CB8AC3E}">
        <p14:creationId xmlns:p14="http://schemas.microsoft.com/office/powerpoint/2010/main" val="7047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b="1" dirty="0" smtClean="0"/>
              <a:t>300 words a minute</a:t>
            </a:r>
            <a:endParaRPr lang="en-GB" sz="5400" b="1" dirty="0"/>
          </a:p>
        </p:txBody>
      </p:sp>
      <p:sp>
        <p:nvSpPr>
          <p:cNvPr id="3" name="Content Placeholder 2"/>
          <p:cNvSpPr>
            <a:spLocks noGrp="1"/>
          </p:cNvSpPr>
          <p:nvPr>
            <p:ph idx="1"/>
          </p:nvPr>
        </p:nvSpPr>
        <p:spPr/>
        <p:txBody>
          <a:bodyPr>
            <a:normAutofit lnSpcReduction="10000"/>
          </a:bodyPr>
          <a:lstStyle/>
          <a:p>
            <a:r>
              <a:rPr lang="en-GB" sz="4000" dirty="0" smtClean="0"/>
              <a:t>This is the speed that means you can easily access the secondary curriculum because reading speed also improves your understanding of what you read.  This is what you are aiming for in order to understand questions in ALL subjects.  </a:t>
            </a:r>
            <a:endParaRPr lang="en-GB" sz="4000" dirty="0"/>
          </a:p>
        </p:txBody>
      </p:sp>
    </p:spTree>
    <p:extLst>
      <p:ext uri="{BB962C8B-B14F-4D97-AF65-F5344CB8AC3E}">
        <p14:creationId xmlns:p14="http://schemas.microsoft.com/office/powerpoint/2010/main" val="2609259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Why???</a:t>
            </a:r>
            <a:endParaRPr lang="en-US" sz="4400" b="1" dirty="0"/>
          </a:p>
        </p:txBody>
      </p:sp>
      <p:sp>
        <p:nvSpPr>
          <p:cNvPr id="3" name="Content Placeholder 2"/>
          <p:cNvSpPr>
            <a:spLocks noGrp="1"/>
          </p:cNvSpPr>
          <p:nvPr>
            <p:ph idx="1"/>
          </p:nvPr>
        </p:nvSpPr>
        <p:spPr/>
        <p:txBody>
          <a:bodyPr>
            <a:normAutofit/>
          </a:bodyPr>
          <a:lstStyle/>
          <a:p>
            <a:r>
              <a:rPr lang="en-US" sz="4400" dirty="0" smtClean="0"/>
              <a:t>If you can read at this speed, then you are an ‘advanced driver’ , an accomplished reader and you wont have any trouble understanding all those pesky words being thrown at you.  </a:t>
            </a:r>
            <a:endParaRPr lang="en-US" sz="4400" dirty="0"/>
          </a:p>
        </p:txBody>
      </p:sp>
    </p:spTree>
    <p:extLst>
      <p:ext uri="{BB962C8B-B14F-4D97-AF65-F5344CB8AC3E}">
        <p14:creationId xmlns:p14="http://schemas.microsoft.com/office/powerpoint/2010/main" val="1000653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the </a:t>
            </a:r>
            <a:r>
              <a:rPr lang="en-US" dirty="0" err="1" smtClean="0"/>
              <a:t>sciency</a:t>
            </a:r>
            <a:r>
              <a:rPr lang="en-US" dirty="0" smtClean="0"/>
              <a:t> bit</a:t>
            </a:r>
            <a:r>
              <a:rPr lang="mr-IN" dirty="0" smtClean="0"/>
              <a:t>…</a:t>
            </a:r>
            <a:r>
              <a:rPr lang="en-GB"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685801" y="1630680"/>
            <a:ext cx="9015589" cy="5071269"/>
          </a:xfrm>
          <a:prstGeom prst="rect">
            <a:avLst/>
          </a:prstGeom>
        </p:spPr>
      </p:pic>
    </p:spTree>
    <p:extLst>
      <p:ext uri="{BB962C8B-B14F-4D97-AF65-F5344CB8AC3E}">
        <p14:creationId xmlns:p14="http://schemas.microsoft.com/office/powerpoint/2010/main" val="397760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So How do you learn to read better and faster?  What’s the magic formula that works with everyone?</a:t>
            </a:r>
            <a:endParaRPr lang="en-US" b="1" dirty="0"/>
          </a:p>
        </p:txBody>
      </p:sp>
      <p:sp>
        <p:nvSpPr>
          <p:cNvPr id="3" name="Content Placeholder 2"/>
          <p:cNvSpPr>
            <a:spLocks noGrp="1"/>
          </p:cNvSpPr>
          <p:nvPr>
            <p:ph idx="1"/>
          </p:nvPr>
        </p:nvSpPr>
        <p:spPr/>
        <p:txBody>
          <a:bodyPr>
            <a:noAutofit/>
          </a:bodyPr>
          <a:lstStyle/>
          <a:p>
            <a:r>
              <a:rPr lang="en-US" sz="3200" dirty="0" smtClean="0"/>
              <a:t>You read</a:t>
            </a:r>
            <a:r>
              <a:rPr lang="mr-IN" sz="3200" dirty="0" smtClean="0"/>
              <a:t>…</a:t>
            </a:r>
            <a:r>
              <a:rPr lang="en-GB" sz="3200" dirty="0" smtClean="0"/>
              <a:t>.</a:t>
            </a:r>
          </a:p>
          <a:p>
            <a:r>
              <a:rPr lang="en-GB" sz="3200" dirty="0" smtClean="0"/>
              <a:t>You can read</a:t>
            </a:r>
            <a:r>
              <a:rPr lang="mr-IN" sz="3200" dirty="0" smtClean="0"/>
              <a:t>…</a:t>
            </a:r>
            <a:endParaRPr lang="en-GB" sz="3200" dirty="0" smtClean="0"/>
          </a:p>
          <a:p>
            <a:r>
              <a:rPr lang="en-GB" sz="3200" dirty="0" smtClean="0"/>
              <a:t>If you read</a:t>
            </a:r>
            <a:r>
              <a:rPr lang="mr-IN" sz="3200" dirty="0" smtClean="0"/>
              <a:t>…</a:t>
            </a:r>
            <a:endParaRPr lang="en-GB" sz="3200" dirty="0" smtClean="0"/>
          </a:p>
          <a:p>
            <a:r>
              <a:rPr lang="en-GB" sz="3200" dirty="0" smtClean="0"/>
              <a:t>Reading is good.</a:t>
            </a:r>
          </a:p>
          <a:p>
            <a:r>
              <a:rPr lang="en-GB" sz="3200" dirty="0" smtClean="0"/>
              <a:t>How about reading?</a:t>
            </a:r>
          </a:p>
          <a:p>
            <a:r>
              <a:rPr lang="en-GB" sz="3200" dirty="0" err="1" smtClean="0"/>
              <a:t>Oooh</a:t>
            </a:r>
            <a:r>
              <a:rPr lang="en-GB" sz="3200" dirty="0" smtClean="0"/>
              <a:t>, here’s another idea. </a:t>
            </a:r>
            <a:r>
              <a:rPr lang="mr-IN" sz="3200" dirty="0" smtClean="0"/>
              <a:t>…</a:t>
            </a:r>
            <a:r>
              <a:rPr lang="en-GB" sz="3200" dirty="0" smtClean="0"/>
              <a:t>you read!</a:t>
            </a:r>
            <a:endParaRPr lang="en-US" sz="3200" dirty="0"/>
          </a:p>
        </p:txBody>
      </p:sp>
    </p:spTree>
    <p:extLst>
      <p:ext uri="{BB962C8B-B14F-4D97-AF65-F5344CB8AC3E}">
        <p14:creationId xmlns:p14="http://schemas.microsoft.com/office/powerpoint/2010/main" val="18426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magic formula is</a:t>
            </a:r>
            <a:r>
              <a:rPr lang="mr-IN" dirty="0" smtClean="0"/>
              <a:t>…</a:t>
            </a:r>
            <a:endParaRPr lang="en-US" dirty="0"/>
          </a:p>
        </p:txBody>
      </p:sp>
      <p:sp>
        <p:nvSpPr>
          <p:cNvPr id="3" name="Content Placeholder 2"/>
          <p:cNvSpPr>
            <a:spLocks noGrp="1"/>
          </p:cNvSpPr>
          <p:nvPr>
            <p:ph idx="1"/>
          </p:nvPr>
        </p:nvSpPr>
        <p:spPr/>
        <p:txBody>
          <a:bodyPr>
            <a:normAutofit/>
          </a:bodyPr>
          <a:lstStyle/>
          <a:p>
            <a:r>
              <a:rPr lang="en-US" sz="4800" dirty="0" smtClean="0"/>
              <a:t>Read out loud to someone for five minutes a day!!!  Yup that’s it.  The magic formula!</a:t>
            </a:r>
            <a:endParaRPr lang="en-US" sz="4800" dirty="0"/>
          </a:p>
        </p:txBody>
      </p:sp>
    </p:spTree>
    <p:extLst>
      <p:ext uri="{BB962C8B-B14F-4D97-AF65-F5344CB8AC3E}">
        <p14:creationId xmlns:p14="http://schemas.microsoft.com/office/powerpoint/2010/main" val="36128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get the picture….</a:t>
            </a:r>
            <a:endParaRPr lang="en-GB" dirty="0"/>
          </a:p>
        </p:txBody>
      </p:sp>
      <p:sp>
        <p:nvSpPr>
          <p:cNvPr id="3" name="Content Placeholder 2"/>
          <p:cNvSpPr>
            <a:spLocks noGrp="1"/>
          </p:cNvSpPr>
          <p:nvPr>
            <p:ph idx="1"/>
          </p:nvPr>
        </p:nvSpPr>
        <p:spPr/>
        <p:txBody>
          <a:bodyPr>
            <a:normAutofit/>
          </a:bodyPr>
          <a:lstStyle/>
          <a:p>
            <a:r>
              <a:rPr lang="en-GB" sz="4800" dirty="0"/>
              <a:t> </a:t>
            </a:r>
            <a:r>
              <a:rPr lang="en-GB" sz="4800" dirty="0" smtClean="0"/>
              <a:t>In order to truly comprehend a question or concept, you need to have a certain reading speed.</a:t>
            </a:r>
          </a:p>
          <a:p>
            <a:pPr marL="0" indent="0">
              <a:buNone/>
            </a:pPr>
            <a:endParaRPr lang="en-GB" sz="4800" dirty="0"/>
          </a:p>
        </p:txBody>
      </p:sp>
    </p:spTree>
    <p:extLst>
      <p:ext uri="{BB962C8B-B14F-4D97-AF65-F5344CB8AC3E}">
        <p14:creationId xmlns:p14="http://schemas.microsoft.com/office/powerpoint/2010/main" val="3042448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7200" b="1" dirty="0" smtClean="0">
                <a:solidFill>
                  <a:srgbClr val="FFFF00"/>
                </a:solidFill>
              </a:rPr>
              <a:t>Passers</a:t>
            </a:r>
            <a:endParaRPr lang="en-GB" sz="7200" b="1" dirty="0">
              <a:solidFill>
                <a:srgbClr val="FFFF00"/>
              </a:solidFill>
            </a:endParaRPr>
          </a:p>
        </p:txBody>
      </p:sp>
      <p:sp>
        <p:nvSpPr>
          <p:cNvPr id="3" name="Content Placeholder 2"/>
          <p:cNvSpPr>
            <a:spLocks noGrp="1"/>
          </p:cNvSpPr>
          <p:nvPr>
            <p:ph idx="1"/>
          </p:nvPr>
        </p:nvSpPr>
        <p:spPr>
          <a:xfrm>
            <a:off x="685801" y="2275417"/>
            <a:ext cx="10131425" cy="3649133"/>
          </a:xfrm>
        </p:spPr>
        <p:txBody>
          <a:bodyPr>
            <a:noAutofit/>
          </a:bodyPr>
          <a:lstStyle/>
          <a:p>
            <a:r>
              <a:rPr lang="en-GB" sz="2800" dirty="0" smtClean="0"/>
              <a:t>What do I mean?</a:t>
            </a:r>
          </a:p>
          <a:p>
            <a:r>
              <a:rPr lang="en-GB" sz="2800" dirty="0" smtClean="0"/>
              <a:t>Not the ones with really serious problems like dyslexia, but what I am going to call </a:t>
            </a:r>
            <a:r>
              <a:rPr lang="en-GB" sz="2800" dirty="0" smtClean="0">
                <a:solidFill>
                  <a:srgbClr val="FFFF00"/>
                </a:solidFill>
              </a:rPr>
              <a:t>‘passers’.  </a:t>
            </a:r>
            <a:r>
              <a:rPr lang="en-GB" sz="2800" dirty="0" smtClean="0"/>
              <a:t>They get by,  they ask a friend, look at someone else’s work, fill in the gaps with the help of a teacher.  However when they are on their own in a test or exam, they really struggle because their reading skills are poor and so the meaning of the question is lost on them. These are the students who can really be helped by this approach.</a:t>
            </a:r>
          </a:p>
          <a:p>
            <a:r>
              <a:rPr lang="en-GB" sz="2800" dirty="0" smtClean="0"/>
              <a:t> </a:t>
            </a:r>
            <a:endParaRPr lang="en-GB" sz="2800" dirty="0"/>
          </a:p>
        </p:txBody>
      </p:sp>
    </p:spTree>
    <p:extLst>
      <p:ext uri="{BB962C8B-B14F-4D97-AF65-F5344CB8AC3E}">
        <p14:creationId xmlns:p14="http://schemas.microsoft.com/office/powerpoint/2010/main" val="3363404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5801" y="609600"/>
            <a:ext cx="10131425" cy="6135973"/>
          </a:xfrm>
        </p:spPr>
        <p:txBody>
          <a:bodyPr>
            <a:normAutofit/>
          </a:bodyPr>
          <a:lstStyle/>
          <a:p>
            <a:r>
              <a:rPr lang="en-GB" sz="3600" dirty="0"/>
              <a:t>If </a:t>
            </a:r>
            <a:r>
              <a:rPr lang="en-GB" sz="3600" dirty="0" smtClean="0"/>
              <a:t>we, as a whole staff, </a:t>
            </a:r>
            <a:r>
              <a:rPr lang="en-GB" sz="3600" dirty="0"/>
              <a:t>can identify and work with as many as </a:t>
            </a:r>
            <a:r>
              <a:rPr lang="en-GB" sz="3600" dirty="0" smtClean="0"/>
              <a:t>possible in the English </a:t>
            </a:r>
            <a:r>
              <a:rPr lang="en-GB" sz="3600" dirty="0" err="1" smtClean="0"/>
              <a:t>Dept</a:t>
            </a:r>
            <a:r>
              <a:rPr lang="en-GB" sz="3600" dirty="0" smtClean="0"/>
              <a:t>, </a:t>
            </a:r>
            <a:r>
              <a:rPr lang="en-GB" sz="3600" dirty="0"/>
              <a:t>now, in year 7, they will have a much better chance of accessing the whole curriculum in the future</a:t>
            </a:r>
            <a:r>
              <a:rPr lang="en-GB" sz="3600" dirty="0" smtClean="0"/>
              <a:t>.  So if you have concerns about any year 7 and their reading skills, please email me – </a:t>
            </a:r>
            <a:r>
              <a:rPr lang="en-GB" sz="3600" dirty="0" err="1" smtClean="0"/>
              <a:t>hdavis</a:t>
            </a:r>
            <a:r>
              <a:rPr lang="en-GB" sz="3600" dirty="0" smtClean="0"/>
              <a:t> – anytime before the end of this half term or interface on a personal level – that means talk to me in the flesh and TAKE A LEAFLET! All information covered is in there. (You will have to read it…)  </a:t>
            </a:r>
            <a:endParaRPr lang="en-GB" sz="3600" dirty="0"/>
          </a:p>
        </p:txBody>
      </p:sp>
    </p:spTree>
    <p:extLst>
      <p:ext uri="{BB962C8B-B14F-4D97-AF65-F5344CB8AC3E}">
        <p14:creationId xmlns:p14="http://schemas.microsoft.com/office/powerpoint/2010/main" val="2065994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err="1" smtClean="0"/>
              <a:t>So..recap</a:t>
            </a:r>
            <a:endParaRPr lang="en-GB" sz="6000" b="1" dirty="0"/>
          </a:p>
        </p:txBody>
      </p:sp>
      <p:sp>
        <p:nvSpPr>
          <p:cNvPr id="3" name="Content Placeholder 2"/>
          <p:cNvSpPr>
            <a:spLocks noGrp="1"/>
          </p:cNvSpPr>
          <p:nvPr>
            <p:ph idx="1"/>
          </p:nvPr>
        </p:nvSpPr>
        <p:spPr/>
        <p:txBody>
          <a:bodyPr>
            <a:normAutofit lnSpcReduction="10000"/>
          </a:bodyPr>
          <a:lstStyle/>
          <a:p>
            <a:r>
              <a:rPr lang="en-GB" sz="5400" dirty="0" smtClean="0"/>
              <a:t>5 a day</a:t>
            </a:r>
          </a:p>
          <a:p>
            <a:r>
              <a:rPr lang="en-GB" sz="5400" dirty="0" smtClean="0"/>
              <a:t>The magic 300</a:t>
            </a:r>
          </a:p>
          <a:p>
            <a:r>
              <a:rPr lang="en-GB" sz="5400" dirty="0" smtClean="0"/>
              <a:t>READ!!!!!!!</a:t>
            </a:r>
          </a:p>
          <a:p>
            <a:r>
              <a:rPr lang="en-GB" sz="5400" dirty="0" smtClean="0"/>
              <a:t>Please take a leaflet</a:t>
            </a:r>
            <a:endParaRPr lang="en-GB" sz="5400" dirty="0"/>
          </a:p>
        </p:txBody>
      </p:sp>
    </p:spTree>
    <p:extLst>
      <p:ext uri="{BB962C8B-B14F-4D97-AF65-F5344CB8AC3E}">
        <p14:creationId xmlns:p14="http://schemas.microsoft.com/office/powerpoint/2010/main" val="4146322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256" y="2914649"/>
            <a:ext cx="5029744" cy="3762301"/>
          </a:xfrm>
        </p:spPr>
      </p:pic>
      <p:sp>
        <p:nvSpPr>
          <p:cNvPr id="4" name="Rectangle 3"/>
          <p:cNvSpPr/>
          <p:nvPr/>
        </p:nvSpPr>
        <p:spPr>
          <a:xfrm>
            <a:off x="857250" y="609600"/>
            <a:ext cx="9959976" cy="2585323"/>
          </a:xfrm>
          <a:prstGeom prst="rect">
            <a:avLst/>
          </a:prstGeom>
        </p:spPr>
        <p:txBody>
          <a:bodyPr wrap="square">
            <a:spAutoFit/>
          </a:bodyPr>
          <a:lstStyle/>
          <a:p>
            <a:r>
              <a:rPr lang="en-GB" sz="4800" dirty="0"/>
              <a:t>Thanks welcome back and remember, only another </a:t>
            </a:r>
            <a:r>
              <a:rPr lang="en-GB" sz="4800" dirty="0" smtClean="0"/>
              <a:t>10.5 months, minus two days to </a:t>
            </a:r>
            <a:r>
              <a:rPr lang="en-GB" sz="4800" dirty="0"/>
              <a:t>go until the summer holidays!</a:t>
            </a:r>
          </a:p>
          <a:p>
            <a:endParaRPr lang="en-GB" dirty="0"/>
          </a:p>
        </p:txBody>
      </p:sp>
    </p:spTree>
    <p:extLst>
      <p:ext uri="{BB962C8B-B14F-4D97-AF65-F5344CB8AC3E}">
        <p14:creationId xmlns:p14="http://schemas.microsoft.com/office/powerpoint/2010/main" val="3456410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48925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point!!!</a:t>
            </a:r>
            <a:endParaRPr lang="en-GB" dirty="0"/>
          </a:p>
        </p:txBody>
      </p:sp>
      <p:sp>
        <p:nvSpPr>
          <p:cNvPr id="3" name="Content Placeholder 2"/>
          <p:cNvSpPr>
            <a:spLocks noGrp="1"/>
          </p:cNvSpPr>
          <p:nvPr>
            <p:ph idx="1"/>
          </p:nvPr>
        </p:nvSpPr>
        <p:spPr/>
        <p:txBody>
          <a:bodyPr>
            <a:normAutofit/>
          </a:bodyPr>
          <a:lstStyle/>
          <a:p>
            <a:r>
              <a:rPr lang="en-GB" sz="4400" dirty="0" smtClean="0"/>
              <a:t>There is no correlation between ‘word recognition’ skills and intelligence. In other words, if you see it on film or hear someone read it to you, you will understand a lot more of the information. </a:t>
            </a:r>
            <a:endParaRPr lang="en-GB" sz="4400" dirty="0"/>
          </a:p>
        </p:txBody>
      </p:sp>
    </p:spTree>
    <p:extLst>
      <p:ext uri="{BB962C8B-B14F-4D97-AF65-F5344CB8AC3E}">
        <p14:creationId xmlns:p14="http://schemas.microsoft.com/office/powerpoint/2010/main" val="3157809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4000" dirty="0" smtClean="0"/>
              <a:t>If you or your child struggle with reading, it is probably because you missed out on a few simple skills when you were much younger.   Maybe you were away for the day, maybe you had a problem with hearing at some point in year 1 or 2 like 80% of kids</a:t>
            </a:r>
            <a:r>
              <a:rPr lang="mr-IN" sz="4000" dirty="0" smtClean="0"/>
              <a:t>…</a:t>
            </a:r>
            <a:r>
              <a:rPr lang="en-GB" sz="4000" dirty="0" smtClean="0"/>
              <a:t>whatever, it doesn’t matter because the good news is it is easy to learn that skill anytime!!!</a:t>
            </a:r>
            <a:endParaRPr lang="en-US" sz="4000" dirty="0"/>
          </a:p>
        </p:txBody>
      </p:sp>
    </p:spTree>
    <p:extLst>
      <p:ext uri="{BB962C8B-B14F-4D97-AF65-F5344CB8AC3E}">
        <p14:creationId xmlns:p14="http://schemas.microsoft.com/office/powerpoint/2010/main" val="313284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868" y="-50728"/>
            <a:ext cx="12103132" cy="6908728"/>
          </a:xfrm>
          <a:prstGeom prst="rect">
            <a:avLst/>
          </a:prstGeom>
        </p:spPr>
      </p:pic>
      <p:sp>
        <p:nvSpPr>
          <p:cNvPr id="2" name="Title 1"/>
          <p:cNvSpPr>
            <a:spLocks noGrp="1"/>
          </p:cNvSpPr>
          <p:nvPr>
            <p:ph type="ctrTitle"/>
          </p:nvPr>
        </p:nvSpPr>
        <p:spPr>
          <a:xfrm>
            <a:off x="914400" y="425027"/>
            <a:ext cx="10245725" cy="2421464"/>
          </a:xfrm>
        </p:spPr>
        <p:txBody>
          <a:bodyPr>
            <a:noAutofit/>
          </a:bodyPr>
          <a:lstStyle/>
          <a:p>
            <a:pPr algn="ctr"/>
            <a:r>
              <a:rPr lang="en-GB" sz="6000" b="1" dirty="0" smtClean="0"/>
              <a:t>So why does READING matter???</a:t>
            </a:r>
            <a:endParaRPr lang="en-GB" sz="6000" b="1"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208984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609601"/>
            <a:ext cx="10131425" cy="5181600"/>
          </a:xfrm>
        </p:spPr>
        <p:txBody>
          <a:bodyPr>
            <a:normAutofit fontScale="92500" lnSpcReduction="10000"/>
          </a:bodyPr>
          <a:lstStyle/>
          <a:p>
            <a:pPr marL="0" indent="0">
              <a:buNone/>
            </a:pPr>
            <a:r>
              <a:rPr lang="en-US" sz="4800" dirty="0" smtClean="0"/>
              <a:t>It is estimated that 1 in 5  year 7’s don</a:t>
            </a:r>
            <a:r>
              <a:rPr lang="mr-IN" sz="4800" dirty="0" smtClean="0"/>
              <a:t>’</a:t>
            </a:r>
            <a:r>
              <a:rPr lang="en-US" sz="4800" dirty="0" smtClean="0"/>
              <a:t>t read for pleasure.  This is the same figure as adults in the UK who struggle with reading.  So why is this a problem for us?  </a:t>
            </a:r>
          </a:p>
          <a:p>
            <a:pPr marL="0" indent="0">
              <a:buNone/>
            </a:pPr>
            <a:r>
              <a:rPr lang="en-US" sz="4800" b="1" dirty="0" smtClean="0">
                <a:solidFill>
                  <a:srgbClr val="FFFF00"/>
                </a:solidFill>
              </a:rPr>
              <a:t>Students cannot access the secondary curriculum</a:t>
            </a:r>
            <a:r>
              <a:rPr lang="en-US" sz="4800" dirty="0"/>
              <a:t> </a:t>
            </a:r>
            <a:r>
              <a:rPr lang="en-US" sz="4800" dirty="0" smtClean="0"/>
              <a:t>because they do not have the reading skills needed to understand GCSE questions in ALL subjects.</a:t>
            </a:r>
            <a:endParaRPr lang="en-US" sz="4800" dirty="0"/>
          </a:p>
        </p:txBody>
      </p:sp>
    </p:spTree>
    <p:extLst>
      <p:ext uri="{BB962C8B-B14F-4D97-AF65-F5344CB8AC3E}">
        <p14:creationId xmlns:p14="http://schemas.microsoft.com/office/powerpoint/2010/main" val="20220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26920" y="-35531"/>
            <a:ext cx="8001000" cy="681228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8544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err="1" smtClean="0">
                <a:solidFill>
                  <a:srgbClr val="FFFF00"/>
                </a:solidFill>
              </a:rPr>
              <a:t>TIEr</a:t>
            </a:r>
            <a:r>
              <a:rPr lang="en-US" sz="6000" b="1" dirty="0" smtClean="0">
                <a:solidFill>
                  <a:srgbClr val="FFFF00"/>
                </a:solidFill>
              </a:rPr>
              <a:t> 2..</a:t>
            </a:r>
            <a:endParaRPr lang="en-US" sz="6000" b="1" dirty="0">
              <a:solidFill>
                <a:srgbClr val="FFFF00"/>
              </a:solidFill>
            </a:endParaRPr>
          </a:p>
        </p:txBody>
      </p:sp>
      <p:sp>
        <p:nvSpPr>
          <p:cNvPr id="3" name="Content Placeholder 2"/>
          <p:cNvSpPr>
            <a:spLocks noGrp="1"/>
          </p:cNvSpPr>
          <p:nvPr>
            <p:ph idx="1"/>
          </p:nvPr>
        </p:nvSpPr>
        <p:spPr/>
        <p:txBody>
          <a:bodyPr>
            <a:normAutofit/>
          </a:bodyPr>
          <a:lstStyle/>
          <a:p>
            <a:r>
              <a:rPr lang="en-US" sz="3600" dirty="0" smtClean="0"/>
              <a:t>This is the language you need  to understand all your different subjects.  This is the language that will be in books, in exams and all around you and you only learn it by READING!!!</a:t>
            </a:r>
            <a:endParaRPr lang="en-US" sz="3600" dirty="0"/>
          </a:p>
        </p:txBody>
      </p:sp>
    </p:spTree>
    <p:extLst>
      <p:ext uri="{BB962C8B-B14F-4D97-AF65-F5344CB8AC3E}">
        <p14:creationId xmlns:p14="http://schemas.microsoft.com/office/powerpoint/2010/main" val="15338842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315</TotalTime>
  <Words>914</Words>
  <Application>Microsoft Office PowerPoint</Application>
  <PresentationFormat>Widescreen</PresentationFormat>
  <Paragraphs>53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Mangal</vt:lpstr>
      <vt:lpstr>Wingdings</vt:lpstr>
      <vt:lpstr>Celestial</vt:lpstr>
      <vt:lpstr>Reading.  Why bother?</vt:lpstr>
      <vt:lpstr>Here is the sciency bit….</vt:lpstr>
      <vt:lpstr>PowerPoint Presentation</vt:lpstr>
      <vt:lpstr>Key point!!!</vt:lpstr>
      <vt:lpstr>PowerPoint Presentation</vt:lpstr>
      <vt:lpstr>So why does READING matter???</vt:lpstr>
      <vt:lpstr>PowerPoint Presentation</vt:lpstr>
      <vt:lpstr>PowerPoint Presentation</vt:lpstr>
      <vt:lpstr>TIEr 2..</vt:lpstr>
      <vt:lpstr>PowerPoint Presentation</vt:lpstr>
      <vt:lpstr>PowerPoint Presentation</vt:lpstr>
      <vt:lpstr>ROBUST LEARNING</vt:lpstr>
      <vt:lpstr>.</vt:lpstr>
      <vt:lpstr>5  A day</vt:lpstr>
      <vt:lpstr>But that’s not all frequent reading helps with…</vt:lpstr>
      <vt:lpstr>PowerPoint Presentation</vt:lpstr>
      <vt:lpstr>And the magic number is…….</vt:lpstr>
      <vt:lpstr>300 words a minute</vt:lpstr>
      <vt:lpstr>Why???</vt:lpstr>
      <vt:lpstr>So How do you learn to read better and faster?  What’s the magic formula that works with everyone?</vt:lpstr>
      <vt:lpstr>And the magic formula is…</vt:lpstr>
      <vt:lpstr>You get the picture….</vt:lpstr>
      <vt:lpstr>Passers</vt:lpstr>
      <vt:lpstr>PowerPoint Presentation</vt:lpstr>
      <vt:lpstr>So..recap</vt:lpstr>
      <vt:lpstr>PowerPoint Presentation</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SPEED</dc:title>
  <dc:creator>H Davis</dc:creator>
  <cp:lastModifiedBy>H Davis</cp:lastModifiedBy>
  <cp:revision>37</cp:revision>
  <dcterms:created xsi:type="dcterms:W3CDTF">2017-04-26T10:39:30Z</dcterms:created>
  <dcterms:modified xsi:type="dcterms:W3CDTF">2018-09-17T16:12:19Z</dcterms:modified>
</cp:coreProperties>
</file>