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16"/>
  </p:notesMasterIdLst>
  <p:sldIdLst>
    <p:sldId id="382" r:id="rId2"/>
    <p:sldId id="545" r:id="rId3"/>
    <p:sldId id="537" r:id="rId4"/>
    <p:sldId id="527" r:id="rId5"/>
    <p:sldId id="532" r:id="rId6"/>
    <p:sldId id="538" r:id="rId7"/>
    <p:sldId id="533" r:id="rId8"/>
    <p:sldId id="535" r:id="rId9"/>
    <p:sldId id="547" r:id="rId10"/>
    <p:sldId id="534" r:id="rId11"/>
    <p:sldId id="546" r:id="rId12"/>
    <p:sldId id="543" r:id="rId13"/>
    <p:sldId id="544" r:id="rId14"/>
    <p:sldId id="542" r:id="rId15"/>
  </p:sldIdLst>
  <p:sldSz cx="9144000" cy="6858000" type="screen4x3"/>
  <p:notesSz cx="6858000" cy="9144000"/>
  <p:embeddedFontLst>
    <p:embeddedFont>
      <p:font typeface="Calibri" panose="020F0502020204030204" pitchFamily="34" charset="0"/>
      <p:regular r:id="rId17"/>
      <p:bold r:id="rId18"/>
      <p:italic r:id="rId19"/>
      <p:boldItalic r:id="rId20"/>
    </p:embeddedFont>
    <p:embeddedFont>
      <p:font typeface="Open Sans Extrabold" panose="020B0604020202020204" charset="0"/>
      <p:bold r:id="rId21"/>
      <p:boldItalic r:id="rId22"/>
    </p:embeddedFont>
    <p:embeddedFont>
      <p:font typeface="Calibri Light" panose="020F0302020204030204" pitchFamily="34" charset="0"/>
      <p:regular r:id="rId23"/>
      <p:italic r:id="rId24"/>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0A820"/>
    <a:srgbClr val="191973"/>
    <a:srgbClr val="F7D0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32" autoAdjust="0"/>
    <p:restoredTop sz="81925" autoAdjust="0"/>
  </p:normalViewPr>
  <p:slideViewPr>
    <p:cSldViewPr snapToGrid="0" showGuides="1">
      <p:cViewPr varScale="1">
        <p:scale>
          <a:sx n="60" d="100"/>
          <a:sy n="60" d="100"/>
        </p:scale>
        <p:origin x="1770" y="84"/>
      </p:cViewPr>
      <p:guideLst>
        <p:guide orient="horz" pos="2137"/>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4C4543-9E16-41F3-8C4E-06FBA2094E8E}" type="datetimeFigureOut">
              <a:rPr lang="en-GB" smtClean="0"/>
              <a:t>30/04/2019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087599-7283-45C4-80AD-0C20BF026EFE}" type="slidenum">
              <a:rPr lang="en-GB" smtClean="0"/>
              <a:t>‹#›</a:t>
            </a:fld>
            <a:endParaRPr lang="en-GB"/>
          </a:p>
        </p:txBody>
      </p:sp>
    </p:spTree>
    <p:extLst>
      <p:ext uri="{BB962C8B-B14F-4D97-AF65-F5344CB8AC3E}">
        <p14:creationId xmlns:p14="http://schemas.microsoft.com/office/powerpoint/2010/main" val="1910297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767C5F77-4725-4B4F-A639-77BF4962E92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15112460-977D-4EC1-A121-C18A3F38F99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z="24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767C5F77-4725-4B4F-A639-77BF4962E92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15112460-977D-4EC1-A121-C18A3F38F99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z="2400" dirty="0"/>
          </a:p>
        </p:txBody>
      </p:sp>
    </p:spTree>
    <p:extLst>
      <p:ext uri="{BB962C8B-B14F-4D97-AF65-F5344CB8AC3E}">
        <p14:creationId xmlns:p14="http://schemas.microsoft.com/office/powerpoint/2010/main" val="441408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Raising attainment plans</a:t>
            </a:r>
          </a:p>
          <a:p>
            <a:endParaRPr lang="en-GB" dirty="0"/>
          </a:p>
        </p:txBody>
      </p:sp>
      <p:sp>
        <p:nvSpPr>
          <p:cNvPr id="4" name="Slide Number Placeholder 3"/>
          <p:cNvSpPr>
            <a:spLocks noGrp="1"/>
          </p:cNvSpPr>
          <p:nvPr>
            <p:ph type="sldNum" sz="quarter" idx="5"/>
          </p:nvPr>
        </p:nvSpPr>
        <p:spPr/>
        <p:txBody>
          <a:bodyPr/>
          <a:lstStyle/>
          <a:p>
            <a:fld id="{A5087599-7283-45C4-80AD-0C20BF026EFE}" type="slidenum">
              <a:rPr lang="en-GB" smtClean="0"/>
              <a:t>3</a:t>
            </a:fld>
            <a:endParaRPr lang="en-GB"/>
          </a:p>
        </p:txBody>
      </p:sp>
    </p:spTree>
    <p:extLst>
      <p:ext uri="{BB962C8B-B14F-4D97-AF65-F5344CB8AC3E}">
        <p14:creationId xmlns:p14="http://schemas.microsoft.com/office/powerpoint/2010/main" val="4026498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Raising attainment plans</a:t>
            </a:r>
          </a:p>
          <a:p>
            <a:endParaRPr lang="en-GB" dirty="0"/>
          </a:p>
        </p:txBody>
      </p:sp>
      <p:sp>
        <p:nvSpPr>
          <p:cNvPr id="4" name="Slide Number Placeholder 3"/>
          <p:cNvSpPr>
            <a:spLocks noGrp="1"/>
          </p:cNvSpPr>
          <p:nvPr>
            <p:ph type="sldNum" sz="quarter" idx="5"/>
          </p:nvPr>
        </p:nvSpPr>
        <p:spPr/>
        <p:txBody>
          <a:bodyPr/>
          <a:lstStyle/>
          <a:p>
            <a:fld id="{A5087599-7283-45C4-80AD-0C20BF026EFE}" type="slidenum">
              <a:rPr lang="en-GB" smtClean="0"/>
              <a:t>4</a:t>
            </a:fld>
            <a:endParaRPr lang="en-GB"/>
          </a:p>
        </p:txBody>
      </p:sp>
    </p:spTree>
    <p:extLst>
      <p:ext uri="{BB962C8B-B14F-4D97-AF65-F5344CB8AC3E}">
        <p14:creationId xmlns:p14="http://schemas.microsoft.com/office/powerpoint/2010/main" val="3169852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Raising attainment plans</a:t>
            </a:r>
          </a:p>
          <a:p>
            <a:endParaRPr lang="en-GB" dirty="0"/>
          </a:p>
        </p:txBody>
      </p:sp>
      <p:sp>
        <p:nvSpPr>
          <p:cNvPr id="4" name="Slide Number Placeholder 3"/>
          <p:cNvSpPr>
            <a:spLocks noGrp="1"/>
          </p:cNvSpPr>
          <p:nvPr>
            <p:ph type="sldNum" sz="quarter" idx="5"/>
          </p:nvPr>
        </p:nvSpPr>
        <p:spPr/>
        <p:txBody>
          <a:bodyPr/>
          <a:lstStyle/>
          <a:p>
            <a:fld id="{A5087599-7283-45C4-80AD-0C20BF026EFE}" type="slidenum">
              <a:rPr lang="en-GB" smtClean="0"/>
              <a:t>5</a:t>
            </a:fld>
            <a:endParaRPr lang="en-GB"/>
          </a:p>
        </p:txBody>
      </p:sp>
    </p:spTree>
    <p:extLst>
      <p:ext uri="{BB962C8B-B14F-4D97-AF65-F5344CB8AC3E}">
        <p14:creationId xmlns:p14="http://schemas.microsoft.com/office/powerpoint/2010/main" val="131948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Raising attainment plans</a:t>
            </a:r>
          </a:p>
          <a:p>
            <a:endParaRPr lang="en-GB" dirty="0"/>
          </a:p>
        </p:txBody>
      </p:sp>
      <p:sp>
        <p:nvSpPr>
          <p:cNvPr id="4" name="Slide Number Placeholder 3"/>
          <p:cNvSpPr>
            <a:spLocks noGrp="1"/>
          </p:cNvSpPr>
          <p:nvPr>
            <p:ph type="sldNum" sz="quarter" idx="5"/>
          </p:nvPr>
        </p:nvSpPr>
        <p:spPr/>
        <p:txBody>
          <a:bodyPr/>
          <a:lstStyle/>
          <a:p>
            <a:fld id="{A5087599-7283-45C4-80AD-0C20BF026EFE}" type="slidenum">
              <a:rPr lang="en-GB" smtClean="0"/>
              <a:t>6</a:t>
            </a:fld>
            <a:endParaRPr lang="en-GB"/>
          </a:p>
        </p:txBody>
      </p:sp>
    </p:spTree>
    <p:extLst>
      <p:ext uri="{BB962C8B-B14F-4D97-AF65-F5344CB8AC3E}">
        <p14:creationId xmlns:p14="http://schemas.microsoft.com/office/powerpoint/2010/main" val="2212799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Raising attainment plans</a:t>
            </a:r>
          </a:p>
          <a:p>
            <a:endParaRPr lang="en-GB" dirty="0"/>
          </a:p>
        </p:txBody>
      </p:sp>
      <p:sp>
        <p:nvSpPr>
          <p:cNvPr id="4" name="Slide Number Placeholder 3"/>
          <p:cNvSpPr>
            <a:spLocks noGrp="1"/>
          </p:cNvSpPr>
          <p:nvPr>
            <p:ph type="sldNum" sz="quarter" idx="5"/>
          </p:nvPr>
        </p:nvSpPr>
        <p:spPr/>
        <p:txBody>
          <a:bodyPr/>
          <a:lstStyle/>
          <a:p>
            <a:fld id="{A5087599-7283-45C4-80AD-0C20BF026EFE}" type="slidenum">
              <a:rPr lang="en-GB" smtClean="0"/>
              <a:t>7</a:t>
            </a:fld>
            <a:endParaRPr lang="en-GB"/>
          </a:p>
        </p:txBody>
      </p:sp>
    </p:spTree>
    <p:extLst>
      <p:ext uri="{BB962C8B-B14F-4D97-AF65-F5344CB8AC3E}">
        <p14:creationId xmlns:p14="http://schemas.microsoft.com/office/powerpoint/2010/main" val="3663022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Raising attainment plans</a:t>
            </a:r>
          </a:p>
          <a:p>
            <a:endParaRPr lang="en-GB" dirty="0"/>
          </a:p>
        </p:txBody>
      </p:sp>
      <p:sp>
        <p:nvSpPr>
          <p:cNvPr id="4" name="Slide Number Placeholder 3"/>
          <p:cNvSpPr>
            <a:spLocks noGrp="1"/>
          </p:cNvSpPr>
          <p:nvPr>
            <p:ph type="sldNum" sz="quarter" idx="5"/>
          </p:nvPr>
        </p:nvSpPr>
        <p:spPr/>
        <p:txBody>
          <a:bodyPr/>
          <a:lstStyle/>
          <a:p>
            <a:fld id="{A5087599-7283-45C4-80AD-0C20BF026EFE}" type="slidenum">
              <a:rPr lang="en-GB" smtClean="0"/>
              <a:t>10</a:t>
            </a:fld>
            <a:endParaRPr lang="en-GB"/>
          </a:p>
        </p:txBody>
      </p:sp>
    </p:spTree>
    <p:extLst>
      <p:ext uri="{BB962C8B-B14F-4D97-AF65-F5344CB8AC3E}">
        <p14:creationId xmlns:p14="http://schemas.microsoft.com/office/powerpoint/2010/main" val="2209079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Raising attainment plans</a:t>
            </a:r>
          </a:p>
          <a:p>
            <a:endParaRPr lang="en-GB" dirty="0"/>
          </a:p>
        </p:txBody>
      </p:sp>
      <p:sp>
        <p:nvSpPr>
          <p:cNvPr id="4" name="Slide Number Placeholder 3"/>
          <p:cNvSpPr>
            <a:spLocks noGrp="1"/>
          </p:cNvSpPr>
          <p:nvPr>
            <p:ph type="sldNum" sz="quarter" idx="5"/>
          </p:nvPr>
        </p:nvSpPr>
        <p:spPr/>
        <p:txBody>
          <a:bodyPr/>
          <a:lstStyle/>
          <a:p>
            <a:fld id="{A5087599-7283-45C4-80AD-0C20BF026EFE}" type="slidenum">
              <a:rPr lang="en-GB" smtClean="0"/>
              <a:t>13</a:t>
            </a:fld>
            <a:endParaRPr lang="en-GB"/>
          </a:p>
        </p:txBody>
      </p:sp>
    </p:spTree>
    <p:extLst>
      <p:ext uri="{BB962C8B-B14F-4D97-AF65-F5344CB8AC3E}">
        <p14:creationId xmlns:p14="http://schemas.microsoft.com/office/powerpoint/2010/main" val="3873587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523BB4-9010-4815-8254-AEA743541335}" type="datetimeFigureOut">
              <a:rPr lang="en-GB" smtClean="0"/>
              <a:t>30/04/2019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412E7-24B4-4A19-9220-D13D70D6ECA8}" type="slidenum">
              <a:rPr lang="en-GB" smtClean="0"/>
              <a:t>‹#›</a:t>
            </a:fld>
            <a:endParaRPr lang="en-GB"/>
          </a:p>
        </p:txBody>
      </p:sp>
    </p:spTree>
    <p:extLst>
      <p:ext uri="{BB962C8B-B14F-4D97-AF65-F5344CB8AC3E}">
        <p14:creationId xmlns:p14="http://schemas.microsoft.com/office/powerpoint/2010/main" val="33885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523BB4-9010-4815-8254-AEA743541335}" type="datetimeFigureOut">
              <a:rPr lang="en-GB" smtClean="0"/>
              <a:t>30/04/2019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412E7-24B4-4A19-9220-D13D70D6ECA8}" type="slidenum">
              <a:rPr lang="en-GB" smtClean="0"/>
              <a:t>‹#›</a:t>
            </a:fld>
            <a:endParaRPr lang="en-GB"/>
          </a:p>
        </p:txBody>
      </p:sp>
    </p:spTree>
    <p:extLst>
      <p:ext uri="{BB962C8B-B14F-4D97-AF65-F5344CB8AC3E}">
        <p14:creationId xmlns:p14="http://schemas.microsoft.com/office/powerpoint/2010/main" val="1502240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523BB4-9010-4815-8254-AEA743541335}" type="datetimeFigureOut">
              <a:rPr lang="en-GB" smtClean="0"/>
              <a:t>30/04/2019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412E7-24B4-4A19-9220-D13D70D6ECA8}" type="slidenum">
              <a:rPr lang="en-GB" smtClean="0"/>
              <a:t>‹#›</a:t>
            </a:fld>
            <a:endParaRPr lang="en-GB"/>
          </a:p>
        </p:txBody>
      </p:sp>
    </p:spTree>
    <p:extLst>
      <p:ext uri="{BB962C8B-B14F-4D97-AF65-F5344CB8AC3E}">
        <p14:creationId xmlns:p14="http://schemas.microsoft.com/office/powerpoint/2010/main" val="2123140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Master Slide">
    <p:spTree>
      <p:nvGrpSpPr>
        <p:cNvPr id="1" name=""/>
        <p:cNvGrpSpPr/>
        <p:nvPr/>
      </p:nvGrpSpPr>
      <p:grpSpPr>
        <a:xfrm>
          <a:off x="0" y="0"/>
          <a:ext cx="0" cy="0"/>
          <a:chOff x="0" y="0"/>
          <a:chExt cx="0" cy="0"/>
        </a:xfrm>
      </p:grpSpPr>
      <p:sp>
        <p:nvSpPr>
          <p:cNvPr id="2" name="Shape 11">
            <a:extLst>
              <a:ext uri="{FF2B5EF4-FFF2-40B4-BE49-F238E27FC236}">
                <a16:creationId xmlns:a16="http://schemas.microsoft.com/office/drawing/2014/main" id="{4A593578-D9CB-40B9-A9EB-FFF5BA83DACC}"/>
              </a:ext>
            </a:extLst>
          </p:cNvPr>
          <p:cNvSpPr>
            <a:spLocks noGrp="1"/>
          </p:cNvSpPr>
          <p:nvPr>
            <p:ph type="sldNum" sz="quarter" idx="10"/>
          </p:nvPr>
        </p:nvSpPr>
        <p:spPr/>
        <p:txBody>
          <a:bodyPr/>
          <a:lstStyle>
            <a:lvl1pPr>
              <a:defRPr/>
            </a:lvl1pPr>
          </a:lstStyle>
          <a:p>
            <a:pPr>
              <a:defRPr/>
            </a:pPr>
            <a:fld id="{6DC0606B-75C7-4875-9D3E-A9A6605F05CF}" type="slidenum">
              <a:rPr/>
              <a:pPr>
                <a:defRPr/>
              </a:pPr>
              <a:t>‹#›</a:t>
            </a:fld>
            <a:endParaRPr/>
          </a:p>
        </p:txBody>
      </p:sp>
    </p:spTree>
    <p:extLst>
      <p:ext uri="{BB962C8B-B14F-4D97-AF65-F5344CB8AC3E}">
        <p14:creationId xmlns:p14="http://schemas.microsoft.com/office/powerpoint/2010/main" val="2853472791"/>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523BB4-9010-4815-8254-AEA743541335}" type="datetimeFigureOut">
              <a:rPr lang="en-GB" smtClean="0"/>
              <a:t>30/04/2019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412E7-24B4-4A19-9220-D13D70D6ECA8}" type="slidenum">
              <a:rPr lang="en-GB" smtClean="0"/>
              <a:t>‹#›</a:t>
            </a:fld>
            <a:endParaRPr lang="en-GB"/>
          </a:p>
        </p:txBody>
      </p:sp>
    </p:spTree>
    <p:extLst>
      <p:ext uri="{BB962C8B-B14F-4D97-AF65-F5344CB8AC3E}">
        <p14:creationId xmlns:p14="http://schemas.microsoft.com/office/powerpoint/2010/main" val="596185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523BB4-9010-4815-8254-AEA743541335}" type="datetimeFigureOut">
              <a:rPr lang="en-GB" smtClean="0"/>
              <a:t>30/04/2019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412E7-24B4-4A19-9220-D13D70D6ECA8}" type="slidenum">
              <a:rPr lang="en-GB" smtClean="0"/>
              <a:t>‹#›</a:t>
            </a:fld>
            <a:endParaRPr lang="en-GB"/>
          </a:p>
        </p:txBody>
      </p:sp>
    </p:spTree>
    <p:extLst>
      <p:ext uri="{BB962C8B-B14F-4D97-AF65-F5344CB8AC3E}">
        <p14:creationId xmlns:p14="http://schemas.microsoft.com/office/powerpoint/2010/main" val="81775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523BB4-9010-4815-8254-AEA743541335}" type="datetimeFigureOut">
              <a:rPr lang="en-GB" smtClean="0"/>
              <a:t>30/04/2019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4412E7-24B4-4A19-9220-D13D70D6ECA8}" type="slidenum">
              <a:rPr lang="en-GB" smtClean="0"/>
              <a:t>‹#›</a:t>
            </a:fld>
            <a:endParaRPr lang="en-GB"/>
          </a:p>
        </p:txBody>
      </p:sp>
    </p:spTree>
    <p:extLst>
      <p:ext uri="{BB962C8B-B14F-4D97-AF65-F5344CB8AC3E}">
        <p14:creationId xmlns:p14="http://schemas.microsoft.com/office/powerpoint/2010/main" val="1023931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523BB4-9010-4815-8254-AEA743541335}" type="datetimeFigureOut">
              <a:rPr lang="en-GB" smtClean="0"/>
              <a:t>30/04/2019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4412E7-24B4-4A19-9220-D13D70D6ECA8}" type="slidenum">
              <a:rPr lang="en-GB" smtClean="0"/>
              <a:t>‹#›</a:t>
            </a:fld>
            <a:endParaRPr lang="en-GB"/>
          </a:p>
        </p:txBody>
      </p:sp>
    </p:spTree>
    <p:extLst>
      <p:ext uri="{BB962C8B-B14F-4D97-AF65-F5344CB8AC3E}">
        <p14:creationId xmlns:p14="http://schemas.microsoft.com/office/powerpoint/2010/main" val="1111055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523BB4-9010-4815-8254-AEA743541335}" type="datetimeFigureOut">
              <a:rPr lang="en-GB" smtClean="0"/>
              <a:t>30/04/2019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4412E7-24B4-4A19-9220-D13D70D6ECA8}" type="slidenum">
              <a:rPr lang="en-GB" smtClean="0"/>
              <a:t>‹#›</a:t>
            </a:fld>
            <a:endParaRPr lang="en-GB"/>
          </a:p>
        </p:txBody>
      </p:sp>
    </p:spTree>
    <p:extLst>
      <p:ext uri="{BB962C8B-B14F-4D97-AF65-F5344CB8AC3E}">
        <p14:creationId xmlns:p14="http://schemas.microsoft.com/office/powerpoint/2010/main" val="1371078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523BB4-9010-4815-8254-AEA743541335}" type="datetimeFigureOut">
              <a:rPr lang="en-GB" smtClean="0"/>
              <a:t>30/04/2019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4412E7-24B4-4A19-9220-D13D70D6ECA8}" type="slidenum">
              <a:rPr lang="en-GB" smtClean="0"/>
              <a:t>‹#›</a:t>
            </a:fld>
            <a:endParaRPr lang="en-GB"/>
          </a:p>
        </p:txBody>
      </p:sp>
    </p:spTree>
    <p:extLst>
      <p:ext uri="{BB962C8B-B14F-4D97-AF65-F5344CB8AC3E}">
        <p14:creationId xmlns:p14="http://schemas.microsoft.com/office/powerpoint/2010/main" val="1080203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523BB4-9010-4815-8254-AEA743541335}" type="datetimeFigureOut">
              <a:rPr lang="en-GB" smtClean="0"/>
              <a:t>30/04/2019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4412E7-24B4-4A19-9220-D13D70D6ECA8}" type="slidenum">
              <a:rPr lang="en-GB" smtClean="0"/>
              <a:t>‹#›</a:t>
            </a:fld>
            <a:endParaRPr lang="en-GB"/>
          </a:p>
        </p:txBody>
      </p:sp>
    </p:spTree>
    <p:extLst>
      <p:ext uri="{BB962C8B-B14F-4D97-AF65-F5344CB8AC3E}">
        <p14:creationId xmlns:p14="http://schemas.microsoft.com/office/powerpoint/2010/main" val="2133893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523BB4-9010-4815-8254-AEA743541335}" type="datetimeFigureOut">
              <a:rPr lang="en-GB" smtClean="0"/>
              <a:t>30/04/2019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4412E7-24B4-4A19-9220-D13D70D6ECA8}" type="slidenum">
              <a:rPr lang="en-GB" smtClean="0"/>
              <a:t>‹#›</a:t>
            </a:fld>
            <a:endParaRPr lang="en-GB"/>
          </a:p>
        </p:txBody>
      </p:sp>
    </p:spTree>
    <p:extLst>
      <p:ext uri="{BB962C8B-B14F-4D97-AF65-F5344CB8AC3E}">
        <p14:creationId xmlns:p14="http://schemas.microsoft.com/office/powerpoint/2010/main" val="1937817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523BB4-9010-4815-8254-AEA743541335}" type="datetimeFigureOut">
              <a:rPr lang="en-GB" smtClean="0"/>
              <a:t>30/04/2019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4412E7-24B4-4A19-9220-D13D70D6ECA8}" type="slidenum">
              <a:rPr lang="en-GB" smtClean="0"/>
              <a:t>‹#›</a:t>
            </a:fld>
            <a:endParaRPr lang="en-GB"/>
          </a:p>
        </p:txBody>
      </p:sp>
    </p:spTree>
    <p:extLst>
      <p:ext uri="{BB962C8B-B14F-4D97-AF65-F5344CB8AC3E}">
        <p14:creationId xmlns:p14="http://schemas.microsoft.com/office/powerpoint/2010/main" val="14412995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91973"/>
        </a:solidFill>
        <a:effectLst/>
      </p:bgPr>
    </p:bg>
    <p:spTree>
      <p:nvGrpSpPr>
        <p:cNvPr id="1" name=""/>
        <p:cNvGrpSpPr/>
        <p:nvPr/>
      </p:nvGrpSpPr>
      <p:grpSpPr>
        <a:xfrm>
          <a:off x="0" y="0"/>
          <a:ext cx="0" cy="0"/>
          <a:chOff x="0" y="0"/>
          <a:chExt cx="0" cy="0"/>
        </a:xfrm>
      </p:grpSpPr>
      <p:pic>
        <p:nvPicPr>
          <p:cNvPr id="7170" name="Picture 3">
            <a:extLst>
              <a:ext uri="{FF2B5EF4-FFF2-40B4-BE49-F238E27FC236}">
                <a16:creationId xmlns:a16="http://schemas.microsoft.com/office/drawing/2014/main" id="{786B4201-77A0-4809-8D53-C34F1AF093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425700"/>
            <a:ext cx="2263775"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4">
            <a:extLst>
              <a:ext uri="{FF2B5EF4-FFF2-40B4-BE49-F238E27FC236}">
                <a16:creationId xmlns:a16="http://schemas.microsoft.com/office/drawing/2014/main" id="{D42412C8-2B4D-437F-B681-A52AB80D8345}"/>
              </a:ext>
            </a:extLst>
          </p:cNvPr>
          <p:cNvSpPr>
            <a:spLocks noChangeArrowheads="1"/>
          </p:cNvSpPr>
          <p:nvPr/>
        </p:nvSpPr>
        <p:spPr bwMode="auto">
          <a:xfrm>
            <a:off x="3189249" y="2828835"/>
            <a:ext cx="553402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2400" b="1" dirty="0" smtClean="0">
                <a:solidFill>
                  <a:srgbClr val="FFCD00"/>
                </a:solidFill>
                <a:latin typeface="Open Sans Extrabold" panose="020B0906030804020204" pitchFamily="34" charset="0"/>
                <a:cs typeface="Open Sans Extrabold" panose="020B0906030804020204" pitchFamily="34" charset="0"/>
              </a:rPr>
              <a:t>Raising standards and expectations</a:t>
            </a:r>
          </a:p>
          <a:p>
            <a:pPr eaLnBrk="1" hangingPunct="1"/>
            <a:endParaRPr lang="en-GB" altLang="en-US" sz="2400" b="1" dirty="0" smtClean="0">
              <a:solidFill>
                <a:srgbClr val="FFCD00"/>
              </a:solidFill>
              <a:latin typeface="Open Sans Extrabold" panose="020B0906030804020204" pitchFamily="34" charset="0"/>
              <a:cs typeface="Open Sans Extrabold" panose="020B0906030804020204" pitchFamily="34" charset="0"/>
            </a:endParaRPr>
          </a:p>
          <a:p>
            <a:pPr eaLnBrk="1" hangingPunct="1"/>
            <a:r>
              <a:rPr lang="en-GB" altLang="en-US" sz="2400" b="1" dirty="0" smtClean="0">
                <a:solidFill>
                  <a:srgbClr val="FFCD00"/>
                </a:solidFill>
                <a:latin typeface="Open Sans Extrabold" panose="020B0906030804020204" pitchFamily="34" charset="0"/>
                <a:cs typeface="Open Sans Extrabold" panose="020B0906030804020204" pitchFamily="34" charset="0"/>
              </a:rPr>
              <a:t>A new Behaviour approach for Okehampton College</a:t>
            </a:r>
          </a:p>
          <a:p>
            <a:pPr eaLnBrk="1" hangingPunct="1"/>
            <a:endParaRPr lang="en-GB" altLang="en-US" sz="2400" b="1" dirty="0" smtClean="0">
              <a:solidFill>
                <a:srgbClr val="FFCD00"/>
              </a:solidFill>
              <a:latin typeface="Open Sans Extrabold" panose="020B0906030804020204" pitchFamily="34" charset="0"/>
              <a:cs typeface="Open Sans Extrabold" panose="020B0906030804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7214D51-7008-409D-B18F-5675EE94B006}"/>
              </a:ext>
            </a:extLst>
          </p:cNvPr>
          <p:cNvSpPr/>
          <p:nvPr/>
        </p:nvSpPr>
        <p:spPr>
          <a:xfrm>
            <a:off x="541496" y="243483"/>
            <a:ext cx="8305324" cy="5262979"/>
          </a:xfrm>
          <a:prstGeom prst="rect">
            <a:avLst/>
          </a:prstGeom>
        </p:spPr>
        <p:txBody>
          <a:bodyPr wrap="square">
            <a:spAutoFit/>
          </a:bodyPr>
          <a:lstStyle/>
          <a:p>
            <a:r>
              <a:rPr lang="en-GB" sz="2400" b="1" dirty="0" smtClean="0">
                <a:solidFill>
                  <a:srgbClr val="191973"/>
                </a:solidFill>
                <a:latin typeface="Calibri" panose="020F0502020204030204" pitchFamily="34" charset="0"/>
                <a:cs typeface="Calibri" panose="020F0502020204030204" pitchFamily="34" charset="0"/>
              </a:rPr>
              <a:t>Ready To Learn (R2L)</a:t>
            </a:r>
          </a:p>
          <a:p>
            <a:r>
              <a:rPr lang="en-GB" sz="2400" b="1" dirty="0">
                <a:solidFill>
                  <a:srgbClr val="191973"/>
                </a:solidFill>
                <a:latin typeface="Calibri" panose="020F0502020204030204" pitchFamily="34" charset="0"/>
                <a:cs typeface="Calibri" panose="020F0502020204030204" pitchFamily="34" charset="0"/>
              </a:rPr>
              <a:t>	</a:t>
            </a:r>
            <a:endParaRPr lang="en-GB" sz="2400" b="1" dirty="0" smtClean="0">
              <a:solidFill>
                <a:srgbClr val="191973"/>
              </a:solidFill>
              <a:latin typeface="Calibri" panose="020F0502020204030204" pitchFamily="34" charset="0"/>
              <a:cs typeface="Calibri" panose="020F0502020204030204" pitchFamily="34" charset="0"/>
            </a:endParaRPr>
          </a:p>
          <a:p>
            <a:pPr marL="514350" indent="-514350">
              <a:buAutoNum type="arabicPeriod"/>
            </a:pPr>
            <a:r>
              <a:rPr lang="en-GB" sz="2400" dirty="0" smtClean="0">
                <a:solidFill>
                  <a:srgbClr val="191973"/>
                </a:solidFill>
                <a:latin typeface="Calibri" panose="020F0502020204030204" pitchFamily="34" charset="0"/>
                <a:cs typeface="Calibri" panose="020F0502020204030204" pitchFamily="34" charset="0"/>
              </a:rPr>
              <a:t>A clear warning will be given.</a:t>
            </a:r>
          </a:p>
          <a:p>
            <a:endParaRPr lang="en-GB" sz="2400" dirty="0" smtClean="0">
              <a:solidFill>
                <a:srgbClr val="191973"/>
              </a:solidFill>
              <a:latin typeface="Calibri" panose="020F0502020204030204" pitchFamily="34" charset="0"/>
              <a:cs typeface="Calibri" panose="020F0502020204030204" pitchFamily="34" charset="0"/>
            </a:endParaRPr>
          </a:p>
          <a:p>
            <a:r>
              <a:rPr lang="en-GB" sz="2400" dirty="0" smtClean="0">
                <a:solidFill>
                  <a:srgbClr val="191973"/>
                </a:solidFill>
                <a:latin typeface="Calibri" panose="020F0502020204030204" pitchFamily="34" charset="0"/>
                <a:cs typeface="Calibri" panose="020F0502020204030204" pitchFamily="34" charset="0"/>
              </a:rPr>
              <a:t>2. Students who do not meet college expectations after their warning will be expected to go to R2L.</a:t>
            </a:r>
          </a:p>
          <a:p>
            <a:endParaRPr lang="en-GB" sz="2400" dirty="0">
              <a:solidFill>
                <a:srgbClr val="191973"/>
              </a:solidFill>
              <a:latin typeface="Calibri" panose="020F0502020204030204" pitchFamily="34" charset="0"/>
              <a:cs typeface="Calibri" panose="020F0502020204030204" pitchFamily="34" charset="0"/>
            </a:endParaRPr>
          </a:p>
          <a:p>
            <a:r>
              <a:rPr lang="en-GB" sz="2400" dirty="0" smtClean="0">
                <a:solidFill>
                  <a:srgbClr val="191973"/>
                </a:solidFill>
                <a:latin typeface="Calibri" panose="020F0502020204030204" pitchFamily="34" charset="0"/>
                <a:cs typeface="Calibri" panose="020F0502020204030204" pitchFamily="34" charset="0"/>
              </a:rPr>
              <a:t>	R2L is 2 hours out of lessons where students complete 	suitable work in silence</a:t>
            </a:r>
          </a:p>
          <a:p>
            <a:endParaRPr lang="en-GB" sz="2400" dirty="0" smtClean="0">
              <a:solidFill>
                <a:srgbClr val="191973"/>
              </a:solidFill>
              <a:latin typeface="Calibri" panose="020F0502020204030204" pitchFamily="34" charset="0"/>
              <a:cs typeface="Calibri" panose="020F0502020204030204" pitchFamily="34" charset="0"/>
            </a:endParaRPr>
          </a:p>
          <a:p>
            <a:r>
              <a:rPr lang="en-GB" sz="2400" dirty="0" smtClean="0">
                <a:solidFill>
                  <a:srgbClr val="191973"/>
                </a:solidFill>
                <a:latin typeface="Calibri" panose="020F0502020204030204" pitchFamily="34" charset="0"/>
                <a:cs typeface="Calibri" panose="020F0502020204030204" pitchFamily="34" charset="0"/>
              </a:rPr>
              <a:t>3. Students will be told when to attend their restorative conversation with their teacher.</a:t>
            </a:r>
          </a:p>
          <a:p>
            <a:endParaRPr lang="en-GB" sz="2400" dirty="0" smtClean="0">
              <a:solidFill>
                <a:srgbClr val="191973"/>
              </a:solidFill>
              <a:latin typeface="Calibri" panose="020F0502020204030204" pitchFamily="34" charset="0"/>
              <a:cs typeface="Calibri" panose="020F0502020204030204" pitchFamily="34" charset="0"/>
            </a:endParaRPr>
          </a:p>
          <a:p>
            <a:r>
              <a:rPr lang="en-GB" sz="2400" dirty="0" smtClean="0">
                <a:solidFill>
                  <a:srgbClr val="191973"/>
                </a:solidFill>
                <a:latin typeface="Calibri" panose="020F0502020204030204" pitchFamily="34" charset="0"/>
                <a:cs typeface="Calibri" panose="020F0502020204030204" pitchFamily="34" charset="0"/>
              </a:rPr>
              <a:t>4. Students are expected to meet the R2L expectations.</a:t>
            </a:r>
            <a:endParaRPr lang="en-GB" sz="2400" dirty="0">
              <a:solidFill>
                <a:srgbClr val="191973"/>
              </a:solidFill>
              <a:latin typeface="Calibri Light" panose="020F0302020204030204" pitchFamily="34" charset="0"/>
            </a:endParaRPr>
          </a:p>
        </p:txBody>
      </p:sp>
      <p:pic>
        <p:nvPicPr>
          <p:cNvPr id="4" name="Picture 3">
            <a:extLst>
              <a:ext uri="{FF2B5EF4-FFF2-40B4-BE49-F238E27FC236}">
                <a16:creationId xmlns:a16="http://schemas.microsoft.com/office/drawing/2014/main" id="{786B4201-77A0-4809-8D53-C34F1AF0939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00862" y="243483"/>
            <a:ext cx="745958" cy="610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4418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7214D51-7008-409D-B18F-5675EE94B006}"/>
              </a:ext>
            </a:extLst>
          </p:cNvPr>
          <p:cNvSpPr/>
          <p:nvPr/>
        </p:nvSpPr>
        <p:spPr>
          <a:xfrm>
            <a:off x="541496" y="243483"/>
            <a:ext cx="8305324" cy="3785652"/>
          </a:xfrm>
          <a:prstGeom prst="rect">
            <a:avLst/>
          </a:prstGeom>
        </p:spPr>
        <p:txBody>
          <a:bodyPr wrap="square">
            <a:spAutoFit/>
          </a:bodyPr>
          <a:lstStyle/>
          <a:p>
            <a:r>
              <a:rPr lang="en-GB" sz="2400" b="1" dirty="0" smtClean="0">
                <a:solidFill>
                  <a:srgbClr val="191973"/>
                </a:solidFill>
              </a:rPr>
              <a:t>Class charts</a:t>
            </a:r>
          </a:p>
          <a:p>
            <a:endParaRPr lang="en-GB" sz="2400" b="1" dirty="0">
              <a:solidFill>
                <a:srgbClr val="191973"/>
              </a:solidFill>
            </a:endParaRPr>
          </a:p>
          <a:p>
            <a:r>
              <a:rPr lang="en-GB" sz="2400" dirty="0" smtClean="0">
                <a:solidFill>
                  <a:srgbClr val="191973"/>
                </a:solidFill>
              </a:rPr>
              <a:t>Please find your parent login in the letter sent to you before half term.</a:t>
            </a:r>
          </a:p>
          <a:p>
            <a:endParaRPr lang="en-GB" sz="2400" dirty="0">
              <a:solidFill>
                <a:srgbClr val="191973"/>
              </a:solidFill>
            </a:endParaRPr>
          </a:p>
          <a:p>
            <a:r>
              <a:rPr lang="en-GB" sz="2400" dirty="0" smtClean="0">
                <a:solidFill>
                  <a:srgbClr val="191973"/>
                </a:solidFill>
              </a:rPr>
              <a:t>This app allows you to see all points awarded to your child and will alert you to any detention or reward that we give, so that you can discuss their behaviour, effort and progress.</a:t>
            </a:r>
          </a:p>
          <a:p>
            <a:endParaRPr lang="en-GB" sz="2000" b="1" dirty="0">
              <a:solidFill>
                <a:srgbClr val="191973"/>
              </a:solidFill>
              <a:latin typeface="Calibri Light" panose="020F0302020204030204" pitchFamily="34" charset="0"/>
            </a:endParaRPr>
          </a:p>
          <a:p>
            <a:endParaRPr lang="en-GB" sz="2800" b="1" dirty="0" smtClean="0">
              <a:solidFill>
                <a:srgbClr val="002060"/>
              </a:solidFill>
            </a:endParaRPr>
          </a:p>
        </p:txBody>
      </p:sp>
      <p:pic>
        <p:nvPicPr>
          <p:cNvPr id="4" name="Picture 3">
            <a:extLst>
              <a:ext uri="{FF2B5EF4-FFF2-40B4-BE49-F238E27FC236}">
                <a16:creationId xmlns:a16="http://schemas.microsoft.com/office/drawing/2014/main" id="{786B4201-77A0-4809-8D53-C34F1AF0939D}"/>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8100862" y="243483"/>
            <a:ext cx="745958" cy="610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587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7214D51-7008-409D-B18F-5675EE94B006}"/>
              </a:ext>
            </a:extLst>
          </p:cNvPr>
          <p:cNvSpPr/>
          <p:nvPr/>
        </p:nvSpPr>
        <p:spPr>
          <a:xfrm>
            <a:off x="637749" y="2489378"/>
            <a:ext cx="8305324" cy="1107996"/>
          </a:xfrm>
          <a:prstGeom prst="rect">
            <a:avLst/>
          </a:prstGeom>
        </p:spPr>
        <p:txBody>
          <a:bodyPr wrap="square">
            <a:spAutoFit/>
          </a:bodyPr>
          <a:lstStyle/>
          <a:p>
            <a:pPr algn="ctr"/>
            <a:r>
              <a:rPr lang="en-GB" sz="6600" b="1" dirty="0" smtClean="0">
                <a:solidFill>
                  <a:srgbClr val="002060"/>
                </a:solidFill>
              </a:rPr>
              <a:t>Any Questions?</a:t>
            </a:r>
            <a:endParaRPr lang="en-GB" sz="6600" dirty="0">
              <a:solidFill>
                <a:srgbClr val="002060"/>
              </a:solidFill>
            </a:endParaRPr>
          </a:p>
        </p:txBody>
      </p:sp>
      <p:pic>
        <p:nvPicPr>
          <p:cNvPr id="4" name="Picture 3">
            <a:extLst>
              <a:ext uri="{FF2B5EF4-FFF2-40B4-BE49-F238E27FC236}">
                <a16:creationId xmlns:a16="http://schemas.microsoft.com/office/drawing/2014/main" id="{786B4201-77A0-4809-8D53-C34F1AF0939D}"/>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8100862" y="243483"/>
            <a:ext cx="745958" cy="610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83047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7214D51-7008-409D-B18F-5675EE94B006}"/>
              </a:ext>
            </a:extLst>
          </p:cNvPr>
          <p:cNvSpPr/>
          <p:nvPr/>
        </p:nvSpPr>
        <p:spPr>
          <a:xfrm>
            <a:off x="541496" y="243483"/>
            <a:ext cx="8305324" cy="6370975"/>
          </a:xfrm>
          <a:prstGeom prst="rect">
            <a:avLst/>
          </a:prstGeom>
        </p:spPr>
        <p:txBody>
          <a:bodyPr wrap="square">
            <a:spAutoFit/>
          </a:bodyPr>
          <a:lstStyle/>
          <a:p>
            <a:r>
              <a:rPr lang="en-GB" sz="2400" b="1" dirty="0" smtClean="0">
                <a:solidFill>
                  <a:srgbClr val="191973"/>
                </a:solidFill>
                <a:latin typeface="Calibri" panose="020F0502020204030204" pitchFamily="34" charset="0"/>
                <a:cs typeface="Calibri" panose="020F0502020204030204" pitchFamily="34" charset="0"/>
              </a:rPr>
              <a:t>Aims of a new behaviour approach at Okehampton College</a:t>
            </a:r>
          </a:p>
          <a:p>
            <a:endParaRPr lang="en-GB" sz="2400" dirty="0">
              <a:solidFill>
                <a:srgbClr val="191973"/>
              </a:solidFill>
              <a:latin typeface="Calibri Light" panose="020F0302020204030204" pitchFamily="34" charset="0"/>
            </a:endParaRPr>
          </a:p>
          <a:p>
            <a:pPr marL="457200" indent="-457200">
              <a:buFont typeface="Arial" panose="020B0604020202020204" pitchFamily="34" charset="0"/>
              <a:buChar char="•"/>
            </a:pPr>
            <a:r>
              <a:rPr lang="en-GB" sz="2000" dirty="0" smtClean="0">
                <a:solidFill>
                  <a:srgbClr val="191973"/>
                </a:solidFill>
                <a:latin typeface="Calibri Light" panose="020F0302020204030204" pitchFamily="34" charset="0"/>
              </a:rPr>
              <a:t>To </a:t>
            </a:r>
            <a:r>
              <a:rPr lang="en-GB" sz="2000" b="1" dirty="0" smtClean="0">
                <a:solidFill>
                  <a:srgbClr val="191973"/>
                </a:solidFill>
                <a:latin typeface="Calibri Light" panose="020F0302020204030204" pitchFamily="34" charset="0"/>
              </a:rPr>
              <a:t>celebrate</a:t>
            </a:r>
            <a:r>
              <a:rPr lang="en-GB" sz="2000" dirty="0" smtClean="0">
                <a:solidFill>
                  <a:srgbClr val="191973"/>
                </a:solidFill>
                <a:latin typeface="Calibri Light" panose="020F0302020204030204" pitchFamily="34" charset="0"/>
              </a:rPr>
              <a:t> students who succeed and progress.</a:t>
            </a:r>
          </a:p>
          <a:p>
            <a:endParaRPr lang="en-GB" sz="2000" dirty="0" smtClean="0">
              <a:solidFill>
                <a:srgbClr val="191973"/>
              </a:solidFill>
              <a:latin typeface="Calibri Light" panose="020F0302020204030204" pitchFamily="34" charset="0"/>
            </a:endParaRPr>
          </a:p>
          <a:p>
            <a:pPr marL="457200" indent="-457200">
              <a:buFont typeface="Arial" panose="020B0604020202020204" pitchFamily="34" charset="0"/>
              <a:buChar char="•"/>
            </a:pPr>
            <a:r>
              <a:rPr lang="en-GB" sz="2000" dirty="0" smtClean="0">
                <a:solidFill>
                  <a:srgbClr val="191973"/>
                </a:solidFill>
                <a:latin typeface="Calibri Light" panose="020F0302020204030204" pitchFamily="34" charset="0"/>
              </a:rPr>
              <a:t>To develop a kind, </a:t>
            </a:r>
            <a:r>
              <a:rPr lang="en-GB" sz="2000" b="1" dirty="0" smtClean="0">
                <a:solidFill>
                  <a:srgbClr val="191973"/>
                </a:solidFill>
                <a:latin typeface="Calibri Light" panose="020F0302020204030204" pitchFamily="34" charset="0"/>
              </a:rPr>
              <a:t>thriving environment </a:t>
            </a:r>
            <a:r>
              <a:rPr lang="en-GB" sz="2000" dirty="0" smtClean="0">
                <a:solidFill>
                  <a:srgbClr val="191973"/>
                </a:solidFill>
                <a:latin typeface="Calibri Light" panose="020F0302020204030204" pitchFamily="34" charset="0"/>
              </a:rPr>
              <a:t>where students learn and teachers teach well.</a:t>
            </a:r>
          </a:p>
          <a:p>
            <a:endParaRPr lang="en-GB" sz="2000" dirty="0" smtClean="0">
              <a:solidFill>
                <a:srgbClr val="191973"/>
              </a:solidFill>
              <a:latin typeface="Calibri Light" panose="020F0302020204030204" pitchFamily="34" charset="0"/>
            </a:endParaRPr>
          </a:p>
          <a:p>
            <a:pPr marL="457200" indent="-457200">
              <a:buFont typeface="Arial" panose="020B0604020202020204" pitchFamily="34" charset="0"/>
              <a:buChar char="•"/>
            </a:pPr>
            <a:r>
              <a:rPr lang="en-GB" sz="2000" dirty="0" smtClean="0">
                <a:solidFill>
                  <a:srgbClr val="191973"/>
                </a:solidFill>
                <a:latin typeface="Calibri Light" panose="020F0302020204030204" pitchFamily="34" charset="0"/>
              </a:rPr>
              <a:t>Ready to Learn is a whole school system which all staff will use in a fair and </a:t>
            </a:r>
            <a:r>
              <a:rPr lang="en-GB" sz="2000" b="1" dirty="0" smtClean="0">
                <a:solidFill>
                  <a:srgbClr val="191973"/>
                </a:solidFill>
                <a:latin typeface="Calibri Light" panose="020F0302020204030204" pitchFamily="34" charset="0"/>
              </a:rPr>
              <a:t>consistent</a:t>
            </a:r>
            <a:r>
              <a:rPr lang="en-GB" sz="2000" dirty="0" smtClean="0">
                <a:solidFill>
                  <a:srgbClr val="191973"/>
                </a:solidFill>
                <a:latin typeface="Calibri Light" panose="020F0302020204030204" pitchFamily="34" charset="0"/>
              </a:rPr>
              <a:t> way.  </a:t>
            </a:r>
          </a:p>
          <a:p>
            <a:endParaRPr lang="en-GB" sz="2000" dirty="0">
              <a:solidFill>
                <a:srgbClr val="191973"/>
              </a:solidFill>
              <a:latin typeface="Calibri Light" panose="020F0302020204030204" pitchFamily="34" charset="0"/>
            </a:endParaRPr>
          </a:p>
          <a:p>
            <a:pPr marL="457200" indent="-457200">
              <a:buFont typeface="Arial" panose="020B0604020202020204" pitchFamily="34" charset="0"/>
              <a:buChar char="•"/>
            </a:pPr>
            <a:r>
              <a:rPr lang="en-GB" sz="2000" dirty="0" smtClean="0">
                <a:solidFill>
                  <a:srgbClr val="191973"/>
                </a:solidFill>
                <a:latin typeface="Calibri Light" panose="020F0302020204030204" pitchFamily="34" charset="0"/>
              </a:rPr>
              <a:t>To </a:t>
            </a:r>
            <a:r>
              <a:rPr lang="en-GB" sz="2000" b="1" dirty="0" smtClean="0">
                <a:solidFill>
                  <a:srgbClr val="191973"/>
                </a:solidFill>
                <a:latin typeface="Calibri Light" panose="020F0302020204030204" pitchFamily="34" charset="0"/>
              </a:rPr>
              <a:t>eliminate disruptive behaviour.</a:t>
            </a:r>
          </a:p>
          <a:p>
            <a:endParaRPr lang="en-GB" sz="2000" b="1" dirty="0" smtClean="0">
              <a:solidFill>
                <a:srgbClr val="191973"/>
              </a:solidFill>
              <a:latin typeface="Calibri Light" panose="020F0302020204030204" pitchFamily="34" charset="0"/>
            </a:endParaRPr>
          </a:p>
          <a:p>
            <a:pPr marL="457200" indent="-457200">
              <a:buFont typeface="Arial" panose="020B0604020202020204" pitchFamily="34" charset="0"/>
              <a:buChar char="•"/>
            </a:pPr>
            <a:r>
              <a:rPr lang="en-GB" sz="2000" dirty="0" smtClean="0">
                <a:solidFill>
                  <a:srgbClr val="191973"/>
                </a:solidFill>
                <a:latin typeface="Calibri Light" panose="020F0302020204030204" pitchFamily="34" charset="0"/>
              </a:rPr>
              <a:t>To ensure staff and students are </a:t>
            </a:r>
            <a:r>
              <a:rPr lang="en-GB" sz="2000" b="1" dirty="0" smtClean="0">
                <a:solidFill>
                  <a:srgbClr val="191973"/>
                </a:solidFill>
                <a:latin typeface="Calibri Light" panose="020F0302020204030204" pitchFamily="34" charset="0"/>
              </a:rPr>
              <a:t>100% clear </a:t>
            </a:r>
            <a:r>
              <a:rPr lang="en-GB" sz="2000" dirty="0" smtClean="0">
                <a:solidFill>
                  <a:srgbClr val="191973"/>
                </a:solidFill>
                <a:latin typeface="Calibri Light" panose="020F0302020204030204" pitchFamily="34" charset="0"/>
              </a:rPr>
              <a:t>on what is acceptable behaviour.</a:t>
            </a:r>
          </a:p>
          <a:p>
            <a:endParaRPr lang="en-GB" sz="2000" dirty="0" smtClean="0">
              <a:solidFill>
                <a:srgbClr val="191973"/>
              </a:solidFill>
              <a:latin typeface="Calibri Light" panose="020F0302020204030204" pitchFamily="34" charset="0"/>
            </a:endParaRPr>
          </a:p>
          <a:p>
            <a:pPr marL="457200" indent="-457200">
              <a:buFont typeface="Arial" panose="020B0604020202020204" pitchFamily="34" charset="0"/>
              <a:buChar char="•"/>
            </a:pPr>
            <a:r>
              <a:rPr lang="en-GB" sz="2000" dirty="0" smtClean="0">
                <a:solidFill>
                  <a:srgbClr val="191973"/>
                </a:solidFill>
                <a:latin typeface="Calibri Light" panose="020F0302020204030204" pitchFamily="34" charset="0"/>
              </a:rPr>
              <a:t>To encourage students to take </a:t>
            </a:r>
            <a:r>
              <a:rPr lang="en-GB" sz="2000" b="1" dirty="0" smtClean="0">
                <a:solidFill>
                  <a:srgbClr val="191973"/>
                </a:solidFill>
                <a:latin typeface="Calibri Light" panose="020F0302020204030204" pitchFamily="34" charset="0"/>
              </a:rPr>
              <a:t>responsibility</a:t>
            </a:r>
            <a:r>
              <a:rPr lang="en-GB" sz="2000" dirty="0" smtClean="0">
                <a:solidFill>
                  <a:srgbClr val="191973"/>
                </a:solidFill>
                <a:latin typeface="Calibri Light" panose="020F0302020204030204" pitchFamily="34" charset="0"/>
              </a:rPr>
              <a:t> for their own actions.</a:t>
            </a:r>
          </a:p>
          <a:p>
            <a:endParaRPr lang="en-GB" sz="2000" dirty="0" smtClean="0">
              <a:solidFill>
                <a:srgbClr val="191973"/>
              </a:solidFill>
              <a:latin typeface="Calibri Light" panose="020F0302020204030204" pitchFamily="34" charset="0"/>
            </a:endParaRPr>
          </a:p>
          <a:p>
            <a:pPr marL="457200" indent="-457200">
              <a:buFont typeface="Arial" panose="020B0604020202020204" pitchFamily="34" charset="0"/>
              <a:buChar char="•"/>
            </a:pPr>
            <a:r>
              <a:rPr lang="en-GB" sz="2000" dirty="0" smtClean="0">
                <a:solidFill>
                  <a:srgbClr val="191973"/>
                </a:solidFill>
                <a:latin typeface="Calibri Light" panose="020F0302020204030204" pitchFamily="34" charset="0"/>
              </a:rPr>
              <a:t>To enable teachers to deliver </a:t>
            </a:r>
            <a:r>
              <a:rPr lang="en-GB" sz="2000" b="1" dirty="0" smtClean="0">
                <a:solidFill>
                  <a:srgbClr val="191973"/>
                </a:solidFill>
                <a:latin typeface="Calibri Light" panose="020F0302020204030204" pitchFamily="34" charset="0"/>
              </a:rPr>
              <a:t>engaging and stimulating lessons </a:t>
            </a:r>
            <a:r>
              <a:rPr lang="en-GB" sz="2000" dirty="0" smtClean="0">
                <a:solidFill>
                  <a:srgbClr val="191973"/>
                </a:solidFill>
                <a:latin typeface="Calibri Light" panose="020F0302020204030204" pitchFamily="34" charset="0"/>
              </a:rPr>
              <a:t>all of the time.</a:t>
            </a:r>
          </a:p>
          <a:p>
            <a:endParaRPr lang="en-GB" sz="2000" dirty="0">
              <a:solidFill>
                <a:srgbClr val="191973"/>
              </a:solidFill>
              <a:latin typeface="Calibri Light" panose="020F0302020204030204" pitchFamily="34" charset="0"/>
            </a:endParaRPr>
          </a:p>
        </p:txBody>
      </p:sp>
      <p:pic>
        <p:nvPicPr>
          <p:cNvPr id="3" name="Picture 3">
            <a:extLst>
              <a:ext uri="{FF2B5EF4-FFF2-40B4-BE49-F238E27FC236}">
                <a16:creationId xmlns:a16="http://schemas.microsoft.com/office/drawing/2014/main" id="{786B4201-77A0-4809-8D53-C34F1AF0939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00862" y="243483"/>
            <a:ext cx="745958" cy="610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0959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547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a:extLst>
              <a:ext uri="{FF2B5EF4-FFF2-40B4-BE49-F238E27FC236}">
                <a16:creationId xmlns:a16="http://schemas.microsoft.com/office/drawing/2014/main" id="{786B4201-77A0-4809-8D53-C34F1AF093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425700"/>
            <a:ext cx="2263775"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4">
            <a:extLst>
              <a:ext uri="{FF2B5EF4-FFF2-40B4-BE49-F238E27FC236}">
                <a16:creationId xmlns:a16="http://schemas.microsoft.com/office/drawing/2014/main" id="{D42412C8-2B4D-437F-B681-A52AB80D8345}"/>
              </a:ext>
            </a:extLst>
          </p:cNvPr>
          <p:cNvSpPr>
            <a:spLocks noChangeArrowheads="1"/>
          </p:cNvSpPr>
          <p:nvPr/>
        </p:nvSpPr>
        <p:spPr bwMode="auto">
          <a:xfrm>
            <a:off x="3189249" y="2425700"/>
            <a:ext cx="553402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2400" b="1" dirty="0" smtClean="0">
                <a:solidFill>
                  <a:srgbClr val="0070C0"/>
                </a:solidFill>
                <a:latin typeface="Open Sans Extrabold" panose="020B0906030804020204" pitchFamily="34" charset="0"/>
                <a:cs typeface="Open Sans Extrabold" panose="020B0906030804020204" pitchFamily="34" charset="0"/>
              </a:rPr>
              <a:t>Rewards</a:t>
            </a:r>
          </a:p>
          <a:p>
            <a:pPr eaLnBrk="1" hangingPunct="1"/>
            <a:r>
              <a:rPr lang="en-GB" altLang="en-US" sz="2400" b="1" dirty="0" smtClean="0">
                <a:solidFill>
                  <a:srgbClr val="0070C0"/>
                </a:solidFill>
                <a:latin typeface="Open Sans Extrabold" panose="020B0906030804020204" pitchFamily="34" charset="0"/>
                <a:cs typeface="Open Sans Extrabold" panose="020B0906030804020204" pitchFamily="34" charset="0"/>
              </a:rPr>
              <a:t>Expectations</a:t>
            </a:r>
          </a:p>
          <a:p>
            <a:pPr eaLnBrk="1" hangingPunct="1"/>
            <a:r>
              <a:rPr lang="en-GB" altLang="en-US" sz="2400" b="1" dirty="0" smtClean="0">
                <a:solidFill>
                  <a:srgbClr val="0070C0"/>
                </a:solidFill>
                <a:latin typeface="Open Sans Extrabold" panose="020B0906030804020204" pitchFamily="34" charset="0"/>
                <a:cs typeface="Open Sans Extrabold" panose="020B0906030804020204" pitchFamily="34" charset="0"/>
              </a:rPr>
              <a:t>Detentions</a:t>
            </a:r>
          </a:p>
          <a:p>
            <a:pPr eaLnBrk="1" hangingPunct="1"/>
            <a:r>
              <a:rPr lang="en-GB" altLang="en-US" sz="2400" b="1" dirty="0" smtClean="0">
                <a:solidFill>
                  <a:srgbClr val="0070C0"/>
                </a:solidFill>
                <a:latin typeface="Open Sans Extrabold" panose="020B0906030804020204" pitchFamily="34" charset="0"/>
                <a:cs typeface="Open Sans Extrabold" panose="020B0906030804020204" pitchFamily="34" charset="0"/>
              </a:rPr>
              <a:t>Ready to learn</a:t>
            </a:r>
          </a:p>
          <a:p>
            <a:pPr eaLnBrk="1" hangingPunct="1"/>
            <a:r>
              <a:rPr lang="en-GB" altLang="en-US" sz="2400" b="1" dirty="0" smtClean="0">
                <a:solidFill>
                  <a:srgbClr val="0070C0"/>
                </a:solidFill>
                <a:latin typeface="Open Sans Extrabold" panose="020B0906030804020204" pitchFamily="34" charset="0"/>
                <a:cs typeface="Open Sans Extrabold" panose="020B0906030804020204" pitchFamily="34" charset="0"/>
              </a:rPr>
              <a:t>Class charts</a:t>
            </a:r>
          </a:p>
          <a:p>
            <a:pPr eaLnBrk="1" hangingPunct="1"/>
            <a:endParaRPr lang="en-GB" altLang="en-US" sz="2400" b="1" dirty="0" smtClean="0">
              <a:solidFill>
                <a:srgbClr val="FFCD00"/>
              </a:solidFill>
              <a:latin typeface="Open Sans Extrabold" panose="020B0906030804020204" pitchFamily="34" charset="0"/>
              <a:cs typeface="Open Sans Extrabold" panose="020B0906030804020204" pitchFamily="34" charset="0"/>
            </a:endParaRPr>
          </a:p>
          <a:p>
            <a:pPr eaLnBrk="1" hangingPunct="1"/>
            <a:endParaRPr lang="en-GB" altLang="en-US" sz="2400" b="1" dirty="0" smtClean="0">
              <a:solidFill>
                <a:srgbClr val="FFCD00"/>
              </a:solidFill>
              <a:latin typeface="Open Sans Extrabold" panose="020B0906030804020204" pitchFamily="34" charset="0"/>
              <a:cs typeface="Open Sans Extrabold" panose="020B0906030804020204" pitchFamily="34" charset="0"/>
            </a:endParaRPr>
          </a:p>
        </p:txBody>
      </p:sp>
    </p:spTree>
    <p:extLst>
      <p:ext uri="{BB962C8B-B14F-4D97-AF65-F5344CB8AC3E}">
        <p14:creationId xmlns:p14="http://schemas.microsoft.com/office/powerpoint/2010/main" val="1556222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7214D51-7008-409D-B18F-5675EE94B006}"/>
              </a:ext>
            </a:extLst>
          </p:cNvPr>
          <p:cNvSpPr/>
          <p:nvPr/>
        </p:nvSpPr>
        <p:spPr>
          <a:xfrm>
            <a:off x="541496" y="243483"/>
            <a:ext cx="8305324" cy="6370975"/>
          </a:xfrm>
          <a:prstGeom prst="rect">
            <a:avLst/>
          </a:prstGeom>
        </p:spPr>
        <p:txBody>
          <a:bodyPr wrap="square">
            <a:spAutoFit/>
          </a:bodyPr>
          <a:lstStyle/>
          <a:p>
            <a:r>
              <a:rPr lang="en-GB" sz="2000" b="1" dirty="0" smtClean="0">
                <a:solidFill>
                  <a:srgbClr val="191973"/>
                </a:solidFill>
                <a:latin typeface="Calibri" panose="020F0502020204030204" pitchFamily="34" charset="0"/>
                <a:cs typeface="Calibri" panose="020F0502020204030204" pitchFamily="34" charset="0"/>
              </a:rPr>
              <a:t>Aims of a new behaviour approach at Okehampton College</a:t>
            </a:r>
          </a:p>
          <a:p>
            <a:endParaRPr lang="en-GB" sz="2000" dirty="0">
              <a:solidFill>
                <a:srgbClr val="191973"/>
              </a:solidFill>
              <a:latin typeface="Calibri Light" panose="020F0302020204030204" pitchFamily="34" charset="0"/>
            </a:endParaRPr>
          </a:p>
          <a:p>
            <a:pPr marL="457200" indent="-457200">
              <a:buFont typeface="Arial" panose="020B0604020202020204" pitchFamily="34" charset="0"/>
              <a:buChar char="•"/>
            </a:pPr>
            <a:r>
              <a:rPr lang="en-GB" sz="2000" dirty="0" smtClean="0">
                <a:solidFill>
                  <a:srgbClr val="191973"/>
                </a:solidFill>
                <a:latin typeface="Calibri Light" panose="020F0302020204030204" pitchFamily="34" charset="0"/>
              </a:rPr>
              <a:t>To </a:t>
            </a:r>
            <a:r>
              <a:rPr lang="en-GB" sz="2000" b="1" dirty="0" smtClean="0">
                <a:solidFill>
                  <a:srgbClr val="191973"/>
                </a:solidFill>
                <a:latin typeface="Calibri Light" panose="020F0302020204030204" pitchFamily="34" charset="0"/>
              </a:rPr>
              <a:t>celebrate</a:t>
            </a:r>
            <a:r>
              <a:rPr lang="en-GB" sz="2000" dirty="0" smtClean="0">
                <a:solidFill>
                  <a:srgbClr val="191973"/>
                </a:solidFill>
                <a:latin typeface="Calibri Light" panose="020F0302020204030204" pitchFamily="34" charset="0"/>
              </a:rPr>
              <a:t> students who succeed and progress.</a:t>
            </a:r>
          </a:p>
          <a:p>
            <a:endParaRPr lang="en-GB" sz="2000" dirty="0" smtClean="0">
              <a:solidFill>
                <a:srgbClr val="191973"/>
              </a:solidFill>
              <a:latin typeface="Calibri Light" panose="020F0302020204030204" pitchFamily="34" charset="0"/>
            </a:endParaRPr>
          </a:p>
          <a:p>
            <a:pPr marL="457200" indent="-457200">
              <a:buFont typeface="Arial" panose="020B0604020202020204" pitchFamily="34" charset="0"/>
              <a:buChar char="•"/>
            </a:pPr>
            <a:r>
              <a:rPr lang="en-GB" sz="2000" dirty="0" smtClean="0">
                <a:solidFill>
                  <a:srgbClr val="191973"/>
                </a:solidFill>
                <a:latin typeface="Calibri Light" panose="020F0302020204030204" pitchFamily="34" charset="0"/>
              </a:rPr>
              <a:t>To develop a kind, </a:t>
            </a:r>
            <a:r>
              <a:rPr lang="en-GB" sz="2000" b="1" dirty="0" smtClean="0">
                <a:solidFill>
                  <a:srgbClr val="191973"/>
                </a:solidFill>
                <a:latin typeface="Calibri Light" panose="020F0302020204030204" pitchFamily="34" charset="0"/>
              </a:rPr>
              <a:t>thriving environment </a:t>
            </a:r>
            <a:r>
              <a:rPr lang="en-GB" sz="2000" dirty="0" smtClean="0">
                <a:solidFill>
                  <a:srgbClr val="191973"/>
                </a:solidFill>
                <a:latin typeface="Calibri Light" panose="020F0302020204030204" pitchFamily="34" charset="0"/>
              </a:rPr>
              <a:t>where students learn and teachers teach well.</a:t>
            </a:r>
          </a:p>
          <a:p>
            <a:endParaRPr lang="en-GB" sz="2000" dirty="0" smtClean="0">
              <a:solidFill>
                <a:srgbClr val="191973"/>
              </a:solidFill>
              <a:latin typeface="Calibri Light" panose="020F0302020204030204" pitchFamily="34" charset="0"/>
            </a:endParaRPr>
          </a:p>
          <a:p>
            <a:pPr marL="457200" indent="-457200">
              <a:buFont typeface="Arial" panose="020B0604020202020204" pitchFamily="34" charset="0"/>
              <a:buChar char="•"/>
            </a:pPr>
            <a:r>
              <a:rPr lang="en-GB" sz="2000" dirty="0" smtClean="0">
                <a:solidFill>
                  <a:srgbClr val="191973"/>
                </a:solidFill>
                <a:latin typeface="Calibri Light" panose="020F0302020204030204" pitchFamily="34" charset="0"/>
              </a:rPr>
              <a:t>Ready to Learn is a whole school system which all staff will use in a fair and </a:t>
            </a:r>
            <a:r>
              <a:rPr lang="en-GB" sz="2000" b="1" dirty="0" smtClean="0">
                <a:solidFill>
                  <a:srgbClr val="191973"/>
                </a:solidFill>
                <a:latin typeface="Calibri Light" panose="020F0302020204030204" pitchFamily="34" charset="0"/>
              </a:rPr>
              <a:t>consistent</a:t>
            </a:r>
            <a:r>
              <a:rPr lang="en-GB" sz="2000" dirty="0" smtClean="0">
                <a:solidFill>
                  <a:srgbClr val="191973"/>
                </a:solidFill>
                <a:latin typeface="Calibri Light" panose="020F0302020204030204" pitchFamily="34" charset="0"/>
              </a:rPr>
              <a:t> way.  </a:t>
            </a:r>
          </a:p>
          <a:p>
            <a:endParaRPr lang="en-GB" sz="2000" dirty="0">
              <a:solidFill>
                <a:srgbClr val="191973"/>
              </a:solidFill>
              <a:latin typeface="Calibri Light" panose="020F0302020204030204" pitchFamily="34" charset="0"/>
            </a:endParaRPr>
          </a:p>
          <a:p>
            <a:pPr marL="457200" indent="-457200">
              <a:buFont typeface="Arial" panose="020B0604020202020204" pitchFamily="34" charset="0"/>
              <a:buChar char="•"/>
            </a:pPr>
            <a:r>
              <a:rPr lang="en-GB" sz="2000" dirty="0" smtClean="0">
                <a:solidFill>
                  <a:srgbClr val="191973"/>
                </a:solidFill>
                <a:latin typeface="Calibri Light" panose="020F0302020204030204" pitchFamily="34" charset="0"/>
              </a:rPr>
              <a:t>To </a:t>
            </a:r>
            <a:r>
              <a:rPr lang="en-GB" sz="2000" b="1" dirty="0" smtClean="0">
                <a:solidFill>
                  <a:srgbClr val="191973"/>
                </a:solidFill>
                <a:latin typeface="Calibri Light" panose="020F0302020204030204" pitchFamily="34" charset="0"/>
              </a:rPr>
              <a:t>eliminate disruptive behaviour.</a:t>
            </a:r>
          </a:p>
          <a:p>
            <a:endParaRPr lang="en-GB" sz="2000" b="1" dirty="0" smtClean="0">
              <a:solidFill>
                <a:srgbClr val="191973"/>
              </a:solidFill>
              <a:latin typeface="Calibri Light" panose="020F0302020204030204" pitchFamily="34" charset="0"/>
            </a:endParaRPr>
          </a:p>
          <a:p>
            <a:pPr marL="457200" indent="-457200">
              <a:buFont typeface="Arial" panose="020B0604020202020204" pitchFamily="34" charset="0"/>
              <a:buChar char="•"/>
            </a:pPr>
            <a:r>
              <a:rPr lang="en-GB" sz="2000" dirty="0" smtClean="0">
                <a:solidFill>
                  <a:srgbClr val="191973"/>
                </a:solidFill>
                <a:latin typeface="Calibri Light" panose="020F0302020204030204" pitchFamily="34" charset="0"/>
              </a:rPr>
              <a:t>To ensure staff and students are </a:t>
            </a:r>
            <a:r>
              <a:rPr lang="en-GB" sz="2000" b="1" dirty="0" smtClean="0">
                <a:solidFill>
                  <a:srgbClr val="191973"/>
                </a:solidFill>
                <a:latin typeface="Calibri Light" panose="020F0302020204030204" pitchFamily="34" charset="0"/>
              </a:rPr>
              <a:t>100% clear </a:t>
            </a:r>
            <a:r>
              <a:rPr lang="en-GB" sz="2000" dirty="0" smtClean="0">
                <a:solidFill>
                  <a:srgbClr val="191973"/>
                </a:solidFill>
                <a:latin typeface="Calibri Light" panose="020F0302020204030204" pitchFamily="34" charset="0"/>
              </a:rPr>
              <a:t>on what is acceptable behaviour.</a:t>
            </a:r>
          </a:p>
          <a:p>
            <a:endParaRPr lang="en-GB" sz="2000" dirty="0" smtClean="0">
              <a:solidFill>
                <a:srgbClr val="191973"/>
              </a:solidFill>
              <a:latin typeface="Calibri Light" panose="020F0302020204030204" pitchFamily="34" charset="0"/>
            </a:endParaRPr>
          </a:p>
          <a:p>
            <a:pPr marL="457200" indent="-457200">
              <a:buFont typeface="Arial" panose="020B0604020202020204" pitchFamily="34" charset="0"/>
              <a:buChar char="•"/>
            </a:pPr>
            <a:r>
              <a:rPr lang="en-GB" sz="2000" dirty="0" smtClean="0">
                <a:solidFill>
                  <a:srgbClr val="191973"/>
                </a:solidFill>
                <a:latin typeface="Calibri Light" panose="020F0302020204030204" pitchFamily="34" charset="0"/>
              </a:rPr>
              <a:t>To encourage students to take </a:t>
            </a:r>
            <a:r>
              <a:rPr lang="en-GB" sz="2000" b="1" dirty="0" smtClean="0">
                <a:solidFill>
                  <a:srgbClr val="191973"/>
                </a:solidFill>
                <a:latin typeface="Calibri Light" panose="020F0302020204030204" pitchFamily="34" charset="0"/>
              </a:rPr>
              <a:t>responsibility</a:t>
            </a:r>
            <a:r>
              <a:rPr lang="en-GB" sz="2000" dirty="0" smtClean="0">
                <a:solidFill>
                  <a:srgbClr val="191973"/>
                </a:solidFill>
                <a:latin typeface="Calibri Light" panose="020F0302020204030204" pitchFamily="34" charset="0"/>
              </a:rPr>
              <a:t> for their own actions.</a:t>
            </a:r>
          </a:p>
          <a:p>
            <a:endParaRPr lang="en-GB" sz="2000" dirty="0" smtClean="0">
              <a:solidFill>
                <a:srgbClr val="191973"/>
              </a:solidFill>
              <a:latin typeface="Calibri Light" panose="020F0302020204030204" pitchFamily="34" charset="0"/>
            </a:endParaRPr>
          </a:p>
          <a:p>
            <a:pPr marL="457200" indent="-457200">
              <a:buFont typeface="Arial" panose="020B0604020202020204" pitchFamily="34" charset="0"/>
              <a:buChar char="•"/>
            </a:pPr>
            <a:r>
              <a:rPr lang="en-GB" sz="2000" dirty="0" smtClean="0">
                <a:solidFill>
                  <a:srgbClr val="191973"/>
                </a:solidFill>
                <a:latin typeface="Calibri Light" panose="020F0302020204030204" pitchFamily="34" charset="0"/>
              </a:rPr>
              <a:t>To enable teachers to deliver </a:t>
            </a:r>
            <a:r>
              <a:rPr lang="en-GB" sz="2000" b="1" dirty="0" smtClean="0">
                <a:solidFill>
                  <a:srgbClr val="191973"/>
                </a:solidFill>
                <a:latin typeface="Calibri Light" panose="020F0302020204030204" pitchFamily="34" charset="0"/>
              </a:rPr>
              <a:t>engaging and stimulating lessons </a:t>
            </a:r>
            <a:r>
              <a:rPr lang="en-GB" sz="2000" dirty="0" smtClean="0">
                <a:solidFill>
                  <a:srgbClr val="191973"/>
                </a:solidFill>
                <a:latin typeface="Calibri Light" panose="020F0302020204030204" pitchFamily="34" charset="0"/>
              </a:rPr>
              <a:t>all of the time.</a:t>
            </a:r>
          </a:p>
          <a:p>
            <a:endParaRPr lang="en-GB" sz="2000" dirty="0">
              <a:solidFill>
                <a:srgbClr val="191973"/>
              </a:solidFill>
              <a:latin typeface="Calibri Light" panose="020F0302020204030204" pitchFamily="34" charset="0"/>
            </a:endParaRPr>
          </a:p>
        </p:txBody>
      </p:sp>
      <p:pic>
        <p:nvPicPr>
          <p:cNvPr id="3" name="Picture 3">
            <a:extLst>
              <a:ext uri="{FF2B5EF4-FFF2-40B4-BE49-F238E27FC236}">
                <a16:creationId xmlns:a16="http://schemas.microsoft.com/office/drawing/2014/main" id="{786B4201-77A0-4809-8D53-C34F1AF0939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00862" y="243483"/>
            <a:ext cx="745958" cy="610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7919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7214D51-7008-409D-B18F-5675EE94B006}"/>
              </a:ext>
            </a:extLst>
          </p:cNvPr>
          <p:cNvSpPr/>
          <p:nvPr/>
        </p:nvSpPr>
        <p:spPr>
          <a:xfrm>
            <a:off x="541496" y="243483"/>
            <a:ext cx="8305324" cy="6617196"/>
          </a:xfrm>
          <a:prstGeom prst="rect">
            <a:avLst/>
          </a:prstGeom>
        </p:spPr>
        <p:txBody>
          <a:bodyPr wrap="square">
            <a:spAutoFit/>
          </a:bodyPr>
          <a:lstStyle/>
          <a:p>
            <a:pPr algn="ctr"/>
            <a:r>
              <a:rPr lang="en-GB" sz="2400" b="1" dirty="0" smtClean="0">
                <a:solidFill>
                  <a:srgbClr val="191973"/>
                </a:solidFill>
                <a:latin typeface="Calibri" panose="020F0502020204030204" pitchFamily="34" charset="0"/>
                <a:cs typeface="Calibri" panose="020F0502020204030204" pitchFamily="34" charset="0"/>
              </a:rPr>
              <a:t>At Okehampton College we want to </a:t>
            </a:r>
          </a:p>
          <a:p>
            <a:pPr algn="ctr"/>
            <a:r>
              <a:rPr lang="en-GB" sz="2400" b="1" dirty="0" smtClean="0">
                <a:solidFill>
                  <a:srgbClr val="191973"/>
                </a:solidFill>
                <a:latin typeface="Calibri" panose="020F0502020204030204" pitchFamily="34" charset="0"/>
                <a:cs typeface="Calibri" panose="020F0502020204030204" pitchFamily="34" charset="0"/>
              </a:rPr>
              <a:t>reward effort and success.</a:t>
            </a:r>
            <a:endParaRPr lang="en-GB" sz="2400" b="1" dirty="0">
              <a:solidFill>
                <a:srgbClr val="191973"/>
              </a:solidFill>
              <a:latin typeface="Calibri" panose="020F0502020204030204" pitchFamily="34" charset="0"/>
              <a:cs typeface="Calibri" panose="020F0502020204030204" pitchFamily="34" charset="0"/>
            </a:endParaRPr>
          </a:p>
          <a:p>
            <a:endParaRPr lang="en-GB" sz="2400" dirty="0">
              <a:solidFill>
                <a:srgbClr val="191973"/>
              </a:solidFill>
              <a:latin typeface="Calibri Light" panose="020F0302020204030204" pitchFamily="34" charset="0"/>
            </a:endParaRPr>
          </a:p>
          <a:p>
            <a:pPr marL="457200" indent="-457200">
              <a:buFont typeface="Arial" panose="020B0604020202020204" pitchFamily="34" charset="0"/>
              <a:buChar char="•"/>
            </a:pPr>
            <a:r>
              <a:rPr lang="en-GB" sz="2400" dirty="0" smtClean="0">
                <a:solidFill>
                  <a:srgbClr val="191973"/>
                </a:solidFill>
                <a:latin typeface="Calibri Light" panose="020F0302020204030204" pitchFamily="34" charset="0"/>
              </a:rPr>
              <a:t>All students can achieve positive points from staff for the following</a:t>
            </a:r>
          </a:p>
          <a:p>
            <a:endParaRPr lang="en-GB" sz="2400" dirty="0" smtClean="0">
              <a:solidFill>
                <a:srgbClr val="191973"/>
              </a:solidFill>
              <a:latin typeface="Calibri Light" panose="020F0302020204030204" pitchFamily="34" charset="0"/>
            </a:endParaRPr>
          </a:p>
          <a:p>
            <a:r>
              <a:rPr lang="en-GB" sz="2400" b="1" dirty="0" smtClean="0"/>
              <a:t>		</a:t>
            </a:r>
            <a:r>
              <a:rPr lang="en-GB" sz="2400" b="1" dirty="0" smtClean="0">
                <a:solidFill>
                  <a:srgbClr val="002060"/>
                </a:solidFill>
              </a:rPr>
              <a:t>Outstanding </a:t>
            </a:r>
            <a:r>
              <a:rPr lang="en-GB" sz="2400" b="1" dirty="0">
                <a:solidFill>
                  <a:srgbClr val="002060"/>
                </a:solidFill>
              </a:rPr>
              <a:t>approach to learning</a:t>
            </a:r>
            <a:endParaRPr lang="en-GB" sz="2400" dirty="0">
              <a:solidFill>
                <a:srgbClr val="002060"/>
              </a:solidFill>
            </a:endParaRPr>
          </a:p>
          <a:p>
            <a:r>
              <a:rPr lang="en-GB" sz="2400" b="1" dirty="0" smtClean="0">
                <a:solidFill>
                  <a:srgbClr val="002060"/>
                </a:solidFill>
              </a:rPr>
              <a:t>		Outstanding </a:t>
            </a:r>
            <a:r>
              <a:rPr lang="en-GB" sz="2400" b="1" dirty="0">
                <a:solidFill>
                  <a:srgbClr val="002060"/>
                </a:solidFill>
              </a:rPr>
              <a:t>classwork or homework</a:t>
            </a:r>
            <a:endParaRPr lang="en-GB" sz="2400" dirty="0">
              <a:solidFill>
                <a:srgbClr val="002060"/>
              </a:solidFill>
            </a:endParaRPr>
          </a:p>
          <a:p>
            <a:r>
              <a:rPr lang="en-GB" sz="2400" b="1" dirty="0" smtClean="0">
                <a:solidFill>
                  <a:srgbClr val="002060"/>
                </a:solidFill>
              </a:rPr>
              <a:t>		Outstanding </a:t>
            </a:r>
            <a:r>
              <a:rPr lang="en-GB" sz="2400" b="1" dirty="0">
                <a:solidFill>
                  <a:srgbClr val="002060"/>
                </a:solidFill>
              </a:rPr>
              <a:t>contribution</a:t>
            </a:r>
            <a:endParaRPr lang="en-GB" sz="2400" dirty="0">
              <a:solidFill>
                <a:srgbClr val="002060"/>
              </a:solidFill>
            </a:endParaRPr>
          </a:p>
          <a:p>
            <a:r>
              <a:rPr lang="en-GB" sz="2400" b="1" dirty="0" smtClean="0">
                <a:solidFill>
                  <a:srgbClr val="002060"/>
                </a:solidFill>
              </a:rPr>
              <a:t>		Outstanding </a:t>
            </a:r>
            <a:r>
              <a:rPr lang="en-GB" sz="2400" b="1" dirty="0">
                <a:solidFill>
                  <a:srgbClr val="002060"/>
                </a:solidFill>
              </a:rPr>
              <a:t>effort</a:t>
            </a:r>
            <a:endParaRPr lang="en-GB" sz="2400" dirty="0">
              <a:solidFill>
                <a:srgbClr val="002060"/>
              </a:solidFill>
            </a:endParaRPr>
          </a:p>
          <a:p>
            <a:r>
              <a:rPr lang="en-GB" sz="2400" b="1" dirty="0" smtClean="0">
                <a:solidFill>
                  <a:srgbClr val="002060"/>
                </a:solidFill>
              </a:rPr>
              <a:t>		Outstanding progress</a:t>
            </a:r>
          </a:p>
          <a:p>
            <a:endParaRPr lang="en-GB" sz="2400" b="1" dirty="0" smtClean="0">
              <a:solidFill>
                <a:srgbClr val="002060"/>
              </a:solidFill>
            </a:endParaRPr>
          </a:p>
          <a:p>
            <a:r>
              <a:rPr lang="en-GB" sz="2400" b="1" dirty="0" smtClean="0">
                <a:solidFill>
                  <a:srgbClr val="002060"/>
                </a:solidFill>
              </a:rPr>
              <a:t>		Positive restorative conversation with your teacher</a:t>
            </a:r>
          </a:p>
          <a:p>
            <a:endParaRPr lang="en-GB" sz="2400" b="1" dirty="0" smtClean="0"/>
          </a:p>
          <a:p>
            <a:pPr marL="457200" indent="-457200">
              <a:buFont typeface="Arial" panose="020B0604020202020204" pitchFamily="34" charset="0"/>
              <a:buChar char="•"/>
            </a:pPr>
            <a:r>
              <a:rPr lang="en-GB" sz="2400" dirty="0">
                <a:solidFill>
                  <a:srgbClr val="191973"/>
                </a:solidFill>
                <a:latin typeface="Calibri Light" panose="020F0302020204030204" pitchFamily="34" charset="0"/>
              </a:rPr>
              <a:t>The college will </a:t>
            </a:r>
            <a:r>
              <a:rPr lang="en-GB" sz="2400" dirty="0" smtClean="0">
                <a:solidFill>
                  <a:srgbClr val="191973"/>
                </a:solidFill>
                <a:latin typeface="Calibri Light" panose="020F0302020204030204" pitchFamily="34" charset="0"/>
              </a:rPr>
              <a:t>recognise </a:t>
            </a:r>
            <a:r>
              <a:rPr lang="en-GB" sz="2400" dirty="0">
                <a:solidFill>
                  <a:srgbClr val="191973"/>
                </a:solidFill>
                <a:latin typeface="Calibri Light" panose="020F0302020204030204" pitchFamily="34" charset="0"/>
              </a:rPr>
              <a:t>success and efforts and celebrate this with rewards</a:t>
            </a:r>
            <a:r>
              <a:rPr lang="en-GB" sz="2400" dirty="0" smtClean="0">
                <a:solidFill>
                  <a:srgbClr val="191973"/>
                </a:solidFill>
                <a:latin typeface="Calibri Light" panose="020F0302020204030204" pitchFamily="34" charset="0"/>
              </a:rPr>
              <a:t>.</a:t>
            </a:r>
            <a:endParaRPr lang="en-GB" sz="2400" b="1" dirty="0"/>
          </a:p>
          <a:p>
            <a:r>
              <a:rPr lang="en-GB" sz="2000" b="1" dirty="0" smtClean="0"/>
              <a:t>		</a:t>
            </a:r>
            <a:endParaRPr lang="en-GB" sz="2000" dirty="0" smtClean="0">
              <a:solidFill>
                <a:srgbClr val="191973"/>
              </a:solidFill>
              <a:latin typeface="Calibri Light" panose="020F0302020204030204" pitchFamily="34" charset="0"/>
            </a:endParaRPr>
          </a:p>
          <a:p>
            <a:pPr marL="457200" indent="-457200">
              <a:buFont typeface="Arial" panose="020B0604020202020204" pitchFamily="34" charset="0"/>
              <a:buChar char="•"/>
            </a:pPr>
            <a:endParaRPr lang="en-GB" sz="2000" dirty="0">
              <a:solidFill>
                <a:srgbClr val="191973"/>
              </a:solidFill>
              <a:latin typeface="Calibri Light" panose="020F0302020204030204" pitchFamily="34" charset="0"/>
            </a:endParaRPr>
          </a:p>
        </p:txBody>
      </p:sp>
      <p:pic>
        <p:nvPicPr>
          <p:cNvPr id="3" name="Picture 3">
            <a:extLst>
              <a:ext uri="{FF2B5EF4-FFF2-40B4-BE49-F238E27FC236}">
                <a16:creationId xmlns:a16="http://schemas.microsoft.com/office/drawing/2014/main" id="{786B4201-77A0-4809-8D53-C34F1AF0939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00862" y="243483"/>
            <a:ext cx="745958" cy="610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306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7214D51-7008-409D-B18F-5675EE94B006}"/>
              </a:ext>
            </a:extLst>
          </p:cNvPr>
          <p:cNvSpPr/>
          <p:nvPr/>
        </p:nvSpPr>
        <p:spPr>
          <a:xfrm>
            <a:off x="541496" y="243483"/>
            <a:ext cx="8305324" cy="7048083"/>
          </a:xfrm>
          <a:prstGeom prst="rect">
            <a:avLst/>
          </a:prstGeom>
        </p:spPr>
        <p:txBody>
          <a:bodyPr wrap="square">
            <a:spAutoFit/>
          </a:bodyPr>
          <a:lstStyle/>
          <a:p>
            <a:r>
              <a:rPr lang="en-GB" sz="2400" b="1" dirty="0" smtClean="0">
                <a:solidFill>
                  <a:srgbClr val="191973"/>
                </a:solidFill>
                <a:latin typeface="Calibri" panose="020F0502020204030204" pitchFamily="34" charset="0"/>
                <a:cs typeface="Calibri" panose="020F0502020204030204" pitchFamily="34" charset="0"/>
              </a:rPr>
              <a:t>Rewards</a:t>
            </a:r>
          </a:p>
          <a:p>
            <a:endParaRPr lang="en-GB" sz="2400" b="1" dirty="0" smtClean="0"/>
          </a:p>
          <a:p>
            <a:pPr marL="457200" indent="-457200">
              <a:buFont typeface="Arial" panose="020B0604020202020204" pitchFamily="34" charset="0"/>
              <a:buChar char="•"/>
            </a:pPr>
            <a:r>
              <a:rPr lang="en-GB" sz="2400" b="1" dirty="0" smtClean="0">
                <a:solidFill>
                  <a:srgbClr val="002060"/>
                </a:solidFill>
              </a:rPr>
              <a:t>We will be communicating positive behaviours, efforts and success with  parents and carers through ‘Class Charts’</a:t>
            </a:r>
          </a:p>
          <a:p>
            <a:pPr marL="457200" indent="-457200">
              <a:buFont typeface="Arial" panose="020B0604020202020204" pitchFamily="34" charset="0"/>
              <a:buChar char="•"/>
            </a:pPr>
            <a:endParaRPr lang="en-GB" sz="2400" b="1" dirty="0">
              <a:solidFill>
                <a:srgbClr val="002060"/>
              </a:solidFill>
            </a:endParaRPr>
          </a:p>
          <a:p>
            <a:pPr marL="457200" indent="-457200">
              <a:buFont typeface="Arial" panose="020B0604020202020204" pitchFamily="34" charset="0"/>
              <a:buChar char="•"/>
            </a:pPr>
            <a:r>
              <a:rPr lang="en-GB" sz="2400" b="1" dirty="0" smtClean="0">
                <a:solidFill>
                  <a:srgbClr val="002060"/>
                </a:solidFill>
              </a:rPr>
              <a:t>The college will regularly celebrate your success and efforts in a variety of ways.  Rewards include:</a:t>
            </a:r>
          </a:p>
          <a:p>
            <a:endParaRPr lang="en-GB" sz="2400" b="1" dirty="0" smtClean="0">
              <a:solidFill>
                <a:srgbClr val="002060"/>
              </a:solidFill>
            </a:endParaRPr>
          </a:p>
          <a:p>
            <a:pPr marL="914400" lvl="1" indent="-457200">
              <a:buFont typeface="Arial" panose="020B0604020202020204" pitchFamily="34" charset="0"/>
              <a:buChar char="•"/>
            </a:pPr>
            <a:r>
              <a:rPr lang="en-GB" sz="2400" dirty="0" smtClean="0">
                <a:solidFill>
                  <a:srgbClr val="002060"/>
                </a:solidFill>
              </a:rPr>
              <a:t>Positive behaviour points</a:t>
            </a:r>
          </a:p>
          <a:p>
            <a:pPr marL="914400" lvl="1" indent="-457200">
              <a:buFont typeface="Arial" panose="020B0604020202020204" pitchFamily="34" charset="0"/>
              <a:buChar char="•"/>
            </a:pPr>
            <a:r>
              <a:rPr lang="en-GB" sz="2400" dirty="0" smtClean="0">
                <a:solidFill>
                  <a:srgbClr val="002060"/>
                </a:solidFill>
              </a:rPr>
              <a:t>Merits</a:t>
            </a:r>
          </a:p>
          <a:p>
            <a:pPr marL="914400" lvl="1" indent="-457200">
              <a:buFont typeface="Arial" panose="020B0604020202020204" pitchFamily="34" charset="0"/>
              <a:buChar char="•"/>
            </a:pPr>
            <a:r>
              <a:rPr lang="en-GB" sz="2400" dirty="0" smtClean="0">
                <a:solidFill>
                  <a:srgbClr val="002060"/>
                </a:solidFill>
              </a:rPr>
              <a:t>Badges</a:t>
            </a:r>
          </a:p>
          <a:p>
            <a:pPr marL="914400" lvl="1" indent="-457200">
              <a:buFont typeface="Arial" panose="020B0604020202020204" pitchFamily="34" charset="0"/>
              <a:buChar char="•"/>
            </a:pPr>
            <a:r>
              <a:rPr lang="en-GB" sz="2400" dirty="0" smtClean="0">
                <a:solidFill>
                  <a:srgbClr val="002060"/>
                </a:solidFill>
              </a:rPr>
              <a:t>Principal awards</a:t>
            </a:r>
          </a:p>
          <a:p>
            <a:pPr marL="914400" lvl="1" indent="-457200">
              <a:buFont typeface="Arial" panose="020B0604020202020204" pitchFamily="34" charset="0"/>
              <a:buChar char="•"/>
            </a:pPr>
            <a:r>
              <a:rPr lang="en-GB" sz="2400" dirty="0" smtClean="0">
                <a:solidFill>
                  <a:srgbClr val="002060"/>
                </a:solidFill>
              </a:rPr>
              <a:t>Attendance</a:t>
            </a:r>
          </a:p>
          <a:p>
            <a:pPr marL="914400" lvl="1" indent="-457200">
              <a:buFont typeface="Arial" panose="020B0604020202020204" pitchFamily="34" charset="0"/>
              <a:buChar char="•"/>
            </a:pPr>
            <a:r>
              <a:rPr lang="en-GB" sz="2400" dirty="0" smtClean="0">
                <a:solidFill>
                  <a:srgbClr val="002060"/>
                </a:solidFill>
              </a:rPr>
              <a:t>Celebration assemblies</a:t>
            </a:r>
          </a:p>
          <a:p>
            <a:pPr marL="914400" lvl="1" indent="-457200">
              <a:buFont typeface="Arial" panose="020B0604020202020204" pitchFamily="34" charset="0"/>
              <a:buChar char="•"/>
            </a:pPr>
            <a:r>
              <a:rPr lang="en-GB" sz="2400" dirty="0" smtClean="0">
                <a:solidFill>
                  <a:srgbClr val="002060"/>
                </a:solidFill>
              </a:rPr>
              <a:t>Celebratory evenings</a:t>
            </a:r>
          </a:p>
          <a:p>
            <a:pPr marL="914400" lvl="1" indent="-457200">
              <a:buFont typeface="Arial" panose="020B0604020202020204" pitchFamily="34" charset="0"/>
              <a:buChar char="•"/>
            </a:pPr>
            <a:r>
              <a:rPr lang="en-GB" sz="2400" dirty="0" smtClean="0">
                <a:solidFill>
                  <a:srgbClr val="002060"/>
                </a:solidFill>
              </a:rPr>
              <a:t>Tutor and house system</a:t>
            </a:r>
          </a:p>
          <a:p>
            <a:pPr marL="914400" lvl="1" indent="-457200">
              <a:buFont typeface="Arial" panose="020B0604020202020204" pitchFamily="34" charset="0"/>
              <a:buChar char="•"/>
            </a:pPr>
            <a:r>
              <a:rPr lang="en-GB" sz="2400" dirty="0" smtClean="0">
                <a:solidFill>
                  <a:srgbClr val="002060"/>
                </a:solidFill>
              </a:rPr>
              <a:t>Prizes</a:t>
            </a:r>
          </a:p>
          <a:p>
            <a:pPr marL="914400" lvl="1" indent="-457200">
              <a:buFont typeface="Arial" panose="020B0604020202020204" pitchFamily="34" charset="0"/>
              <a:buChar char="•"/>
            </a:pPr>
            <a:r>
              <a:rPr lang="en-GB" sz="2400" dirty="0" smtClean="0">
                <a:solidFill>
                  <a:srgbClr val="002060"/>
                </a:solidFill>
              </a:rPr>
              <a:t>College privileges </a:t>
            </a:r>
            <a:r>
              <a:rPr lang="en-GB" sz="2000" b="1" dirty="0" smtClean="0"/>
              <a:t>	</a:t>
            </a:r>
            <a:endParaRPr lang="en-GB" sz="2000" dirty="0" smtClean="0">
              <a:solidFill>
                <a:srgbClr val="191973"/>
              </a:solidFill>
              <a:latin typeface="Calibri Light" panose="020F0302020204030204" pitchFamily="34" charset="0"/>
            </a:endParaRPr>
          </a:p>
          <a:p>
            <a:pPr marL="457200" indent="-457200">
              <a:buFont typeface="Arial" panose="020B0604020202020204" pitchFamily="34" charset="0"/>
              <a:buChar char="•"/>
            </a:pPr>
            <a:endParaRPr lang="en-GB" sz="2000" dirty="0">
              <a:solidFill>
                <a:srgbClr val="191973"/>
              </a:solidFill>
              <a:latin typeface="Calibri Light" panose="020F0302020204030204" pitchFamily="34" charset="0"/>
            </a:endParaRPr>
          </a:p>
        </p:txBody>
      </p:sp>
      <p:pic>
        <p:nvPicPr>
          <p:cNvPr id="3" name="Picture 3">
            <a:extLst>
              <a:ext uri="{FF2B5EF4-FFF2-40B4-BE49-F238E27FC236}">
                <a16:creationId xmlns:a16="http://schemas.microsoft.com/office/drawing/2014/main" id="{786B4201-77A0-4809-8D53-C34F1AF0939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00862" y="243483"/>
            <a:ext cx="745958" cy="610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3869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7214D51-7008-409D-B18F-5675EE94B006}"/>
              </a:ext>
            </a:extLst>
          </p:cNvPr>
          <p:cNvSpPr/>
          <p:nvPr/>
        </p:nvSpPr>
        <p:spPr>
          <a:xfrm>
            <a:off x="541496" y="243483"/>
            <a:ext cx="8305324" cy="6801862"/>
          </a:xfrm>
          <a:prstGeom prst="rect">
            <a:avLst/>
          </a:prstGeom>
        </p:spPr>
        <p:txBody>
          <a:bodyPr wrap="square">
            <a:spAutoFit/>
          </a:bodyPr>
          <a:lstStyle/>
          <a:p>
            <a:r>
              <a:rPr lang="en-GB" sz="2400" b="1" dirty="0" smtClean="0">
                <a:solidFill>
                  <a:srgbClr val="191973"/>
                </a:solidFill>
                <a:latin typeface="Calibri" panose="020F0502020204030204" pitchFamily="34" charset="0"/>
                <a:cs typeface="Calibri" panose="020F0502020204030204" pitchFamily="34" charset="0"/>
              </a:rPr>
              <a:t>Our expectations and reasonable requests – </a:t>
            </a:r>
          </a:p>
          <a:p>
            <a:r>
              <a:rPr lang="en-GB" sz="2400" b="1" dirty="0" smtClean="0">
                <a:solidFill>
                  <a:srgbClr val="191973"/>
                </a:solidFill>
                <a:latin typeface="Calibri" panose="020F0502020204030204" pitchFamily="34" charset="0"/>
                <a:cs typeface="Calibri" panose="020F0502020204030204" pitchFamily="34" charset="0"/>
              </a:rPr>
              <a:t>Produced in consultation with students</a:t>
            </a:r>
          </a:p>
          <a:p>
            <a:endParaRPr lang="en-GB" sz="2400" b="1" dirty="0">
              <a:solidFill>
                <a:srgbClr val="191973"/>
              </a:solidFill>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en-GB" sz="1600" dirty="0">
                <a:solidFill>
                  <a:srgbClr val="002060"/>
                </a:solidFill>
              </a:rPr>
              <a:t>Arrive on time, before the bell.</a:t>
            </a:r>
          </a:p>
          <a:p>
            <a:pPr marL="285750" lvl="0" indent="-285750">
              <a:buFont typeface="Arial" panose="020B0604020202020204" pitchFamily="34" charset="0"/>
              <a:buChar char="•"/>
            </a:pPr>
            <a:r>
              <a:rPr lang="en-GB" sz="1600" dirty="0">
                <a:solidFill>
                  <a:srgbClr val="002060"/>
                </a:solidFill>
              </a:rPr>
              <a:t>Sit where you are asked – raise any concerns politely with staff.</a:t>
            </a:r>
          </a:p>
          <a:p>
            <a:pPr marL="285750" lvl="0" indent="-285750">
              <a:buFont typeface="Arial" panose="020B0604020202020204" pitchFamily="34" charset="0"/>
              <a:buChar char="•"/>
            </a:pPr>
            <a:r>
              <a:rPr lang="en-GB" sz="1600" dirty="0">
                <a:solidFill>
                  <a:srgbClr val="002060"/>
                </a:solidFill>
              </a:rPr>
              <a:t>Be ready to learn with the correct equipment and sit up straight.</a:t>
            </a:r>
          </a:p>
          <a:p>
            <a:pPr marL="285750" lvl="0" indent="-285750">
              <a:buFont typeface="Arial" panose="020B0604020202020204" pitchFamily="34" charset="0"/>
              <a:buChar char="•"/>
            </a:pPr>
            <a:r>
              <a:rPr lang="en-GB" sz="1600" dirty="0">
                <a:solidFill>
                  <a:srgbClr val="002060"/>
                </a:solidFill>
              </a:rPr>
              <a:t>Treat everyone with RESPECT – listen well and no swearing or abusive language.</a:t>
            </a:r>
          </a:p>
          <a:p>
            <a:pPr marL="285750" lvl="0" indent="-285750">
              <a:buFont typeface="Arial" panose="020B0604020202020204" pitchFamily="34" charset="0"/>
              <a:buChar char="•"/>
            </a:pPr>
            <a:r>
              <a:rPr lang="en-GB" sz="1600" dirty="0">
                <a:solidFill>
                  <a:srgbClr val="002060"/>
                </a:solidFill>
              </a:rPr>
              <a:t>Allow others to learn – do not disrupt or distract others.</a:t>
            </a:r>
          </a:p>
          <a:p>
            <a:pPr marL="285750" lvl="0" indent="-285750">
              <a:buFont typeface="Arial" panose="020B0604020202020204" pitchFamily="34" charset="0"/>
              <a:buChar char="•"/>
            </a:pPr>
            <a:r>
              <a:rPr lang="en-GB" sz="1600" dirty="0">
                <a:solidFill>
                  <a:srgbClr val="002060"/>
                </a:solidFill>
              </a:rPr>
              <a:t>Work in silence when an adult asks you to.</a:t>
            </a:r>
          </a:p>
          <a:p>
            <a:pPr marL="285750" lvl="0" indent="-285750">
              <a:buFont typeface="Arial" panose="020B0604020202020204" pitchFamily="34" charset="0"/>
              <a:buChar char="•"/>
            </a:pPr>
            <a:r>
              <a:rPr lang="en-GB" sz="1600" dirty="0">
                <a:solidFill>
                  <a:srgbClr val="002060"/>
                </a:solidFill>
              </a:rPr>
              <a:t>Work to the best of your ability and try all tasks set.</a:t>
            </a:r>
          </a:p>
          <a:p>
            <a:pPr marL="285750" lvl="0" indent="-285750">
              <a:buFont typeface="Arial" panose="020B0604020202020204" pitchFamily="34" charset="0"/>
              <a:buChar char="•"/>
            </a:pPr>
            <a:r>
              <a:rPr lang="en-GB" sz="1600" dirty="0">
                <a:solidFill>
                  <a:srgbClr val="002060"/>
                </a:solidFill>
              </a:rPr>
              <a:t>Stay in your seat, unless you have permission to leave.</a:t>
            </a:r>
          </a:p>
          <a:p>
            <a:pPr marL="285750" lvl="0" indent="-285750">
              <a:buFont typeface="Arial" panose="020B0604020202020204" pitchFamily="34" charset="0"/>
              <a:buChar char="•"/>
            </a:pPr>
            <a:r>
              <a:rPr lang="en-GB" sz="1600" dirty="0">
                <a:solidFill>
                  <a:srgbClr val="002060"/>
                </a:solidFill>
              </a:rPr>
              <a:t>Do not eat or drink in lessons – only water is allowed.</a:t>
            </a:r>
          </a:p>
          <a:p>
            <a:pPr marL="285750" lvl="0" indent="-285750">
              <a:buFont typeface="Arial" panose="020B0604020202020204" pitchFamily="34" charset="0"/>
              <a:buChar char="•"/>
            </a:pPr>
            <a:r>
              <a:rPr lang="en-GB" sz="1600" dirty="0">
                <a:solidFill>
                  <a:srgbClr val="002060"/>
                </a:solidFill>
              </a:rPr>
              <a:t>Phones and headphones should be out of sight and silent.</a:t>
            </a:r>
          </a:p>
          <a:p>
            <a:pPr marL="285750" lvl="0" indent="-285750">
              <a:buFont typeface="Arial" panose="020B0604020202020204" pitchFamily="34" charset="0"/>
              <a:buChar char="•"/>
            </a:pPr>
            <a:r>
              <a:rPr lang="en-GB" sz="1600" dirty="0">
                <a:solidFill>
                  <a:srgbClr val="002060"/>
                </a:solidFill>
              </a:rPr>
              <a:t>No graffiti </a:t>
            </a:r>
          </a:p>
          <a:p>
            <a:pPr marL="285750" lvl="0" indent="-285750">
              <a:buFont typeface="Arial" panose="020B0604020202020204" pitchFamily="34" charset="0"/>
              <a:buChar char="•"/>
            </a:pPr>
            <a:r>
              <a:rPr lang="en-GB" sz="1600" dirty="0">
                <a:solidFill>
                  <a:srgbClr val="002060"/>
                </a:solidFill>
              </a:rPr>
              <a:t>Be kind</a:t>
            </a:r>
          </a:p>
          <a:p>
            <a:pPr marL="285750" lvl="0" indent="-285750">
              <a:buFont typeface="Arial" panose="020B0604020202020204" pitchFamily="34" charset="0"/>
              <a:buChar char="•"/>
            </a:pPr>
            <a:r>
              <a:rPr lang="en-GB" sz="1600" dirty="0">
                <a:solidFill>
                  <a:srgbClr val="002060"/>
                </a:solidFill>
              </a:rPr>
              <a:t>Be polite </a:t>
            </a:r>
          </a:p>
          <a:p>
            <a:pPr marL="285750" lvl="0" indent="-285750">
              <a:buFont typeface="Arial" panose="020B0604020202020204" pitchFamily="34" charset="0"/>
              <a:buChar char="•"/>
            </a:pPr>
            <a:r>
              <a:rPr lang="en-GB" sz="1600" dirty="0">
                <a:solidFill>
                  <a:srgbClr val="002060"/>
                </a:solidFill>
              </a:rPr>
              <a:t>Walk on the left</a:t>
            </a:r>
          </a:p>
          <a:p>
            <a:pPr marL="285750" lvl="0" indent="-285750">
              <a:buFont typeface="Arial" panose="020B0604020202020204" pitchFamily="34" charset="0"/>
              <a:buChar char="•"/>
            </a:pPr>
            <a:r>
              <a:rPr lang="en-GB" sz="1600" dirty="0">
                <a:solidFill>
                  <a:srgbClr val="002060"/>
                </a:solidFill>
              </a:rPr>
              <a:t>Leave light switches</a:t>
            </a:r>
          </a:p>
          <a:p>
            <a:pPr marL="285750" lvl="0" indent="-285750">
              <a:buFont typeface="Arial" panose="020B0604020202020204" pitchFamily="34" charset="0"/>
              <a:buChar char="•"/>
            </a:pPr>
            <a:r>
              <a:rPr lang="en-GB" sz="1600" dirty="0">
                <a:solidFill>
                  <a:srgbClr val="002060"/>
                </a:solidFill>
              </a:rPr>
              <a:t>Pick up litter</a:t>
            </a:r>
          </a:p>
          <a:p>
            <a:pPr marL="285750" lvl="0" indent="-285750">
              <a:buFont typeface="Arial" panose="020B0604020202020204" pitchFamily="34" charset="0"/>
              <a:buChar char="•"/>
            </a:pPr>
            <a:r>
              <a:rPr lang="en-GB" sz="1600" dirty="0">
                <a:solidFill>
                  <a:srgbClr val="002060"/>
                </a:solidFill>
              </a:rPr>
              <a:t>No shouting</a:t>
            </a:r>
          </a:p>
          <a:p>
            <a:pPr marL="285750" lvl="0" indent="-285750">
              <a:buFont typeface="Arial" panose="020B0604020202020204" pitchFamily="34" charset="0"/>
              <a:buChar char="•"/>
            </a:pPr>
            <a:r>
              <a:rPr lang="en-GB" sz="1600" dirty="0">
                <a:solidFill>
                  <a:srgbClr val="002060"/>
                </a:solidFill>
              </a:rPr>
              <a:t>No phones or headphones between lessons</a:t>
            </a:r>
          </a:p>
          <a:p>
            <a:pPr marL="285750" lvl="0" indent="-285750">
              <a:buFont typeface="Arial" panose="020B0604020202020204" pitchFamily="34" charset="0"/>
              <a:buChar char="•"/>
            </a:pPr>
            <a:r>
              <a:rPr lang="en-GB" sz="1600" dirty="0">
                <a:solidFill>
                  <a:srgbClr val="002060"/>
                </a:solidFill>
              </a:rPr>
              <a:t>No running</a:t>
            </a:r>
          </a:p>
          <a:p>
            <a:pPr marL="285750" lvl="0" indent="-285750">
              <a:buFont typeface="Arial" panose="020B0604020202020204" pitchFamily="34" charset="0"/>
              <a:buChar char="•"/>
            </a:pPr>
            <a:r>
              <a:rPr lang="en-GB" sz="1600" dirty="0">
                <a:solidFill>
                  <a:srgbClr val="002060"/>
                </a:solidFill>
              </a:rPr>
              <a:t>No physical contact with others</a:t>
            </a:r>
          </a:p>
          <a:p>
            <a:endParaRPr lang="en-GB" sz="2400" dirty="0">
              <a:solidFill>
                <a:srgbClr val="191973"/>
              </a:solidFill>
              <a:latin typeface="Calibri Light" panose="020F0302020204030204" pitchFamily="34" charset="0"/>
            </a:endParaRPr>
          </a:p>
          <a:p>
            <a:pPr marL="457200" indent="-457200">
              <a:buFont typeface="Arial" panose="020B0604020202020204" pitchFamily="34" charset="0"/>
              <a:buChar char="•"/>
            </a:pPr>
            <a:endParaRPr lang="en-GB" sz="2000" dirty="0">
              <a:solidFill>
                <a:srgbClr val="191973"/>
              </a:solidFill>
              <a:latin typeface="Calibri Light" panose="020F0302020204030204" pitchFamily="34" charset="0"/>
            </a:endParaRPr>
          </a:p>
        </p:txBody>
      </p:sp>
      <p:pic>
        <p:nvPicPr>
          <p:cNvPr id="3" name="Picture 3">
            <a:extLst>
              <a:ext uri="{FF2B5EF4-FFF2-40B4-BE49-F238E27FC236}">
                <a16:creationId xmlns:a16="http://schemas.microsoft.com/office/drawing/2014/main" id="{786B4201-77A0-4809-8D53-C34F1AF0939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00862" y="243483"/>
            <a:ext cx="745958" cy="610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0620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7214D51-7008-409D-B18F-5675EE94B006}"/>
              </a:ext>
            </a:extLst>
          </p:cNvPr>
          <p:cNvSpPr/>
          <p:nvPr/>
        </p:nvSpPr>
        <p:spPr>
          <a:xfrm>
            <a:off x="541496" y="243483"/>
            <a:ext cx="8305324" cy="5724644"/>
          </a:xfrm>
          <a:prstGeom prst="rect">
            <a:avLst/>
          </a:prstGeom>
        </p:spPr>
        <p:txBody>
          <a:bodyPr wrap="square">
            <a:spAutoFit/>
          </a:bodyPr>
          <a:lstStyle/>
          <a:p>
            <a:r>
              <a:rPr lang="en-GB" sz="2400" b="1" dirty="0" smtClean="0">
                <a:solidFill>
                  <a:srgbClr val="191973"/>
                </a:solidFill>
                <a:latin typeface="Calibri" panose="020F0502020204030204" pitchFamily="34" charset="0"/>
                <a:cs typeface="Calibri" panose="020F0502020204030204" pitchFamily="34" charset="0"/>
              </a:rPr>
              <a:t>Okehampton College are raising standards and expectations </a:t>
            </a:r>
            <a:endParaRPr lang="en-GB" sz="2400" b="1" dirty="0">
              <a:solidFill>
                <a:srgbClr val="191973"/>
              </a:solidFill>
              <a:latin typeface="Calibri" panose="020F0502020204030204" pitchFamily="34" charset="0"/>
              <a:cs typeface="Calibri" panose="020F0502020204030204" pitchFamily="34" charset="0"/>
            </a:endParaRPr>
          </a:p>
          <a:p>
            <a:endParaRPr lang="en-GB" sz="2400" dirty="0">
              <a:solidFill>
                <a:srgbClr val="191973"/>
              </a:solidFill>
              <a:latin typeface="Calibri Light" panose="020F0302020204030204" pitchFamily="34" charset="0"/>
            </a:endParaRPr>
          </a:p>
          <a:p>
            <a:r>
              <a:rPr lang="en-GB" sz="2400" dirty="0" smtClean="0">
                <a:solidFill>
                  <a:srgbClr val="191973"/>
                </a:solidFill>
                <a:latin typeface="Calibri Light" panose="020F0302020204030204" pitchFamily="34" charset="0"/>
              </a:rPr>
              <a:t>Behaviour points can be given for the following reasons:</a:t>
            </a:r>
          </a:p>
          <a:p>
            <a:endParaRPr lang="en-GB" sz="2400" dirty="0" smtClean="0">
              <a:solidFill>
                <a:srgbClr val="191973"/>
              </a:solidFill>
              <a:latin typeface="Calibri Light" panose="020F0302020204030204" pitchFamily="34" charset="0"/>
            </a:endParaRPr>
          </a:p>
          <a:p>
            <a:pPr lvl="0"/>
            <a:r>
              <a:rPr lang="en-GB" sz="2400" b="1" dirty="0" smtClean="0">
                <a:solidFill>
                  <a:srgbClr val="002060"/>
                </a:solidFill>
              </a:rPr>
              <a:t>Incorrect </a:t>
            </a:r>
            <a:r>
              <a:rPr lang="en-GB" sz="2400" b="1" dirty="0">
                <a:solidFill>
                  <a:srgbClr val="002060"/>
                </a:solidFill>
              </a:rPr>
              <a:t>uniform 	</a:t>
            </a:r>
            <a:r>
              <a:rPr lang="en-GB" sz="2400" b="1" dirty="0" smtClean="0">
                <a:solidFill>
                  <a:srgbClr val="002060"/>
                </a:solidFill>
              </a:rPr>
              <a:t>					Not </a:t>
            </a:r>
            <a:r>
              <a:rPr lang="en-GB" sz="2400" b="1" dirty="0">
                <a:solidFill>
                  <a:srgbClr val="002060"/>
                </a:solidFill>
              </a:rPr>
              <a:t>equipped </a:t>
            </a:r>
          </a:p>
          <a:p>
            <a:pPr lvl="0"/>
            <a:r>
              <a:rPr lang="en-GB" sz="2400" b="1" dirty="0" smtClean="0">
                <a:solidFill>
                  <a:srgbClr val="002060"/>
                </a:solidFill>
              </a:rPr>
              <a:t>Home </a:t>
            </a:r>
            <a:r>
              <a:rPr lang="en-GB" sz="2400" b="1" dirty="0">
                <a:solidFill>
                  <a:srgbClr val="002060"/>
                </a:solidFill>
              </a:rPr>
              <a:t>learning		</a:t>
            </a:r>
            <a:r>
              <a:rPr lang="en-GB" sz="2400" b="1" dirty="0" smtClean="0">
                <a:solidFill>
                  <a:srgbClr val="002060"/>
                </a:solidFill>
              </a:rPr>
              <a:t>				Inadequate </a:t>
            </a:r>
            <a:r>
              <a:rPr lang="en-GB" sz="2400" b="1" dirty="0">
                <a:solidFill>
                  <a:srgbClr val="002060"/>
                </a:solidFill>
              </a:rPr>
              <a:t>work		</a:t>
            </a:r>
          </a:p>
          <a:p>
            <a:pPr lvl="0"/>
            <a:r>
              <a:rPr lang="en-GB" sz="2400" b="1" dirty="0" smtClean="0">
                <a:solidFill>
                  <a:srgbClr val="002060"/>
                </a:solidFill>
              </a:rPr>
              <a:t>Late </a:t>
            </a:r>
            <a:r>
              <a:rPr lang="en-GB" sz="2400" b="1" dirty="0">
                <a:solidFill>
                  <a:srgbClr val="002060"/>
                </a:solidFill>
              </a:rPr>
              <a:t>			</a:t>
            </a:r>
            <a:r>
              <a:rPr lang="en-GB" sz="2400" b="1" dirty="0" smtClean="0">
                <a:solidFill>
                  <a:srgbClr val="002060"/>
                </a:solidFill>
              </a:rPr>
              <a:t>						Inappropriate </a:t>
            </a:r>
            <a:r>
              <a:rPr lang="en-GB" sz="2400" b="1" dirty="0">
                <a:solidFill>
                  <a:srgbClr val="002060"/>
                </a:solidFill>
              </a:rPr>
              <a:t>language	</a:t>
            </a:r>
          </a:p>
          <a:p>
            <a:pPr lvl="0"/>
            <a:r>
              <a:rPr lang="en-GB" sz="2400" b="1" dirty="0" smtClean="0">
                <a:solidFill>
                  <a:srgbClr val="002060"/>
                </a:solidFill>
              </a:rPr>
              <a:t>Bullying </a:t>
            </a:r>
            <a:r>
              <a:rPr lang="en-GB" sz="2400" b="1" dirty="0">
                <a:solidFill>
                  <a:srgbClr val="002060"/>
                </a:solidFill>
              </a:rPr>
              <a:t>		</a:t>
            </a:r>
            <a:r>
              <a:rPr lang="en-GB" sz="2400" b="1" dirty="0" smtClean="0">
                <a:solidFill>
                  <a:srgbClr val="002060"/>
                </a:solidFill>
              </a:rPr>
              <a:t>						Truancy </a:t>
            </a:r>
            <a:r>
              <a:rPr lang="en-GB" sz="2400" b="1" dirty="0">
                <a:solidFill>
                  <a:srgbClr val="002060"/>
                </a:solidFill>
              </a:rPr>
              <a:t>		</a:t>
            </a:r>
          </a:p>
          <a:p>
            <a:pPr lvl="0"/>
            <a:r>
              <a:rPr lang="en-GB" sz="2400" b="1" dirty="0" smtClean="0">
                <a:solidFill>
                  <a:srgbClr val="002060"/>
                </a:solidFill>
              </a:rPr>
              <a:t>Disruptive behaviour					Damage</a:t>
            </a:r>
            <a:r>
              <a:rPr lang="en-GB" sz="2400" b="1" dirty="0">
                <a:solidFill>
                  <a:srgbClr val="002060"/>
                </a:solidFill>
              </a:rPr>
              <a:t>	</a:t>
            </a:r>
          </a:p>
          <a:p>
            <a:pPr lvl="0"/>
            <a:r>
              <a:rPr lang="en-GB" sz="2400" b="1" dirty="0" smtClean="0">
                <a:solidFill>
                  <a:srgbClr val="002060"/>
                </a:solidFill>
              </a:rPr>
              <a:t>Threatening </a:t>
            </a:r>
            <a:r>
              <a:rPr lang="en-GB" sz="2400" b="1" dirty="0">
                <a:solidFill>
                  <a:srgbClr val="002060"/>
                </a:solidFill>
              </a:rPr>
              <a:t>behaviour 		</a:t>
            </a:r>
            <a:r>
              <a:rPr lang="en-GB" sz="2400" b="1" dirty="0" smtClean="0">
                <a:solidFill>
                  <a:srgbClr val="002060"/>
                </a:solidFill>
              </a:rPr>
              <a:t>		Theft</a:t>
            </a:r>
            <a:r>
              <a:rPr lang="en-GB" sz="2400" b="1" dirty="0">
                <a:solidFill>
                  <a:srgbClr val="002060"/>
                </a:solidFill>
              </a:rPr>
              <a:t>				</a:t>
            </a:r>
          </a:p>
          <a:p>
            <a:pPr lvl="0"/>
            <a:r>
              <a:rPr lang="en-GB" sz="2400" b="1" dirty="0" smtClean="0">
                <a:solidFill>
                  <a:srgbClr val="002060"/>
                </a:solidFill>
              </a:rPr>
              <a:t>Prejudice </a:t>
            </a:r>
            <a:r>
              <a:rPr lang="en-GB" sz="2400" b="1" dirty="0">
                <a:solidFill>
                  <a:srgbClr val="002060"/>
                </a:solidFill>
              </a:rPr>
              <a:t>behaviour	</a:t>
            </a:r>
            <a:r>
              <a:rPr lang="en-GB" sz="2400" b="1" dirty="0" smtClean="0">
                <a:solidFill>
                  <a:srgbClr val="002060"/>
                </a:solidFill>
              </a:rPr>
              <a:t>				Being off site</a:t>
            </a:r>
            <a:r>
              <a:rPr lang="en-GB" sz="2400" b="1" dirty="0">
                <a:solidFill>
                  <a:srgbClr val="002060"/>
                </a:solidFill>
              </a:rPr>
              <a:t>	</a:t>
            </a:r>
          </a:p>
          <a:p>
            <a:pPr lvl="0"/>
            <a:r>
              <a:rPr lang="en-GB" sz="2400" b="1" dirty="0" smtClean="0">
                <a:solidFill>
                  <a:srgbClr val="002060"/>
                </a:solidFill>
              </a:rPr>
              <a:t>Dangerous </a:t>
            </a:r>
            <a:r>
              <a:rPr lang="en-GB" sz="2400" b="1" dirty="0">
                <a:solidFill>
                  <a:srgbClr val="002060"/>
                </a:solidFill>
              </a:rPr>
              <a:t>behaviour		 </a:t>
            </a:r>
            <a:r>
              <a:rPr lang="en-GB" sz="2400" b="1" dirty="0" smtClean="0">
                <a:solidFill>
                  <a:srgbClr val="002060"/>
                </a:solidFill>
              </a:rPr>
              <a:t>    			Verbal </a:t>
            </a:r>
            <a:r>
              <a:rPr lang="en-GB" sz="2400" b="1" dirty="0">
                <a:solidFill>
                  <a:srgbClr val="002060"/>
                </a:solidFill>
              </a:rPr>
              <a:t>Abuse </a:t>
            </a:r>
            <a:r>
              <a:rPr lang="en-GB" sz="2400" b="1" dirty="0" smtClean="0">
                <a:solidFill>
                  <a:srgbClr val="002060"/>
                </a:solidFill>
              </a:rPr>
              <a:t> </a:t>
            </a:r>
            <a:r>
              <a:rPr lang="en-GB" sz="2400" b="1" dirty="0">
                <a:solidFill>
                  <a:srgbClr val="002060"/>
                </a:solidFill>
              </a:rPr>
              <a:t>	</a:t>
            </a:r>
            <a:r>
              <a:rPr lang="en-GB" sz="2400" b="1" dirty="0" smtClean="0">
                <a:solidFill>
                  <a:srgbClr val="002060"/>
                </a:solidFill>
              </a:rPr>
              <a:t>	</a:t>
            </a:r>
            <a:endParaRPr lang="en-GB" sz="2400" b="1" dirty="0">
              <a:solidFill>
                <a:srgbClr val="002060"/>
              </a:solidFill>
            </a:endParaRPr>
          </a:p>
          <a:p>
            <a:pPr lvl="0"/>
            <a:r>
              <a:rPr lang="en-GB" sz="2400" b="1" dirty="0" smtClean="0">
                <a:solidFill>
                  <a:srgbClr val="002060"/>
                </a:solidFill>
              </a:rPr>
              <a:t>Bringing </a:t>
            </a:r>
            <a:r>
              <a:rPr lang="en-GB" sz="2400" b="1" dirty="0">
                <a:solidFill>
                  <a:srgbClr val="002060"/>
                </a:solidFill>
              </a:rPr>
              <a:t>the college into disrepute 	</a:t>
            </a:r>
            <a:r>
              <a:rPr lang="en-GB" sz="2400" b="1" dirty="0" smtClean="0">
                <a:solidFill>
                  <a:srgbClr val="002060"/>
                </a:solidFill>
              </a:rPr>
              <a:t>Physical </a:t>
            </a:r>
            <a:r>
              <a:rPr lang="en-GB" sz="2400" b="1" dirty="0">
                <a:solidFill>
                  <a:srgbClr val="002060"/>
                </a:solidFill>
              </a:rPr>
              <a:t>assault </a:t>
            </a:r>
          </a:p>
          <a:p>
            <a:r>
              <a:rPr lang="en-GB" sz="2400" b="1" dirty="0" smtClean="0"/>
              <a:t>		</a:t>
            </a:r>
            <a:endParaRPr lang="en-GB" sz="2400" b="1" dirty="0" smtClean="0">
              <a:solidFill>
                <a:srgbClr val="191973"/>
              </a:solidFill>
              <a:latin typeface="Calibri Light" panose="020F0302020204030204" pitchFamily="34" charset="0"/>
            </a:endParaRPr>
          </a:p>
          <a:p>
            <a:pPr marL="457200" indent="-457200">
              <a:buFont typeface="Arial" panose="020B0604020202020204" pitchFamily="34" charset="0"/>
              <a:buChar char="•"/>
            </a:pPr>
            <a:endParaRPr lang="en-GB" sz="2000" dirty="0">
              <a:solidFill>
                <a:srgbClr val="191973"/>
              </a:solidFill>
              <a:latin typeface="Calibri Light" panose="020F0302020204030204" pitchFamily="34" charset="0"/>
            </a:endParaRPr>
          </a:p>
        </p:txBody>
      </p:sp>
      <p:pic>
        <p:nvPicPr>
          <p:cNvPr id="3" name="Picture 3">
            <a:extLst>
              <a:ext uri="{FF2B5EF4-FFF2-40B4-BE49-F238E27FC236}">
                <a16:creationId xmlns:a16="http://schemas.microsoft.com/office/drawing/2014/main" id="{786B4201-77A0-4809-8D53-C34F1AF0939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00862" y="243483"/>
            <a:ext cx="745958" cy="610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3308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7214D51-7008-409D-B18F-5675EE94B006}"/>
              </a:ext>
            </a:extLst>
          </p:cNvPr>
          <p:cNvSpPr/>
          <p:nvPr/>
        </p:nvSpPr>
        <p:spPr>
          <a:xfrm>
            <a:off x="541496" y="243483"/>
            <a:ext cx="8305324" cy="5632311"/>
          </a:xfrm>
          <a:prstGeom prst="rect">
            <a:avLst/>
          </a:prstGeom>
        </p:spPr>
        <p:txBody>
          <a:bodyPr wrap="square">
            <a:spAutoFit/>
          </a:bodyPr>
          <a:lstStyle/>
          <a:p>
            <a:r>
              <a:rPr lang="en-GB" sz="2000" b="1" dirty="0" smtClean="0">
                <a:solidFill>
                  <a:srgbClr val="191973"/>
                </a:solidFill>
                <a:latin typeface="Calibri" panose="020F0502020204030204" pitchFamily="34" charset="0"/>
                <a:cs typeface="Calibri" panose="020F0502020204030204" pitchFamily="34" charset="0"/>
              </a:rPr>
              <a:t>Consequences</a:t>
            </a:r>
            <a:endParaRPr lang="en-GB" sz="2000" b="1" dirty="0">
              <a:solidFill>
                <a:srgbClr val="191973"/>
              </a:solidFill>
              <a:latin typeface="Calibri" panose="020F0502020204030204" pitchFamily="34" charset="0"/>
              <a:cs typeface="Calibri" panose="020F0502020204030204" pitchFamily="34" charset="0"/>
            </a:endParaRPr>
          </a:p>
          <a:p>
            <a:endParaRPr lang="en-GB" sz="2000" dirty="0">
              <a:solidFill>
                <a:srgbClr val="191973"/>
              </a:solidFill>
              <a:latin typeface="Calibri Light" panose="020F0302020204030204" pitchFamily="34" charset="0"/>
            </a:endParaRPr>
          </a:p>
          <a:p>
            <a:pPr marL="457200" indent="-457200">
              <a:buFont typeface="Arial" panose="020B0604020202020204" pitchFamily="34" charset="0"/>
              <a:buChar char="•"/>
            </a:pPr>
            <a:r>
              <a:rPr lang="en-GB" sz="2000" b="1" dirty="0" smtClean="0">
                <a:solidFill>
                  <a:srgbClr val="002060"/>
                </a:solidFill>
              </a:rPr>
              <a:t>When students get 25 negative behaviour points they will have a </a:t>
            </a:r>
            <a:r>
              <a:rPr lang="en-GB" sz="2000" b="1" u="sng" dirty="0" smtClean="0">
                <a:solidFill>
                  <a:srgbClr val="002060"/>
                </a:solidFill>
              </a:rPr>
              <a:t>college detention</a:t>
            </a:r>
          </a:p>
          <a:p>
            <a:endParaRPr lang="en-GB" sz="2000" b="1" u="sng" dirty="0" smtClean="0"/>
          </a:p>
          <a:p>
            <a:pPr marL="457200" indent="-457200">
              <a:buFont typeface="Arial" panose="020B0604020202020204" pitchFamily="34" charset="0"/>
              <a:buChar char="•"/>
            </a:pPr>
            <a:r>
              <a:rPr lang="en-GB" sz="2000" dirty="0" smtClean="0">
                <a:solidFill>
                  <a:srgbClr val="191973"/>
                </a:solidFill>
                <a:latin typeface="Calibri Light" panose="020F0302020204030204" pitchFamily="34" charset="0"/>
              </a:rPr>
              <a:t>College detentions are </a:t>
            </a:r>
            <a:r>
              <a:rPr lang="en-GB" sz="2000" b="1" dirty="0" smtClean="0">
                <a:solidFill>
                  <a:srgbClr val="191973"/>
                </a:solidFill>
                <a:latin typeface="Calibri Light" panose="020F0302020204030204" pitchFamily="34" charset="0"/>
              </a:rPr>
              <a:t>every Wednesday</a:t>
            </a:r>
            <a:r>
              <a:rPr lang="en-GB" sz="2000" dirty="0" smtClean="0">
                <a:solidFill>
                  <a:srgbClr val="191973"/>
                </a:solidFill>
                <a:latin typeface="Calibri Light" panose="020F0302020204030204" pitchFamily="34" charset="0"/>
              </a:rPr>
              <a:t>. </a:t>
            </a:r>
          </a:p>
          <a:p>
            <a:endParaRPr lang="en-GB" sz="2000" dirty="0" smtClean="0">
              <a:solidFill>
                <a:srgbClr val="191973"/>
              </a:solidFill>
              <a:latin typeface="Calibri Light" panose="020F0302020204030204" pitchFamily="34" charset="0"/>
            </a:endParaRPr>
          </a:p>
          <a:p>
            <a:pPr marL="457200" indent="-457200">
              <a:buFont typeface="Arial" panose="020B0604020202020204" pitchFamily="34" charset="0"/>
              <a:buChar char="•"/>
            </a:pPr>
            <a:r>
              <a:rPr lang="en-GB" sz="2000" dirty="0" smtClean="0">
                <a:solidFill>
                  <a:srgbClr val="191973"/>
                </a:solidFill>
                <a:latin typeface="Calibri Light" panose="020F0302020204030204" pitchFamily="34" charset="0"/>
              </a:rPr>
              <a:t>A college detention is 30 minutes at lunchtime </a:t>
            </a:r>
            <a:r>
              <a:rPr lang="en-GB" sz="2000" b="1" dirty="0" smtClean="0">
                <a:solidFill>
                  <a:srgbClr val="191973"/>
                </a:solidFill>
                <a:latin typeface="Calibri Light" panose="020F0302020204030204" pitchFamily="34" charset="0"/>
              </a:rPr>
              <a:t>AND</a:t>
            </a:r>
            <a:r>
              <a:rPr lang="en-GB" sz="2000" dirty="0" smtClean="0">
                <a:solidFill>
                  <a:srgbClr val="191973"/>
                </a:solidFill>
                <a:latin typeface="Calibri Light" panose="020F0302020204030204" pitchFamily="34" charset="0"/>
              </a:rPr>
              <a:t> 90 minutes after school on the same day.</a:t>
            </a:r>
          </a:p>
          <a:p>
            <a:r>
              <a:rPr lang="en-GB" sz="2000" dirty="0"/>
              <a:t> </a:t>
            </a:r>
          </a:p>
          <a:p>
            <a:r>
              <a:rPr lang="en-GB" sz="2000" b="1" dirty="0">
                <a:solidFill>
                  <a:srgbClr val="002060"/>
                </a:solidFill>
              </a:rPr>
              <a:t> </a:t>
            </a:r>
            <a:endParaRPr lang="en-GB" sz="2000" dirty="0">
              <a:solidFill>
                <a:srgbClr val="002060"/>
              </a:solidFill>
            </a:endParaRPr>
          </a:p>
          <a:p>
            <a:pPr lvl="0"/>
            <a:r>
              <a:rPr lang="en-GB" sz="2000" dirty="0">
                <a:solidFill>
                  <a:srgbClr val="002060"/>
                </a:solidFill>
              </a:rPr>
              <a:t>All staff can share with students how many behaviour points they have </a:t>
            </a:r>
            <a:r>
              <a:rPr lang="en-GB" sz="2000" dirty="0" smtClean="0">
                <a:solidFill>
                  <a:srgbClr val="002060"/>
                </a:solidFill>
              </a:rPr>
              <a:t>via class </a:t>
            </a:r>
            <a:r>
              <a:rPr lang="en-GB" sz="2000" dirty="0">
                <a:solidFill>
                  <a:srgbClr val="002060"/>
                </a:solidFill>
              </a:rPr>
              <a:t>charts.</a:t>
            </a:r>
          </a:p>
          <a:p>
            <a:r>
              <a:rPr lang="en-GB" sz="2000" b="1" dirty="0">
                <a:solidFill>
                  <a:srgbClr val="002060"/>
                </a:solidFill>
              </a:rPr>
              <a:t> </a:t>
            </a:r>
            <a:endParaRPr lang="en-GB" sz="2000" dirty="0">
              <a:solidFill>
                <a:srgbClr val="002060"/>
              </a:solidFill>
            </a:endParaRPr>
          </a:p>
          <a:p>
            <a:pPr lvl="0"/>
            <a:r>
              <a:rPr lang="en-GB" sz="2000" dirty="0">
                <a:solidFill>
                  <a:srgbClr val="002060"/>
                </a:solidFill>
              </a:rPr>
              <a:t>Tutors will use class charts reports to support students with their </a:t>
            </a:r>
            <a:r>
              <a:rPr lang="en-GB" sz="2000" dirty="0" smtClean="0">
                <a:solidFill>
                  <a:srgbClr val="002060"/>
                </a:solidFill>
              </a:rPr>
              <a:t>behaviour and progress.</a:t>
            </a:r>
            <a:endParaRPr lang="en-GB" sz="2000" dirty="0">
              <a:solidFill>
                <a:srgbClr val="002060"/>
              </a:solidFill>
            </a:endParaRPr>
          </a:p>
          <a:p>
            <a:r>
              <a:rPr lang="en-GB" sz="2000" dirty="0">
                <a:solidFill>
                  <a:srgbClr val="002060"/>
                </a:solidFill>
              </a:rPr>
              <a:t> </a:t>
            </a:r>
          </a:p>
          <a:p>
            <a:pPr lvl="0"/>
            <a:r>
              <a:rPr lang="en-GB" sz="2000" dirty="0" smtClean="0">
                <a:solidFill>
                  <a:srgbClr val="002060"/>
                </a:solidFill>
              </a:rPr>
              <a:t>Refusal to attend the college will be treated as an act of defiance.</a:t>
            </a:r>
            <a:endParaRPr lang="en-GB" sz="2000" dirty="0">
              <a:solidFill>
                <a:srgbClr val="002060"/>
              </a:solidFill>
            </a:endParaRPr>
          </a:p>
        </p:txBody>
      </p:sp>
      <p:pic>
        <p:nvPicPr>
          <p:cNvPr id="4" name="Picture 3">
            <a:extLst>
              <a:ext uri="{FF2B5EF4-FFF2-40B4-BE49-F238E27FC236}">
                <a16:creationId xmlns:a16="http://schemas.microsoft.com/office/drawing/2014/main" id="{786B4201-77A0-4809-8D53-C34F1AF0939D}"/>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8100862" y="243483"/>
            <a:ext cx="745958" cy="610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2019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7214D51-7008-409D-B18F-5675EE94B006}"/>
              </a:ext>
            </a:extLst>
          </p:cNvPr>
          <p:cNvSpPr/>
          <p:nvPr/>
        </p:nvSpPr>
        <p:spPr>
          <a:xfrm>
            <a:off x="541496" y="243483"/>
            <a:ext cx="8305324" cy="6370975"/>
          </a:xfrm>
          <a:prstGeom prst="rect">
            <a:avLst/>
          </a:prstGeom>
        </p:spPr>
        <p:txBody>
          <a:bodyPr wrap="square">
            <a:spAutoFit/>
          </a:bodyPr>
          <a:lstStyle/>
          <a:p>
            <a:r>
              <a:rPr lang="en-GB" sz="2400" b="1" dirty="0" smtClean="0">
                <a:solidFill>
                  <a:srgbClr val="191973"/>
                </a:solidFill>
                <a:cs typeface="Calibri" panose="020F0502020204030204" pitchFamily="34" charset="0"/>
              </a:rPr>
              <a:t>Consequences</a:t>
            </a:r>
            <a:endParaRPr lang="en-GB" sz="2400" b="1" dirty="0">
              <a:solidFill>
                <a:srgbClr val="191973"/>
              </a:solidFill>
              <a:cs typeface="Calibri" panose="020F0502020204030204" pitchFamily="34" charset="0"/>
            </a:endParaRPr>
          </a:p>
          <a:p>
            <a:endParaRPr lang="en-GB" sz="2400" dirty="0">
              <a:solidFill>
                <a:srgbClr val="191973"/>
              </a:solidFill>
            </a:endParaRPr>
          </a:p>
          <a:p>
            <a:pPr marL="457200" indent="-457200">
              <a:buFont typeface="Arial" panose="020B0604020202020204" pitchFamily="34" charset="0"/>
              <a:buChar char="•"/>
            </a:pPr>
            <a:r>
              <a:rPr lang="en-GB" sz="2400" dirty="0" smtClean="0">
                <a:solidFill>
                  <a:srgbClr val="002060"/>
                </a:solidFill>
              </a:rPr>
              <a:t>Acts of defiance will result in a Fixed Term Exclusion (FTE).</a:t>
            </a:r>
          </a:p>
          <a:p>
            <a:pPr marL="457200" indent="-457200">
              <a:buFont typeface="Arial" panose="020B0604020202020204" pitchFamily="34" charset="0"/>
              <a:buChar char="•"/>
            </a:pPr>
            <a:endParaRPr lang="en-GB" sz="2400" dirty="0">
              <a:solidFill>
                <a:srgbClr val="002060"/>
              </a:solidFill>
            </a:endParaRPr>
          </a:p>
          <a:p>
            <a:pPr marL="457200" indent="-457200">
              <a:buFont typeface="Arial" panose="020B0604020202020204" pitchFamily="34" charset="0"/>
              <a:buChar char="•"/>
            </a:pPr>
            <a:r>
              <a:rPr lang="en-GB" sz="2400" dirty="0" smtClean="0">
                <a:solidFill>
                  <a:srgbClr val="002060"/>
                </a:solidFill>
              </a:rPr>
              <a:t>Following a Fixed Term exclusion the student will attend a meeting with </a:t>
            </a:r>
            <a:r>
              <a:rPr lang="en-GB" sz="2400" smtClean="0">
                <a:solidFill>
                  <a:srgbClr val="002060"/>
                </a:solidFill>
              </a:rPr>
              <a:t>their </a:t>
            </a:r>
            <a:r>
              <a:rPr lang="en-GB" sz="2400" smtClean="0">
                <a:solidFill>
                  <a:srgbClr val="002060"/>
                </a:solidFill>
              </a:rPr>
              <a:t>parents or carers</a:t>
            </a:r>
            <a:r>
              <a:rPr lang="en-GB" sz="2400" smtClean="0">
                <a:solidFill>
                  <a:srgbClr val="002060"/>
                </a:solidFill>
              </a:rPr>
              <a:t> </a:t>
            </a:r>
            <a:r>
              <a:rPr lang="en-GB" sz="2400" dirty="0" smtClean="0">
                <a:solidFill>
                  <a:srgbClr val="002060"/>
                </a:solidFill>
              </a:rPr>
              <a:t>for a reintegration meeting to discuss support and next steps.  The student will also return to Ready to Learn to complete their 2 hours of isolation.</a:t>
            </a:r>
          </a:p>
          <a:p>
            <a:pPr marL="457200" indent="-457200">
              <a:buFont typeface="Arial" panose="020B0604020202020204" pitchFamily="34" charset="0"/>
              <a:buChar char="•"/>
            </a:pPr>
            <a:endParaRPr lang="en-GB" sz="2400" dirty="0">
              <a:solidFill>
                <a:srgbClr val="002060"/>
              </a:solidFill>
            </a:endParaRPr>
          </a:p>
          <a:p>
            <a:pPr marL="457200" indent="-457200">
              <a:buFont typeface="Arial" panose="020B0604020202020204" pitchFamily="34" charset="0"/>
              <a:buChar char="•"/>
            </a:pPr>
            <a:r>
              <a:rPr lang="en-GB" sz="2400" dirty="0" smtClean="0">
                <a:solidFill>
                  <a:srgbClr val="002060"/>
                </a:solidFill>
              </a:rPr>
              <a:t>Repeated fixed term exclusion will result in meetings with the Principal and Governors to discuss permanent exclusion.  </a:t>
            </a:r>
          </a:p>
          <a:p>
            <a:pPr marL="457200" indent="-457200">
              <a:buFont typeface="Arial" panose="020B0604020202020204" pitchFamily="34" charset="0"/>
              <a:buChar char="•"/>
            </a:pPr>
            <a:endParaRPr lang="en-GB" sz="2400" dirty="0">
              <a:solidFill>
                <a:srgbClr val="002060"/>
              </a:solidFill>
            </a:endParaRPr>
          </a:p>
          <a:p>
            <a:pPr marL="457200" indent="-457200">
              <a:buFont typeface="Arial" panose="020B0604020202020204" pitchFamily="34" charset="0"/>
              <a:buChar char="•"/>
            </a:pPr>
            <a:r>
              <a:rPr lang="en-GB" sz="2400" dirty="0" smtClean="0">
                <a:solidFill>
                  <a:srgbClr val="002060"/>
                </a:solidFill>
              </a:rPr>
              <a:t>We want to avoid this at all costs. </a:t>
            </a:r>
            <a:r>
              <a:rPr lang="en-GB" sz="2400" dirty="0">
                <a:solidFill>
                  <a:srgbClr val="002060"/>
                </a:solidFill>
              </a:rPr>
              <a:t>B</a:t>
            </a:r>
            <a:r>
              <a:rPr lang="en-GB" sz="2400" dirty="0" smtClean="0">
                <a:solidFill>
                  <a:srgbClr val="002060"/>
                </a:solidFill>
              </a:rPr>
              <a:t>efore this stage is reached parents and students will have been involved in various meetings and discussions about additional support for the student.</a:t>
            </a:r>
            <a:endParaRPr lang="en-GB" sz="2400" dirty="0">
              <a:solidFill>
                <a:srgbClr val="002060"/>
              </a:solidFill>
            </a:endParaRPr>
          </a:p>
        </p:txBody>
      </p:sp>
      <p:pic>
        <p:nvPicPr>
          <p:cNvPr id="4" name="Picture 3">
            <a:extLst>
              <a:ext uri="{FF2B5EF4-FFF2-40B4-BE49-F238E27FC236}">
                <a16:creationId xmlns:a16="http://schemas.microsoft.com/office/drawing/2014/main" id="{786B4201-77A0-4809-8D53-C34F1AF0939D}"/>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8100862" y="243483"/>
            <a:ext cx="745958" cy="610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7491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2386</TotalTime>
  <Words>685</Words>
  <Application>Microsoft Office PowerPoint</Application>
  <PresentationFormat>On-screen Show (4:3)</PresentationFormat>
  <Paragraphs>160</Paragraphs>
  <Slides>14</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Open Sans Extrabold</vt:lpstr>
      <vt:lpstr>Calibri Light</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Griffiths</dc:creator>
  <cp:lastModifiedBy>N Offer</cp:lastModifiedBy>
  <cp:revision>124</cp:revision>
  <dcterms:created xsi:type="dcterms:W3CDTF">2018-08-29T13:28:32Z</dcterms:created>
  <dcterms:modified xsi:type="dcterms:W3CDTF">2019-04-30T09:09:14Z</dcterms:modified>
</cp:coreProperties>
</file>