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60" r:id="rId6"/>
    <p:sldId id="262" r:id="rId7"/>
    <p:sldId id="284" r:id="rId8"/>
    <p:sldId id="285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D1AF6-F07C-44A9-B2F5-226FAE47D5A9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9F676-2D5A-4A8F-B91C-5C6331F9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6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Find someone who starter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9F676-2D5A-4A8F-B91C-5C6331F92C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3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90C-C57D-4A7B-A82A-9FA75FEE2537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27C-6AE2-431F-AE80-51412833D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90C-C57D-4A7B-A82A-9FA75FEE2537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27C-6AE2-431F-AE80-51412833D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2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90C-C57D-4A7B-A82A-9FA75FEE2537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27C-6AE2-431F-AE80-51412833D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2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90C-C57D-4A7B-A82A-9FA75FEE2537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27C-6AE2-431F-AE80-51412833D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4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90C-C57D-4A7B-A82A-9FA75FEE2537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27C-6AE2-431F-AE80-51412833D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2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90C-C57D-4A7B-A82A-9FA75FEE2537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27C-6AE2-431F-AE80-51412833D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90C-C57D-4A7B-A82A-9FA75FEE2537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27C-6AE2-431F-AE80-51412833D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5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90C-C57D-4A7B-A82A-9FA75FEE2537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27C-6AE2-431F-AE80-51412833D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90C-C57D-4A7B-A82A-9FA75FEE2537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27C-6AE2-431F-AE80-51412833D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0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90C-C57D-4A7B-A82A-9FA75FEE2537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27C-6AE2-431F-AE80-51412833D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90C-C57D-4A7B-A82A-9FA75FEE2537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27C-6AE2-431F-AE80-51412833D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1590C-C57D-4A7B-A82A-9FA75FEE2537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027C-6AE2-431F-AE80-51412833D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&amp;url=http://solarviews.com/eng/earth.htm&amp;bvm=bv.124817099,d.ZGg&amp;psig=AFQjCNE30V7s2iI0hWsonbmVa-vF6Qmkvw&amp;ust=146644153310459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3192" y="120770"/>
            <a:ext cx="10908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Welcome to Geography</a:t>
            </a:r>
            <a:endParaRPr lang="en-US" sz="72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3669" y="1293458"/>
            <a:ext cx="2744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Mrs. Doxford</a:t>
            </a:r>
            <a:endParaRPr lang="en-GB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98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-362278" y="379412"/>
            <a:ext cx="1284955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60% of the world does not have the internet! </a:t>
            </a:r>
            <a:endParaRPr lang="en-US" alt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2962275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76275" y="1064193"/>
            <a:ext cx="56356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latin typeface="AR CHRISTY" panose="02000000000000000000" pitchFamily="2" charset="0"/>
              </a:rPr>
              <a:t>EARTH</a:t>
            </a:r>
            <a:r>
              <a:rPr lang="en-US" altLang="en-US" sz="6000" dirty="0">
                <a:latin typeface="AR CHRISTY" panose="02000000000000000000" pitchFamily="2" charset="0"/>
              </a:rPr>
              <a:t/>
            </a:r>
            <a:br>
              <a:rPr lang="en-US" altLang="en-US" sz="6000" dirty="0">
                <a:latin typeface="AR CHRISTY" panose="02000000000000000000" pitchFamily="2" charset="0"/>
              </a:rPr>
            </a:br>
            <a:r>
              <a:rPr lang="en-US" altLang="en-US" sz="6000" b="1" dirty="0">
                <a:latin typeface="AR CHRISTY" panose="02000000000000000000" pitchFamily="2" charset="0"/>
              </a:rPr>
              <a:t>is not a perfect sphere but is slightly pear shaped.</a:t>
            </a:r>
            <a:r>
              <a:rPr lang="en-US" altLang="en-US" sz="4800" dirty="0">
                <a:latin typeface="AR CHRISTY" panose="02000000000000000000" pitchFamily="2" charset="0"/>
              </a:rPr>
              <a:t> </a:t>
            </a:r>
          </a:p>
        </p:txBody>
      </p:sp>
      <p:pic>
        <p:nvPicPr>
          <p:cNvPr id="7171" name="Picture 5" descr="http://www.fnal.gov/pub/today/images11/ROW042111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908051"/>
            <a:ext cx="35337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8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14325" y="127882"/>
            <a:ext cx="116205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3300"/>
                </a:solidFill>
                <a:latin typeface="SimSun" panose="02010600030101010101" pitchFamily="2" charset="-122"/>
              </a:rPr>
              <a:t>There are about </a:t>
            </a:r>
            <a:r>
              <a:rPr lang="en-US" altLang="en-US" sz="4400" b="1" dirty="0" smtClean="0">
                <a:solidFill>
                  <a:srgbClr val="003300"/>
                </a:solidFill>
                <a:latin typeface="SimSun" panose="02010600030101010101" pitchFamily="2" charset="-122"/>
              </a:rPr>
              <a:t>1.2 billion vehicles in the world </a:t>
            </a:r>
            <a:r>
              <a:rPr lang="en-US" altLang="en-US" sz="4400" b="1" dirty="0">
                <a:solidFill>
                  <a:srgbClr val="003300"/>
                </a:solidFill>
                <a:latin typeface="SimSun" panose="02010600030101010101" pitchFamily="2" charset="-122"/>
              </a:rPr>
              <a:t>today. </a:t>
            </a:r>
          </a:p>
          <a:p>
            <a:pPr eaLnBrk="1" hangingPunct="1"/>
            <a:endParaRPr lang="en-US" altLang="en-US" sz="4400" b="1" dirty="0">
              <a:solidFill>
                <a:srgbClr val="003300"/>
              </a:solidFill>
              <a:latin typeface="SimSun" panose="02010600030101010101" pitchFamily="2" charset="-122"/>
            </a:endParaRPr>
          </a:p>
          <a:p>
            <a:pPr eaLnBrk="1" hangingPunct="1"/>
            <a:endParaRPr lang="en-US" altLang="en-US" sz="4400" b="1" dirty="0">
              <a:solidFill>
                <a:srgbClr val="003300"/>
              </a:solidFill>
              <a:latin typeface="SimSun" panose="02010600030101010101" pitchFamily="2" charset="-122"/>
            </a:endParaRPr>
          </a:p>
          <a:p>
            <a:pPr eaLnBrk="1" hangingPunct="1"/>
            <a:endParaRPr lang="en-US" altLang="en-US" sz="4400" b="1" dirty="0">
              <a:solidFill>
                <a:srgbClr val="003300"/>
              </a:solidFill>
              <a:latin typeface="SimSun" panose="02010600030101010101" pitchFamily="2" charset="-122"/>
            </a:endParaRPr>
          </a:p>
          <a:p>
            <a:pPr eaLnBrk="1" hangingPunct="1"/>
            <a:endParaRPr lang="en-GB" altLang="en-US" sz="4400" b="1" dirty="0">
              <a:solidFill>
                <a:srgbClr val="003300"/>
              </a:solidFill>
              <a:latin typeface="SimSun" panose="02010600030101010101" pitchFamily="2" charset="-122"/>
            </a:endParaRPr>
          </a:p>
          <a:p>
            <a:pPr eaLnBrk="1" hangingPunct="1"/>
            <a:endParaRPr lang="en-US" altLang="en-US" sz="4400" b="1" dirty="0">
              <a:solidFill>
                <a:srgbClr val="003300"/>
              </a:solidFill>
              <a:latin typeface="SimSun" panose="02010600030101010101" pitchFamily="2" charset="-122"/>
            </a:endParaRPr>
          </a:p>
          <a:p>
            <a:pPr eaLnBrk="1" hangingPunct="1"/>
            <a:endParaRPr lang="en-US" altLang="en-US" sz="4400" b="1" dirty="0">
              <a:solidFill>
                <a:srgbClr val="003300"/>
              </a:solidFill>
              <a:latin typeface="SimSun" panose="02010600030101010101" pitchFamily="2" charset="-122"/>
            </a:endParaRPr>
          </a:p>
          <a:p>
            <a:pPr eaLnBrk="1" hangingPunct="1"/>
            <a:r>
              <a:rPr lang="en-US" altLang="en-US" sz="4400" b="1" dirty="0">
                <a:solidFill>
                  <a:srgbClr val="003300"/>
                </a:solidFill>
                <a:latin typeface="SimSun" panose="02010600030101010101" pitchFamily="2" charset="-122"/>
              </a:rPr>
              <a:t>In 1950, there were 50 million.</a:t>
            </a:r>
            <a:r>
              <a:rPr lang="en-US" altLang="en-US" sz="4400" dirty="0">
                <a:solidFill>
                  <a:srgbClr val="00330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6" y="1700212"/>
            <a:ext cx="5700712" cy="37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847850" y="3667126"/>
            <a:ext cx="84963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i="1" dirty="0">
                <a:latin typeface="Bernard MT Condensed" panose="02050806060905020404" pitchFamily="18" charset="0"/>
              </a:rPr>
              <a:t>The Pacific Ocean </a:t>
            </a:r>
          </a:p>
          <a:p>
            <a:pPr eaLnBrk="1" hangingPunct="1"/>
            <a:r>
              <a:rPr lang="en-US" altLang="en-US" sz="3600" b="1" dirty="0">
                <a:latin typeface="Bernard MT Condensed" panose="02050806060905020404" pitchFamily="18" charset="0"/>
              </a:rPr>
              <a:t>is three times bigger than Asia, </a:t>
            </a:r>
          </a:p>
          <a:p>
            <a:pPr eaLnBrk="1" hangingPunct="1"/>
            <a:r>
              <a:rPr lang="en-US" altLang="en-US" sz="3600" b="1" dirty="0">
                <a:latin typeface="Bernard MT Condensed" panose="02050806060905020404" pitchFamily="18" charset="0"/>
              </a:rPr>
              <a:t>the biggest continent on Earth. </a:t>
            </a:r>
          </a:p>
          <a:p>
            <a:pPr eaLnBrk="1" hangingPunct="1"/>
            <a:r>
              <a:rPr lang="en-US" altLang="en-US" sz="3600" b="1" dirty="0">
                <a:latin typeface="Bernard MT Condensed" panose="02050806060905020404" pitchFamily="18" charset="0"/>
              </a:rPr>
              <a:t>It covers nearly one-third of the Earth's surface. </a:t>
            </a:r>
          </a:p>
        </p:txBody>
      </p:sp>
      <p:pic>
        <p:nvPicPr>
          <p:cNvPr id="9219" name="Picture 6" descr="pacific_ocean_sm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60350"/>
            <a:ext cx="33432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007%20-%20Pacific%20Ocean%20in%20Dist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33375"/>
            <a:ext cx="4538662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0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75"/>
            <a:ext cx="12125325" cy="8083550"/>
          </a:xfrm>
          <a:prstGeom prst="rect">
            <a:avLst/>
          </a:prstGeom>
        </p:spPr>
      </p:pic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592389" y="-180975"/>
            <a:ext cx="7237411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i="1" dirty="0" smtClean="0">
                <a:solidFill>
                  <a:schemeClr val="tx2">
                    <a:lumMod val="75000"/>
                  </a:schemeClr>
                </a:solidFill>
                <a:latin typeface="AR ESSENCE" panose="02000000000000000000" pitchFamily="2" charset="0"/>
              </a:rPr>
              <a:t>97% of </a:t>
            </a:r>
            <a:r>
              <a:rPr lang="en-US" altLang="en-US" sz="4400" b="1" i="1" dirty="0">
                <a:solidFill>
                  <a:schemeClr val="tx2">
                    <a:lumMod val="75000"/>
                  </a:schemeClr>
                </a:solidFill>
                <a:latin typeface="AR ESSENCE" panose="02000000000000000000" pitchFamily="2" charset="0"/>
              </a:rPr>
              <a:t>all the water on Earth is salty. </a:t>
            </a:r>
            <a:r>
              <a:rPr lang="en-US" altLang="en-US" sz="4400" b="1" i="1" dirty="0" smtClean="0">
                <a:solidFill>
                  <a:schemeClr val="tx2">
                    <a:lumMod val="75000"/>
                  </a:schemeClr>
                </a:solidFill>
                <a:latin typeface="AR ESSENCE" panose="02000000000000000000" pitchFamily="2" charset="0"/>
              </a:rPr>
              <a:t>Only 3% is </a:t>
            </a:r>
            <a:r>
              <a:rPr lang="en-US" altLang="en-US" sz="4400" b="1" i="1" dirty="0">
                <a:solidFill>
                  <a:schemeClr val="tx2">
                    <a:lumMod val="75000"/>
                  </a:schemeClr>
                </a:solidFill>
                <a:latin typeface="AR ESSENCE" panose="02000000000000000000" pitchFamily="2" charset="0"/>
              </a:rPr>
              <a:t>fresh water.</a:t>
            </a:r>
          </a:p>
          <a:p>
            <a:pPr eaLnBrk="1" hangingPunct="1"/>
            <a:endParaRPr lang="en-GB" altLang="en-US" sz="4400" b="1" i="1" dirty="0" smtClean="0">
              <a:solidFill>
                <a:schemeClr val="tx2">
                  <a:lumMod val="75000"/>
                </a:schemeClr>
              </a:solidFill>
              <a:latin typeface="AR ESSENCE" panose="02000000000000000000" pitchFamily="2" charset="0"/>
            </a:endParaRPr>
          </a:p>
          <a:p>
            <a:pPr eaLnBrk="1" hangingPunct="1"/>
            <a:endParaRPr lang="en-GB" altLang="en-US" sz="4400" b="1" i="1" dirty="0">
              <a:solidFill>
                <a:schemeClr val="tx2">
                  <a:lumMod val="75000"/>
                </a:schemeClr>
              </a:solidFill>
              <a:latin typeface="AR ESSENCE" panose="02000000000000000000" pitchFamily="2" charset="0"/>
            </a:endParaRPr>
          </a:p>
          <a:p>
            <a:pPr eaLnBrk="1" hangingPunct="1"/>
            <a:endParaRPr lang="en-GB" altLang="en-US" sz="4400" b="1" i="1" dirty="0" smtClean="0">
              <a:solidFill>
                <a:schemeClr val="tx2">
                  <a:lumMod val="75000"/>
                </a:schemeClr>
              </a:solidFill>
              <a:latin typeface="AR ESSENCE" panose="02000000000000000000" pitchFamily="2" charset="0"/>
            </a:endParaRPr>
          </a:p>
          <a:p>
            <a:pPr eaLnBrk="1" hangingPunct="1"/>
            <a:endParaRPr lang="en-GB" altLang="en-US" sz="4400" b="1" i="1" dirty="0">
              <a:solidFill>
                <a:schemeClr val="tx2">
                  <a:lumMod val="75000"/>
                </a:schemeClr>
              </a:solidFill>
              <a:latin typeface="AR ESSENCE" panose="02000000000000000000" pitchFamily="2" charset="0"/>
            </a:endParaRPr>
          </a:p>
          <a:p>
            <a:pPr eaLnBrk="1" hangingPunct="1"/>
            <a:r>
              <a:rPr lang="en-US" altLang="en-US" sz="4400" b="1" i="1" dirty="0" smtClean="0">
                <a:solidFill>
                  <a:schemeClr val="tx2">
                    <a:lumMod val="75000"/>
                  </a:schemeClr>
                </a:solidFill>
                <a:latin typeface="AR ESSENCE" panose="02000000000000000000" pitchFamily="2" charset="0"/>
              </a:rPr>
              <a:t>Of </a:t>
            </a:r>
            <a:r>
              <a:rPr lang="en-US" altLang="en-US" sz="4400" b="1" i="1" dirty="0">
                <a:solidFill>
                  <a:schemeClr val="tx2">
                    <a:lumMod val="75000"/>
                  </a:schemeClr>
                </a:solidFill>
                <a:latin typeface="AR ESSENCE" panose="02000000000000000000" pitchFamily="2" charset="0"/>
              </a:rPr>
              <a:t>that </a:t>
            </a:r>
            <a:r>
              <a:rPr lang="en-US" altLang="en-US" sz="4400" b="1" i="1" dirty="0" smtClean="0">
                <a:solidFill>
                  <a:schemeClr val="tx2">
                    <a:lumMod val="75000"/>
                  </a:schemeClr>
                </a:solidFill>
                <a:latin typeface="AR ESSENCE" panose="02000000000000000000" pitchFamily="2" charset="0"/>
              </a:rPr>
              <a:t>3%, over </a:t>
            </a:r>
            <a:r>
              <a:rPr lang="en-US" altLang="en-US" sz="4400" b="1" i="1" dirty="0">
                <a:solidFill>
                  <a:schemeClr val="tx2">
                    <a:lumMod val="75000"/>
                  </a:schemeClr>
                </a:solidFill>
                <a:latin typeface="AR ESSENCE" panose="02000000000000000000" pitchFamily="2" charset="0"/>
              </a:rPr>
              <a:t>2 </a:t>
            </a:r>
            <a:r>
              <a:rPr lang="en-US" altLang="en-US" sz="4400" b="1" i="1" dirty="0" smtClean="0">
                <a:solidFill>
                  <a:schemeClr val="tx2">
                    <a:lumMod val="75000"/>
                  </a:schemeClr>
                </a:solidFill>
                <a:latin typeface="AR ESSENCE" panose="02000000000000000000" pitchFamily="2" charset="0"/>
              </a:rPr>
              <a:t>% is </a:t>
            </a:r>
            <a:r>
              <a:rPr lang="en-US" altLang="en-US" sz="4400" b="1" i="1" dirty="0">
                <a:solidFill>
                  <a:schemeClr val="tx2">
                    <a:lumMod val="75000"/>
                  </a:schemeClr>
                </a:solidFill>
                <a:latin typeface="AR ESSENCE" panose="02000000000000000000" pitchFamily="2" charset="0"/>
              </a:rPr>
              <a:t>frozen </a:t>
            </a:r>
          </a:p>
          <a:p>
            <a:pPr eaLnBrk="1" hangingPunct="1"/>
            <a:r>
              <a:rPr lang="en-US" altLang="en-US" sz="4400" b="1" i="1" dirty="0">
                <a:solidFill>
                  <a:schemeClr val="tx2">
                    <a:lumMod val="75000"/>
                  </a:schemeClr>
                </a:solidFill>
                <a:latin typeface="AR ESSENCE" panose="02000000000000000000" pitchFamily="2" charset="0"/>
              </a:rPr>
              <a:t>in ice sheets and glaciers.</a:t>
            </a:r>
            <a:r>
              <a:rPr lang="en-US" altLang="en-US" sz="4400" i="1" dirty="0">
                <a:solidFill>
                  <a:schemeClr val="tx2">
                    <a:lumMod val="75000"/>
                  </a:schemeClr>
                </a:solidFill>
                <a:latin typeface="AR ESSENCE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0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686550" y="5454431"/>
            <a:ext cx="5397501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latin typeface="Eras Bold ITC" panose="020B0907030504020204" pitchFamily="34" charset="0"/>
              </a:rPr>
              <a:t>1 in 5 people on Earth are Chinese</a:t>
            </a:r>
            <a:endParaRPr lang="en-US" altLang="en-US" sz="3600" b="1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9" y="0"/>
            <a:ext cx="11411712" cy="6858000"/>
          </a:xfrm>
          <a:prstGeom prst="rect">
            <a:avLst/>
          </a:prstGeom>
        </p:spPr>
      </p:pic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352550" y="173763"/>
            <a:ext cx="108394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latin typeface="Footlight MT Light" panose="0204060206030A020304" pitchFamily="18" charset="0"/>
              </a:rPr>
              <a:t>Almost a million earthquakes </a:t>
            </a:r>
          </a:p>
          <a:p>
            <a:pPr eaLnBrk="1" hangingPunct="1"/>
            <a:r>
              <a:rPr lang="en-US" altLang="en-US" sz="5400" b="1" dirty="0">
                <a:latin typeface="Footlight MT Light" panose="0204060206030A020304" pitchFamily="18" charset="0"/>
              </a:rPr>
              <a:t>occur in one year. </a:t>
            </a:r>
          </a:p>
        </p:txBody>
      </p:sp>
    </p:spTree>
    <p:extLst>
      <p:ext uri="{BB962C8B-B14F-4D97-AF65-F5344CB8AC3E}">
        <p14:creationId xmlns:p14="http://schemas.microsoft.com/office/powerpoint/2010/main" val="42213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23826" y="404814"/>
            <a:ext cx="11858624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i="1" dirty="0">
                <a:solidFill>
                  <a:srgbClr val="FFFF00"/>
                </a:solidFill>
                <a:latin typeface="Century Schoolbook" panose="02040604050505020304" pitchFamily="18" charset="0"/>
              </a:rPr>
              <a:t>The earth has more </a:t>
            </a:r>
            <a:r>
              <a:rPr lang="en-US" altLang="en-US" sz="4800" b="1" i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than 600 </a:t>
            </a:r>
            <a:r>
              <a:rPr lang="en-US" altLang="en-US" sz="4800" b="1" i="1" dirty="0">
                <a:solidFill>
                  <a:srgbClr val="FFFF00"/>
                </a:solidFill>
                <a:latin typeface="Century Schoolbook" panose="02040604050505020304" pitchFamily="18" charset="0"/>
              </a:rPr>
              <a:t>active volcanoes</a:t>
            </a:r>
            <a:r>
              <a:rPr lang="en-US" altLang="en-US" sz="3600" b="1" dirty="0">
                <a:solidFill>
                  <a:srgbClr val="FFFF00"/>
                </a:solidFill>
              </a:rPr>
              <a:t>.</a:t>
            </a:r>
            <a:r>
              <a:rPr lang="en-US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89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23" y="0"/>
            <a:ext cx="10289903" cy="6858000"/>
          </a:xfrm>
          <a:prstGeom prst="rect">
            <a:avLst/>
          </a:prstGeom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371600" y="4549676"/>
            <a:ext cx="1020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</a:rPr>
              <a:t>Every year, the amount of </a:t>
            </a:r>
            <a:r>
              <a:rPr lang="en-US" altLang="en-US" sz="3600" b="1" dirty="0" smtClean="0">
                <a:solidFill>
                  <a:schemeClr val="bg1"/>
                </a:solidFill>
                <a:latin typeface="AR ESSENCE" panose="02000000000000000000" pitchFamily="2" charset="0"/>
              </a:rPr>
              <a:t>trees cut 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</a:rPr>
              <a:t>down in the world </a:t>
            </a:r>
          </a:p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</a:rPr>
              <a:t>could cover a city the size of </a:t>
            </a:r>
            <a:r>
              <a:rPr lang="en-US" altLang="en-US" sz="3600" b="1" dirty="0" smtClean="0">
                <a:solidFill>
                  <a:schemeClr val="bg1"/>
                </a:solidFill>
                <a:latin typeface="AR ESSENCE" panose="02000000000000000000" pitchFamily="2" charset="0"/>
              </a:rPr>
              <a:t>Birmingham, with 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</a:rPr>
              <a:t>a pile of wood, ten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AR ESSENCE" panose="02000000000000000000" pitchFamily="2" charset="0"/>
              </a:rPr>
              <a:t>storeys</a:t>
            </a:r>
            <a:r>
              <a:rPr lang="en-US" altLang="en-US" sz="3600" b="1" dirty="0" smtClean="0">
                <a:solidFill>
                  <a:schemeClr val="bg1"/>
                </a:solidFill>
                <a:latin typeface="AR ESSENCE" panose="02000000000000000000" pitchFamily="2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AR ESSENCE" panose="02000000000000000000" pitchFamily="2" charset="0"/>
              </a:rPr>
              <a:t>high</a:t>
            </a:r>
            <a:r>
              <a:rPr lang="en-US" altLang="en-US" dirty="0">
                <a:solidFill>
                  <a:schemeClr val="bg1"/>
                </a:solidFill>
                <a:latin typeface="AR ESSENCE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2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1" y="0"/>
            <a:ext cx="10261347" cy="68580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27201" y="855673"/>
            <a:ext cx="42481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 dirty="0">
                <a:solidFill>
                  <a:srgbClr val="FFFF00"/>
                </a:solidFill>
                <a:latin typeface="Harrington" panose="04040505050A02020702" pitchFamily="82" charset="0"/>
              </a:rPr>
              <a:t>In Iceland there are 61 people</a:t>
            </a:r>
          </a:p>
          <a:p>
            <a:pPr eaLnBrk="1" hangingPunct="1"/>
            <a:r>
              <a:rPr lang="en-US" altLang="en-US" sz="3600" b="1" i="1" dirty="0">
                <a:solidFill>
                  <a:srgbClr val="FFFF00"/>
                </a:solidFill>
                <a:latin typeface="Harrington" panose="04040505050A02020702" pitchFamily="82" charset="0"/>
              </a:rPr>
              <a:t>on average for each hospital bed. </a:t>
            </a:r>
          </a:p>
          <a:p>
            <a:pPr eaLnBrk="1" hangingPunct="1"/>
            <a:r>
              <a:rPr lang="en-US" altLang="en-US" sz="3600" b="1" i="1" dirty="0">
                <a:solidFill>
                  <a:srgbClr val="FFFF00"/>
                </a:solidFill>
                <a:latin typeface="Harrington" panose="04040505050A02020702" pitchFamily="82" charset="0"/>
              </a:rPr>
              <a:t>In Bangladesh there are 4,586 people per bed</a:t>
            </a:r>
            <a:r>
              <a:rPr lang="en-US" altLang="en-US" sz="2800" dirty="0">
                <a:latin typeface="Harrington" panose="04040505050A02020702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279400"/>
            <a:ext cx="10515600" cy="1325563"/>
          </a:xfrm>
        </p:spPr>
        <p:txBody>
          <a:bodyPr>
            <a:normAutofit/>
          </a:bodyPr>
          <a:lstStyle/>
          <a:p>
            <a:r>
              <a:rPr lang="en-GB" sz="80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What is Geography?</a:t>
            </a:r>
            <a:endParaRPr lang="en-US" sz="80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83" y="1768475"/>
            <a:ext cx="5801784" cy="4351338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407400" y="2244725"/>
            <a:ext cx="3117850" cy="2800767"/>
          </a:xfrm>
          <a:prstGeom prst="rect">
            <a:avLst/>
          </a:prstGeom>
          <a:solidFill>
            <a:schemeClr val="accent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000000"/>
                </a:solidFill>
                <a:latin typeface="Eras Bold ITC" panose="020B0907030504020204" pitchFamily="34" charset="0"/>
              </a:rPr>
              <a:t>Learning </a:t>
            </a:r>
            <a:r>
              <a:rPr lang="en-GB" altLang="en-US" sz="4400" dirty="0">
                <a:solidFill>
                  <a:srgbClr val="000000"/>
                </a:solidFill>
                <a:latin typeface="Eras Bold ITC" panose="020B0907030504020204" pitchFamily="34" charset="0"/>
              </a:rPr>
              <a:t>about the earth – our home.</a:t>
            </a:r>
          </a:p>
        </p:txBody>
      </p:sp>
    </p:spTree>
    <p:extLst>
      <p:ext uri="{BB962C8B-B14F-4D97-AF65-F5344CB8AC3E}">
        <p14:creationId xmlns:p14="http://schemas.microsoft.com/office/powerpoint/2010/main" val="35693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electricalst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1011713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413000" y="333376"/>
            <a:ext cx="8255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FF00"/>
                </a:solidFill>
                <a:latin typeface="Berlin Sans FB Demi" panose="020E0802020502020306" pitchFamily="34" charset="0"/>
              </a:rPr>
              <a:t>There are about 16 million </a:t>
            </a:r>
            <a:r>
              <a:rPr lang="en-US" altLang="en-US" sz="4400" b="1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thunderstorms a </a:t>
            </a:r>
            <a:r>
              <a:rPr lang="en-US" altLang="en-US" sz="4400" b="1" dirty="0">
                <a:solidFill>
                  <a:srgbClr val="FFFF00"/>
                </a:solidFill>
                <a:latin typeface="Berlin Sans FB Demi" panose="020E0802020502020306" pitchFamily="34" charset="0"/>
              </a:rPr>
              <a:t>year throughout the world.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Over </a:t>
            </a:r>
            <a:r>
              <a:rPr lang="en-US" altLang="en-US" sz="4400" b="1" dirty="0">
                <a:solidFill>
                  <a:srgbClr val="FFFF00"/>
                </a:solidFill>
                <a:latin typeface="Berlin Sans FB Demi" panose="020E0802020502020306" pitchFamily="34" charset="0"/>
              </a:rPr>
              <a:t>1,800 storms rage at any moment day or night.</a:t>
            </a:r>
            <a:r>
              <a:rPr lang="en-US" altLang="en-US" sz="3600" dirty="0">
                <a:latin typeface="Berlin Sans FB Demi" panose="020E08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33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42875" y="333375"/>
            <a:ext cx="98409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5400" dirty="0" smtClean="0">
                <a:latin typeface="Baskerville Old Face" panose="02020602080505020303" pitchFamily="18" charset="0"/>
              </a:rPr>
              <a:t>1 child every 2 minutes dies from diarrhoea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04787" y="5601295"/>
            <a:ext cx="11782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5400" dirty="0">
                <a:latin typeface="Baskerville Old Face" panose="02020602080505020303" pitchFamily="18" charset="0"/>
              </a:rPr>
              <a:t>Curing </a:t>
            </a:r>
            <a:r>
              <a:rPr lang="en-GB" altLang="en-US" sz="5400" dirty="0" smtClean="0">
                <a:latin typeface="Baskerville Old Face" panose="02020602080505020303" pitchFamily="18" charset="0"/>
              </a:rPr>
              <a:t>this </a:t>
            </a:r>
            <a:r>
              <a:rPr lang="en-GB" altLang="en-US" sz="5400" dirty="0">
                <a:latin typeface="Baskerville Old Face" panose="02020602080505020303" pitchFamily="18" charset="0"/>
              </a:rPr>
              <a:t>would cost less than 50p each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628775"/>
            <a:ext cx="59055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79389" y="277832"/>
            <a:ext cx="74898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One-tenth of the Earth's surface is always under the cover of ice. </a:t>
            </a:r>
          </a:p>
          <a:p>
            <a:pPr eaLnBrk="1" hangingPunct="1"/>
            <a:endParaRPr lang="en-US" altLang="en-US" sz="3600" b="1" dirty="0"/>
          </a:p>
          <a:p>
            <a:pPr eaLnBrk="1" hangingPunct="1"/>
            <a:r>
              <a:rPr lang="en-US" altLang="en-US" sz="3600" b="1" dirty="0"/>
              <a:t>And almost 90% </a:t>
            </a:r>
          </a:p>
          <a:p>
            <a:pPr eaLnBrk="1" hangingPunct="1"/>
            <a:r>
              <a:rPr lang="en-US" altLang="en-US" sz="3600" b="1" dirty="0"/>
              <a:t>of that ice is to be </a:t>
            </a:r>
          </a:p>
          <a:p>
            <a:pPr eaLnBrk="1" hangingPunct="1"/>
            <a:r>
              <a:rPr lang="en-US" altLang="en-US" sz="3600" b="1" dirty="0"/>
              <a:t>found in the continent</a:t>
            </a:r>
          </a:p>
          <a:p>
            <a:pPr eaLnBrk="1" hangingPunct="1"/>
            <a:r>
              <a:rPr lang="en-US" altLang="en-US" sz="3600" b="1" dirty="0" smtClean="0"/>
              <a:t>of </a:t>
            </a:r>
            <a:r>
              <a:rPr lang="en-US" altLang="en-US" sz="3600" b="1" dirty="0"/>
              <a:t>Antarctica.</a:t>
            </a:r>
            <a:r>
              <a:rPr lang="en-US" alt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60" y="2028825"/>
            <a:ext cx="710184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93739" y="1757156"/>
            <a:ext cx="11112337" cy="2800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>A third of the world is at </a:t>
            </a:r>
            <a:r>
              <a:rPr lang="en-US" altLang="en-US" sz="44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war.</a:t>
            </a:r>
            <a:r>
              <a:rPr lang="en-US" alt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/>
            </a:r>
            <a:br>
              <a:rPr lang="en-US" alt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r>
              <a:rPr lang="en-US" alt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>30 million people in Africa are HIV </a:t>
            </a:r>
            <a:r>
              <a:rPr lang="en-US" altLang="en-US" sz="44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positive.</a:t>
            </a:r>
            <a:r>
              <a:rPr lang="en-US" alt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/>
            </a:r>
            <a:br>
              <a:rPr lang="en-US" alt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r>
              <a:rPr lang="en-US" alt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>More than 150 countries use </a:t>
            </a:r>
            <a:r>
              <a:rPr lang="en-US" altLang="en-US" sz="44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torture.</a:t>
            </a:r>
            <a:r>
              <a:rPr lang="en-US" alt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/>
            </a:r>
            <a:br>
              <a:rPr lang="en-US" alt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r>
              <a:rPr lang="en-US" alt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>Cars kill 2 people every minute … </a:t>
            </a:r>
          </a:p>
        </p:txBody>
      </p:sp>
    </p:spTree>
    <p:extLst>
      <p:ext uri="{BB962C8B-B14F-4D97-AF65-F5344CB8AC3E}">
        <p14:creationId xmlns:p14="http://schemas.microsoft.com/office/powerpoint/2010/main" val="7703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96750" cy="7107465"/>
          </a:xfrm>
          <a:prstGeom prst="rect">
            <a:avLst/>
          </a:prstGeom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7818438" y="4548188"/>
            <a:ext cx="4032250" cy="23098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chemeClr val="accent2"/>
                </a:solidFill>
                <a:latin typeface="+mn-lt"/>
              </a:rPr>
              <a:t>Half the world’s species could </a:t>
            </a:r>
          </a:p>
          <a:p>
            <a:pPr eaLnBrk="1" hangingPunct="1"/>
            <a:r>
              <a:rPr lang="en-GB" altLang="en-US" sz="3600" dirty="0">
                <a:solidFill>
                  <a:schemeClr val="accent2"/>
                </a:solidFill>
                <a:latin typeface="+mn-lt"/>
              </a:rPr>
              <a:t>be made extinct by 2100</a:t>
            </a:r>
            <a:endParaRPr lang="en-US" altLang="en-US" sz="36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4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7700" cy="7246620"/>
          </a:xfrm>
          <a:prstGeom prst="rect">
            <a:avLst/>
          </a:prstGeom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09575" y="128588"/>
            <a:ext cx="11029950" cy="17543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There are over </a:t>
            </a:r>
            <a:r>
              <a:rPr lang="en-GB" altLang="en-US" sz="36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7 </a:t>
            </a:r>
            <a:r>
              <a:rPr lang="en-GB" alt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billion people on the planet.</a:t>
            </a:r>
          </a:p>
          <a:p>
            <a:pPr eaLnBrk="1" hangingPunct="1"/>
            <a:endParaRPr lang="en-GB" altLang="en-US" sz="36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GB" altLang="en-US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This is double the population of 40 years ago.</a:t>
            </a:r>
            <a:endParaRPr lang="en-US" altLang="en-US" sz="36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282093" y="5851525"/>
            <a:ext cx="9284914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By 2050 there is likely to be over 9 billion!</a:t>
            </a:r>
            <a:endParaRPr lang="en-US" altLang="en-US" sz="36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890419" y="1689100"/>
            <a:ext cx="58528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i="1" dirty="0">
                <a:solidFill>
                  <a:schemeClr val="accent2"/>
                </a:solidFill>
              </a:rPr>
              <a:t>How would all this look</a:t>
            </a:r>
          </a:p>
          <a:p>
            <a:pPr eaLnBrk="1" hangingPunct="1"/>
            <a:r>
              <a:rPr lang="en-GB" altLang="en-US" sz="4000" b="1" i="1" dirty="0">
                <a:solidFill>
                  <a:schemeClr val="accent2"/>
                </a:solidFill>
              </a:rPr>
              <a:t>to an outsider?</a:t>
            </a:r>
            <a:endParaRPr lang="en-US" altLang="en-US" sz="4000" b="1" i="1" dirty="0">
              <a:solidFill>
                <a:schemeClr val="accent2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491413" y="4923156"/>
            <a:ext cx="34117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i="1" dirty="0">
                <a:solidFill>
                  <a:srgbClr val="FF0000"/>
                </a:solidFill>
              </a:rPr>
              <a:t>You decide…</a:t>
            </a:r>
            <a:endParaRPr lang="en-US" alt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1269207"/>
            <a:ext cx="5583767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4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295775" y="188913"/>
            <a:ext cx="6159500" cy="2430462"/>
          </a:xfrm>
          <a:prstGeom prst="wedgeRoundRectCallout">
            <a:avLst>
              <a:gd name="adj1" fmla="val -63666"/>
              <a:gd name="adj2" fmla="val -52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In pairs, your </a:t>
            </a:r>
            <a:r>
              <a:rPr lang="en-GB" sz="2800" dirty="0">
                <a:solidFill>
                  <a:schemeClr val="tx1"/>
                </a:solidFill>
              </a:rPr>
              <a:t>task is to create an illustrated information sheet about planet earth that could be used like a guide book for a visitor from another planet. You must include pictures.</a:t>
            </a:r>
          </a:p>
        </p:txBody>
      </p:sp>
      <p:sp>
        <p:nvSpPr>
          <p:cNvPr id="47108" name="TextBox 2"/>
          <p:cNvSpPr txBox="1">
            <a:spLocks noChangeArrowheads="1"/>
          </p:cNvSpPr>
          <p:nvPr/>
        </p:nvSpPr>
        <p:spPr bwMode="auto">
          <a:xfrm>
            <a:off x="1787525" y="2724151"/>
            <a:ext cx="3600450" cy="372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i="1"/>
              <a:t>Your guide to planet earth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 sz="1000"/>
              <a:t>Text here Text here</a:t>
            </a:r>
          </a:p>
          <a:p>
            <a:pPr eaLnBrk="1" hangingPunct="1"/>
            <a:r>
              <a:rPr lang="en-GB" altLang="en-US" sz="1000"/>
              <a:t> Text here</a:t>
            </a:r>
          </a:p>
          <a:p>
            <a:pPr eaLnBrk="1" hangingPunct="1"/>
            <a:r>
              <a:rPr lang="en-GB" altLang="en-US" sz="1000"/>
              <a:t>Text here</a:t>
            </a:r>
          </a:p>
          <a:p>
            <a:pPr eaLnBrk="1" hangingPunct="1"/>
            <a:r>
              <a:rPr lang="en-GB" altLang="en-US" sz="1000"/>
              <a:t>Text here</a:t>
            </a:r>
          </a:p>
          <a:p>
            <a:pPr eaLnBrk="1" hangingPunct="1"/>
            <a:r>
              <a:rPr lang="en-GB" altLang="en-US" sz="1000"/>
              <a:t>Text here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 sz="1000"/>
          </a:p>
          <a:p>
            <a:pPr eaLnBrk="1" hangingPunct="1"/>
            <a:r>
              <a:rPr lang="en-GB" altLang="en-US" sz="1000"/>
              <a:t>Text here Text here</a:t>
            </a:r>
          </a:p>
          <a:p>
            <a:pPr eaLnBrk="1" hangingPunct="1"/>
            <a:r>
              <a:rPr lang="en-GB" altLang="en-US" sz="1000"/>
              <a:t> Text here</a:t>
            </a:r>
          </a:p>
          <a:p>
            <a:pPr eaLnBrk="1" hangingPunct="1"/>
            <a:r>
              <a:rPr lang="en-GB" altLang="en-US" sz="1000"/>
              <a:t>Text here</a:t>
            </a:r>
          </a:p>
          <a:p>
            <a:pPr eaLnBrk="1" hangingPunct="1"/>
            <a:r>
              <a:rPr lang="en-GB" altLang="en-US" sz="1000"/>
              <a:t>Text here</a:t>
            </a:r>
          </a:p>
          <a:p>
            <a:pPr eaLnBrk="1" hangingPunct="1"/>
            <a:r>
              <a:rPr lang="en-GB" altLang="en-US" sz="1000"/>
              <a:t>Text here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9" y="3954463"/>
            <a:ext cx="1360487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805114" y="3789364"/>
            <a:ext cx="1203325" cy="503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05114" y="4872039"/>
            <a:ext cx="1565275" cy="427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7282"/>
            <a:ext cx="2598316" cy="19487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37251" y="2825325"/>
            <a:ext cx="571023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I am looking for: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Accurate information about our planet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Interesting facts/issues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Labelled diagrams, pictures and maps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Neat work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1936750" y="577851"/>
            <a:ext cx="3821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 dirty="0">
                <a:solidFill>
                  <a:schemeClr val="bg1"/>
                </a:solidFill>
                <a:latin typeface="AR BERKLEY" panose="02000000000000000000" pitchFamily="2" charset="0"/>
              </a:rPr>
              <a:t>Physical Geography</a:t>
            </a:r>
            <a:endParaRPr lang="en-US" altLang="en-US" sz="3600" b="1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6689726" y="577851"/>
            <a:ext cx="3669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 dirty="0">
                <a:solidFill>
                  <a:schemeClr val="bg1"/>
                </a:solidFill>
                <a:latin typeface="AR BERKLEY" panose="02000000000000000000" pitchFamily="2" charset="0"/>
              </a:rPr>
              <a:t>Human Geography</a:t>
            </a:r>
            <a:endParaRPr lang="en-US" altLang="en-US" sz="3600" b="1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pic>
        <p:nvPicPr>
          <p:cNvPr id="19460" name="Picture 6" descr="crow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484313"/>
            <a:ext cx="347186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Volc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44676"/>
            <a:ext cx="29495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Air and Noise Pol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3644901"/>
            <a:ext cx="28813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electricalsto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3933826"/>
            <a:ext cx="32956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Geography is about everything on our planet, from the planet itself to you! </a:t>
            </a: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5" y="2227856"/>
            <a:ext cx="2922308" cy="3631606"/>
          </a:xfrm>
        </p:spPr>
      </p:pic>
      <p:sp>
        <p:nvSpPr>
          <p:cNvPr id="4" name="AutoShape 2" descr="data:image/jpeg;base64,/9j/4AAQSkZJRgABAQAAAQABAAD/2wCEAAkGBxMTEhUTEhIWFhUWFx0bGBcYGRsYFxoaHRkYGRgaGh4aHSgiGholHRgaITEhJSkrLi4uGB8zODMvNygtLisBCgoKDg0OGxAQGi0lICItLS8tLS0tLS0tLS0tLS0tLS0tLS0tLS0tLS0tLS0tLS0tLS0tLS0tLS0tLS0tLS0tLf/AABEIAOEA4QMBIgACEQEDEQH/xAAcAAEAAwEBAQEBAAAAAAAAAAAABAUGAwIHAQj/xAA7EAABAwIEBAUCBQMEAQUBAAABAAIRAyEEEjFBBSJRYQYTcYGRMqFCUrHR8CPB8RRicuEzFRaCkqIH/8QAGQEBAAMBAQAAAAAAAAAAAAAAAAECAwQF/8QAIxEBAQACAgICAwEBAQAAAAAAAAECEQMhEjFBUQQycSJhE//aAAwDAQACEQMRAD8A+GoiICIiAiIgIiICIiAiL22mTsg8IpDME86NK6jhlT8p+FbxqNoSKYeG1Oi5nBv6J402jovbqRGy8KukiIiAiIgIiICIiAiIgIiICIiAiIgIiICL9AnRWeB4S50SFbHG5ekW6VzKZOgVhhOEOctLhOCQLAK4wmDdTBlgHr/1da48cV8mdwnh4DUKyo8KDdAB7LS4PDh409O6ljh/ZW1oZT/QleTgitb/AOnLmeHKBknYUqNUww6LWYjh5iY/uFWYtgblka69kGcxOFtZsqFUwbSLj91qHsYdD8qNXwUjqE/oydXhk/QZUGrRc3ULVVMGW/SfY/uozm5rEAqtwlTtmkVjisCJ5deigOaRqs7jYnbyiIqpEREBERAREQEREBERAXSjRLjACYeiXuDQF9B8P+HPLjMJfEx3/dacfH5fxW3Ss4L4asC7U6LWYDhQnKHAlusC/wD0F3r08kNbBf0/ufZWHCahAHU6z0HaOh6rr8dTpntyw+BOZzWEgWuADH3kH2XZ2FYHGxdOvT2lS6mIGdobcukkDUiPge670m04nJeJOUE3GotqYv8AKxtWiuqtbYNJBBiOhX5Sq1mnnDXDroe0aypQpueeQcpIPT0/wuHE8C4G7jGwA/V0adgq+SUXEY95qNaGkWHpm3kqVTpOBBdB9rj3Kg4bhmLfckBhuLxAFtQ4JjcS5jgwAEsbfM6Wm/4SDE9pm6WpSsf5jAXQ1zI0mCqjiuFH1kHKYMi+o6f3Cs6NdjgWVBANtCJB6ztsvWNpwyLkGBpI79Ysol+hSUsJS8uGkC3WYm4uVTVg+mS4zB16es6KRxrA+U6R9E2gzzdwdFHIp5Zc5zcw+mdu+36LRVI5XbiVUY7Clp0sTbsV6oSXhsbQCdCVPNOr5cPh2wkXhLjpO2cfQIv91wrUQ6xseqtKrNoKg1mb/wAlR/yimrUS0wVzV1Vphw0VTWpFpWOeGlpXNERUSIiICIiAiIgL9a2TAX4r3w5gZcHuEidDp/hX48LnlqIt1Gs8FeHAwCrUHMRIHQdStMKozywS46dIjfr/ADRU9LF1HtyMF3HXc7R2bf7K/wAN5eGpiAC867T1t0+y7/DxmmW9vTcOMpDzLnAgx979J/ReHPADWFphzodl1iO0SJUWtxN1TliXmYAIAIBs0Aa/PVSuCAFxY6fMMkblpiItA0VbPtLtwvw+AHc2WxB2mdJNtlM4TRZQdAqS48hkm8Ak9g46q4fQaylBHTN66++iyLawcQ7IT/UdOwMEknX6dlnve0+mgxuWmJjlaAQD9Mkb9f8AKzWP8QuLvLFMML4/qPeMomLgEQPnda3jLw7CEsAcTTlsQQTrbb+WWOZ4crEsdUGYOggR9M7G9nRHwFy5WpWOIqVGUnUWO8x5Aiq1x5ZsRI6A9hC50vDFUsGV7tIILjB30JsPTtbpp/D3BzTpZXi5OloHa3aF+8R4iaJc6oIptEktuY63j4EwiXznEMfTeWvBD26dHD13+VBd4hexwblc3YyTHTdaTxxxCjVpU61F2Zrw5oMXBBGYEHS3vosrh+LOc5rHtYYGUZrADTXb17+6thyTG9oruOIB7vLc7leOTs7UT2NgolB+azspA+rVecLQeHxScMs6OaHgxe3wvdDhL8xfmmTIjebkn20C1yuOU3KiWx0oYUfU+Q3RgjSDYn9lZVKzY/qGJ32MfouGJaZAN+sarxWoWEODm9j9is5nflKPj6RFNzwOpE7hZsVwSO+o6HqrrHY4/wDjOgbEbm0ALOubFltj3EbS8QVExFIOCl4pn9MO3Gvv/wBqHTdN+ijSVU9sGCvKscfRm4VcufLHVWgiIqpEREBERB1wtEvcGjdbrhPDy4BrRc2H89/ss74bwsy8rXcIxj6WdzTEtIJXofjcesPL7ZZ3d0n8SxlPDgU6QDqkQXa5eoHQqj/1lVzzzSTckRt0JsLBeC2SSSANzEm4B/kXUvB4UwGuJa1zoFgHPIgRe4GnXXRdOpIo8VWO8triOVxFzrrqT0gSt1w2A414AgEDq4guHxaVD4rwoHC5WAeg2E294turLw3VY6kzmDhSdDgWxy6NkbwIv3XPnluLxw4niK1QCHjKBBaZkuv0gWnQmOVUNDBuGd7jLpMMeWhpJmA25MenRbbivCQJcxxl2g1B3t09lT4bglXOwuBAkEAEzMzMnb9ZWcymk6SsFiScLSa5pY6CW5tc1+R3W1x1hTuG8Wc0ObWuRG3a8nqp3GuHucwZWTUzAtP5bQXewnXXRVFPw5WYLBjibQXRPp1At8LjzvfS0ixq+KKTRDpkOLSBtBglZHxVx04gFjeWn3Fz2/6Xfib6bXOY9gLzJL2Oa68QJ2JmBHuqKuyBLnD/AIrDLOr66eOEYRz8NiKYBcBkc0XkuktJaPj4VSygXjNaWnKSZmRcHqOnwr/wdWP+rGYw0tdmv+ECY7CYUPhvEmUsXUc+HUnucHAtBDgXG5bFtZSZM0Th1iXCzhBnrB0stJRoPqM8xjHN5zGYCIN7dRMhTMf4cbUY+vSyZWjNTDOVrhAJBMG56gfuptDxHQexrT9BGUEAiXASWNGsgAn2XRMb7h/WU4jhagJJbzG4g2jrGyo34YvIzSAbkTlB7Tod1eeJA1ryKTnyHWLnDW2hm4PTsFQ1K7mtfnvOv6+6rMrL0iq2rw6qyoZGWJgm4sCdv51UKuHTDtdfkSu2L4i54i4bNhMwOi80ml0m0ACdrSBb5XdJfdViThXmo1zTrH8+DCqRYq4wtHLWaD9MwXbXEqsxbYe4dyq2LPL3fdV2IZBU8rji2S2eiyzm4tEFERYLCIiAv0L8XfBU81Ro7qZN3Q1nC6GWm0drq1o4J7ixugcbCdRBJd/xABuo+SG27BabBcM8prnPiajWBkkAhpALxE2uMo9D2Xs/rjI5/amoYRsnNIZq49pFhtMix7rzwXh9TEV8wHK132vYdNFJq03eU69wYI0sSBAE9R9lfeDqfKA0AQeY9tQs88tRaNdwXDENAeJP+T+yy3FME/BYx1XD1KbhUMuoO5bGZAIHe0i0nWy11UgAGYicvrGUGJv9QPqq+tw6k0l7wGyNQZeenpHb5XLMtVfTlRxVJ7wAajHm+QGIO8nSF2xXirD0BmBc5ujnNAygzH1HUknYlQsEaQLiyhmgfUXkj3zG5WE8e8WNbJSbTc0h4IuCHTmDRY69rQmOHldIt1G/Z42pvIptPmZrcstjX5NhYaTqs7xviFSo4jzHC8gCdrQTqeqp8FRNKsydpYY6g7fdXLBkqNcYs4HqOoXlZclroxx6Uv8ApX1KggHkuRruNj6qVxTBluaAW5pItYWFr7T+q6FompiA6AXGBJBJ1LoGonY9Oy44fFukwTmcSTvcEEa7Dsqe02aVlSm7UD+yjnCznHmMBaM31Tm0GURq4SfW6scRQJ1Me6rv9OJOYkADXUqJWOUXHh3jj6TC0PgAHlN2kXOh91LDQWVMgzCCGgDmN5tNw/aR36qnw+CD4NOI3Ik/O4Wo4Lhh/TtJaZbcRBMiRrIJ0i8+i2wzutKPHhnwwH0ycS0eYXZmtIuBExfS5JtCrfEHAag5adJ7gTqYy6QSe/rr7L6rYC/1HTraJMbKPicuhI/ddM9p8enwLGcCrU3EFv0gknt6Lq/GMp0PLFMOcSczgbtmI27brf8AjY5aeSG/1HZc0/SNSY3PZQgyhTY40WtzNcKTtiSMpJP5pB17Lq89ztGtMvguHPZSD38oIJMiSLa62t+qzLzJlavj/FRUbDScgbEG0u0GmoBNv+MrKK0H48LyBIIXR7f0XmmP1VKlVuEFfi7YpsOK4rls1VxERQCseAMmsOyrldeFWg1r9FrwzfJFcvTV1WyIGsj9NlKx9e7G/haPQkiW3+AIUV4LXXkbifsmGl+aeYwXdzJv97r2LGEXeAbnzMcRlfa5/Ef00BV1g8I7DuaNQSMztnd/51WTwVcMIAn6g0tuTcWd/Oi2mG8QUw2nTeJaABmN2mbXtymbT3C5uSVeLTjcZGVWuMsJho/FMW+QCnD3UcQwva4vk82sg/7gutXAOLc1N2o5WkSBPXv/AAKBhuFOaTUP9MxdzSQPe4HuufrS7riXNPI0GNhAA9+yxvEfDlapiqbgzMxrwYDgdCDF4tbfqthhMG9sh+R7SfqEm3wRPbdcm8OpNdIe5oLrloOUHabWUTLXoQeM8DfTLa1VrRTc5pfkMw7V1jsSOu5XnGYb+mHsu0i1hOx0W1qPo1abqbntc0jKbg62m+6k4fg1CiymKkH8LSR2jbsBft3Xn8vDu7jfDPU1XzrC81IckxOZpGrQTcSImLKvfSa10U2w0i5GsHL+36r6N4lfTy0j5bLGWAtuAOx+LLO8RwDPMMuAJbe0ASC75Fh6LDKeLSf79si6kSbCflScNw/+lWqvFm5QPc81tTb2+QpuKIonUG11FxvGar6Ro04yH6oFyRpf2+ypNe2XJNLPw7w+GjOJNSXU2QM0QRmPMMrYv8LSV61HDEEtykwZMHUiZPQC9tTus1gqVSjTNWpTeahiJsLCAJN7ATEaDfUVPFfENMOcatVoqRGhLg2LlvQnQDW8rpwlvUjHcnS/4n44uXNpiLgGTfob6BZrEcbxWIqDLTL6ItDOaSWmJ0O4t2VFjca2sxwpRYEC8nSyquD8fxGHaW0qjmgkkgWkwRffc29+i6uDG3dvs3tr+IYOoKTn4rO0CCHETLp0F+lul1TcQqspYdgY4l5cXPcdybR7Bv3UHH8Zq1GAVKzjYAt7AzPS9/RVOJrFxk9V1TEfgeSI2X5C/Gr20K9QObOmwXKmYlS3CYgAW/TWVEA1WWSUPHC4UVS8fsoi5s/2WgiIqJFd+EgPOg7hUit/Cz4xDJ3/AHWvDdckVy9N/wCIILMO8XmlBP8Aua9wP2g+6rGVCBDN+Z02mCbC97H7lXnEMJFCmC3lOYhwOhLog+wB+FVYzDta4MYcwcAHOOzhOYCF7E1rTAbVyOa9rgWtc2dhzCI+NfRda2KIJExYgiToNj1UWu2eTMA8uiAbGG8tgPqnvqVHc7MM7jqYPc2+CqWLR9K8HcdY9goPcQ4QGHqL7/2Wjo8LYGnM50ZibknfedtP4Fh/A9Cj5TqtUB2RwgC5BEO12H/au8V4qo1Q61TKL5miwAgnUgu/+PXdcWeP+umkTuK4trCA3IHbFxMxJ0AIN/VeIfTL8jW1A6m1zabIzu5pLmkmHNII+F86xXiB/mio0w0vloJMAbCTcNiPutd4Z4q5tRrCWuZU8xzXkk5GMjMB0abEd1XLCyJj941gKPnU6zMtNjuYuNoc2DkLQZDgrnxFxShVozRqB1SjBYOa0G5GxEaqXhH4bE0HUvJluYuJB0fbmEgOBNjpuswKApSAN7zqQNj7rDKrK7xTxio/y6hkC2aPwutb0gGAuvDcQasC5O3XsY200XDFUGCWOByHtJGsEdSFE8P4c062Vr9bg6fwdem64uXCy7nqrYZay1VhxDAyXNcQRPLB+Vm+JcYOFlrG87h9VoaNPmd1seP1AWF08zbgACDl126Tcr5x4oxLqlRtxlDQdIJJLp19NFb8bCXkm08v0qa/HcSS7+s45rkTmmNNZhV2IrOeQ5xJ2BPTZSa9FgH1gy2TAMB0fTfoYFpvK8Y2k0FoY8PlrbAEEHmsQfxWBkWIcF7EYeM3vTpw/F5Hg7aH0MH+yssXSD31AwNIDQ8i+scxEGJ0JVRggM0udlgjueu9tt1c0G0GvkPqA/mBbBnrb9lnZJlvtXLfqKh4IPX7SugZ22/wrDE4YtN3tIgCAbgGLQdF2q4XkLy6m20BsxtbLFjPureeKZv5Vb26R/D/ACy9+SRsVpfDuDptLXlzXFgDi2LawBeJcJkqbx/DGs4mNTLIGUw68G2yXLvSWOqmwAGn8KjEXVljsOaZDTrrEzH/AGYUOhBdPS6rkK7iTYIChKZxOpLpUNcmf7LwREVUilcMq5arD3UVfrTF1ON1dlffPCT2YimaFSNZZa4Ov3Vvxnw2wB7gwFkCW3NxsYvBnXaF858K8RcDSqsIEan01+y+m8D8T53NpVCM5kZm3Bd6bD916mcy/bH0wn1XzvjWCp0agLQQ4GXNfrsQNLi4uOhVQ3CB5cfMy5jIGxJkmdhHwt9ieG0K76uHrVXMqNOYVHPGQy64i1gSI1iViuO8HqYZ2QmQeYOBDgQTEgtOhhaY5b6+RGwmMrYVxAcW5tSHesaGCNdV+1eMU3Na+oXOqNJEAW0nMLw0SGiB3O5C/afDHV2h1IB72kSwHmGp0Ju2xNlxHA67sQKL6ZNaSTTMRH1bW06KLImIFSpLxUl5zEkk8xiZMkiCbrTeGeI5HS/NkLHNYbwC6CSDbYXj9da0+HKzWeZWBbRY8tc0EF4d2bvrqVa1/D1U0GYnDtzUHCBu5uWzs4bIDpm3r2nLPVWi04ViTTeCyOtzFj1ggaDdWVTEuePMc2A4/VEAnt8rHcHxbRU5+btIAO982u9rGYhWOK4qSYmQLA9QuXPj7XlWOOrAtmR6KgxDszhlMEd4GtldVi2rhxHlNewXdmcHkF0RABDzcGRtZZDGO5iGumJvNiBuJ/yqXi88biZdtFS4y9jWtcA4RfQmNCDe091Scc4aHEPa7SQQTALANS7ptbqqxvFHsOsj4W04MDWb5jmtqh/NzEh2YQIBBteb3sOi5pw8vDlMtbRvftjuO0a9d7S+mBWhoNKlSLQxjWNDHGLDN6zbuF9G8JeC3mmaoGV2S2gLnFtySRzC+x31UTDeK6VWsyn5XlAVJdBDWvkmddTv3+Fqq/HKQoOo0awa4uAplroIh9ok3EAzsQtuTktsxymtI9vmPHfBb8M55ewNpsbMjnJ/KCAeWY1PysvXcM8tbA6E6L7wygKjCa9WQ5tyBLeWZJjc3vHa9l8l4xwuhTf/AEsSyqDMjLlLYjuR99pXVxcnkVVPxDS0CmC1xPMZzNNyQRO/tsv1mHmSczoHtrYSdB6Lv5YDdRMgQGy6LmBJ000HurXhfBi4MNVzhmmWtiYEBrTvM6xaIV7Zih54BjYPlvDRDruIzAAD6bG2mvqpfibFMbGSqc+wFxe5k7QTslLhIZuI9CBv1NzBuq/GUWh2QsFrTuIOnos//THaFNVIMkyT3+yhPNo3Kua1EQRYTqf5sqWo0iZ2U3KWEquxR5lxXp5kyvK47d1qIiKAREQa/wAE4qQ6kdQJbPa8e4kfC0jaw8zNEGQZBiw/Q9IXzjhWMNKq142K+l16LXU21qRs4czehm8dtF6v4nJMsPG/DDOaqPxGi1wDqbzUEE1JHMwzBnsdYXnD4io1rWvEsF2yI01gjaduwX6ymHSJygXJi4Frf7hJ0PRRcU12ZzokMPNGlzYy3YnQ+i6bPhV1qYYOfOGe4vP4fpqSfygC49DNxZWWNpYp1NlaHirTkktbDwNQTAHU2NzKp8PhyJeSYAkljr3FgZ03+PdaTw9xyrTjzKgLPpMuiBrboLxHUFY5y/C0VWIAfh31HvreeXAubMteQIM5IgtBzXGg3MxA4Xj8RT5aT6mV31MZYETchpkAxmkwtg3jFGpWFJzC3DuBJpmzjUgwX7mdJMgzN4XDjfBcLgWOqOceb/x0mkHM4XGYlt9zHYQst/Fiyk45gKTw1+EZUdl5a34mtcLgkgkcwnT8vUrxxrGlvI6nTDsrASGnVrQJBtE7wBp6qy4R4PrVqZqU8S6jiKjswotJbNMQZfl0cCZ5rXGhXPiHhCuzK2qXDNVMmLHQF0/SAYJvsq9etpZKlxCHhwAMHQzB+FOaMNUYZc9ri4EU25SCM0EZ4kENmOWCfZcuIYF9J8NoCKVTLmcDzEEEZp5SPT8y48Rx2Iq4gTTNN8gBjGhonSA0CLjtfeVPjv0bVPlBzokjpafTRS28TxFJvlUXuaCIOUQXe4Ekdls+H+DnVWslwbVe4NI+m5kumJaGtNoAHTpOS4/w/wAh5YCLXzXAcNoEwZ1mFMst0IjA5zHeZUDcvMwG+ZxIaYj6TA17BdaeDrimHhziDezpgSRLvy3G684ShXqksYw1DGYiASALk30HforWjxzEMo1cM45nOIBaC3WTEBolxBJPKYvvZTZFa2PhGpVxGFe0PeHBuQkNJY0EEkzcTEWPdV/E/C1CkHCrWLLgDKxtyPqubzO4EfCpOC0eIBuakarWOYYguyuDTBho+og2mFNwnDxVpl76rzUbJfzS3PIDJMHTU32WE4/C/wCb0smU+HCh/VbTLQBuAXERykmOh9+qt6Aa5rXFn1WIAu3afkTPfZeMQ172U6RLic/M8u5jBvr+ACQPRTKFLM7zHCMohoFgB0HU3Mrny3cuxV16GVoMucBMHYGSfdUj3ky91yTf3n9ytZj6Xmcz9AbM21if0Wf8SeW2nazjp/f7KZBmMXW1jTQKk4jUgR1VhVcqLF1czlGV1E4xwREWS4iIgIiIC3HgPjIB8mpdpsR1abW7/wDSw66YesWODm6ha8XJ4ZbVym4+qcd4a6i6JDmOJLT2216gj+Sq1lYtNrkWgyQ5v5T2/nRXPhniNPH4duHcQ2q29J0770z2O3dVlfBvY5zXNMsBJGhgan2K9nDKZRhZpHc0ZwWtAa4zH4QehmLC2qmYnDFxaIsDAJBYQdDMkA/E6dFCYYcDAcNS06Ebgx/lSamMeGty1HFrfpa6TkJi0/ibAiPsoylTB9dzKUE5XzPMyRlEwNLHsY+664bjjGOd/qKPnOA1JMF9spINvw7ASjcU0MDalF2YxLsxyEQbgGYJtb7i0Q8UKNRz3vFVuYtyvayGzvnkm51t0Wdxl9p2k0PFGKr1S1pcxriM3liCABFyNjvHeF4qcHxOIcSHPNNrruJcWARG31SBo29yujMQ5oBL/q1rMcCHENA5h9QdcDtraVKZ4hrBmVjA+ZDiHEX0MAgGZJvfURoqWa/WJ2iAVKLTnpl+QE05cCaeoIymMsW0uIaFacCxNHGsGag+pVoxJ8yLSTIz1BHr8qFwFmIPmPfXNPQhrwX80G4DzqMnuRbRcsJxY0qpcKpcxruZraGQkHTNAuACe6rcdp21GL8X0KBbIcHEEAjJIbMOl0xHuQoGJ4tQqxUysawGCXMDiREn6hly3jUi/wASOG1D5pxFSmAHtDWjIH8oJ/KDBk9P0Vb4i4YzMHPa5zADlGYAZpvcGw+kRAGqzmM2nae7jtIMPl5GNyS2nTaGHU6uYN5J1uOy/WcSHkUgXNYTUBlsFwgkiSQYExqf0UNnhSjUa18giAIbNhckSDAMk7aCO6mU/DeDjIKj2kXgOMmNpgEiDslmJ281cYCCHHOXOhw+kxLWk8okAZRYbkyV5wuGpvqPZTmLWb9LrX6X/tC74fwvhhUNVpfbVriQAfzSTJBB6/BkK64dw1lJpc0AFwguFybaA9IVcrJOkdvNGmIBeBmkzvcaAHYIS0WsO2tlS8aquOWqHZabb2gEEGDY3NibDssfiuIvcXXgO1O5C55DbZcd4rTpNJBDnWEC+vVfP8fi3VXFzj6Dp2C/DZRMbiAxqse0DideBA1VQvdWoXGSvCxyu60k0IiKqRERAREQEREE3hPEXUHhzSe/86r7Lwji7cfTDgW+e1pBBEtqNIh1hfNGw1+V8NU/hHFamHeHscRBmx/Tuujh5vDq+lMsdt83CO5m5DmGw9dDaet/RfnmANyH8M2LRc9zANr69SrTh/G8Pj2jzHeVX08wWa7/AJgaHuvXEPDtemC97Mw/Nd3zB/VerM5kx0oKlEk5CdBIE8uWM2uw+w6rwzBVHtOUkiJgOmwmxGxA/XurTMcxa5pDdcjovaNZBNpgC+mq903MkZmMJBk8t7zPKfXaO+xSilLnU82UQCfocGvZaAZafxA79FK4Zi6LaZa5pbV5sjw3N/xA3bBtFhf1Ut1Ok4RkAJ6DcgaGTa/U+g1Euhwig6HFz3bQ4WNjpzGOmvRUy18rKvGOBOdxz03RmcDBJGxyhuW94Pb3seEVmh4pUsvlGIzMa6cx0c4zBvoTP6LszggH0VHBpn6HZTEixmMwmFdcL8OloAp5csa3DtZ3JWeVmkwxOExREsZlOha4EsibEOLriI1GswLqC7COqB0tPmEatYQ06ZSeaLR37q/xWEe1mQ1JBFi86ek2lVVTzmkg1jYEgBroNr3tI7LKJfuD4d5NLNXLQNPqcQB01jqrnAYwVGyynDepblnuJEn1VDSx4OUuJdVzWFSQ1vsQR8QtBQdlvqTqTJP+FXKfY9VqRPQqixWCxLarix7BSdHKJgdYjcmSrWrjT0/sotTGg2LHfb90mys5xR5IdRqNmHT79jOm6pMRhWgS1rh3cQR+gWkxzmh0sIHUEX1Wc4zxWnSF4c4aD8I9eqzuOk6lVONrBgkhZjGYkvM7L3xDHuquJcVEWGee+otJoREWawiIgIiICIiAiIgIiIO2GxLqbszTBX0Pwf8A/wBDfSinUdy9DcD/AI9PRfNkWvHy5YdfCtxlf0HxCvhsXTzg3tOXX1Hf1WRxdGCTTJe0fnaAR0kgkGw6r53w3jNaiZY4+i1HDfF9MyKrIJ/EJH6GCu7h/Iw9bZ5Y1osFgBlzVamQHSHa/Cm0aGHaJ81w7kZm/YKgpVWPMse1wO0gH4Nj6XV3hM4AYQHMJ0e2R680QfQhdGXfe1XfDYmkHhza7SBoCC0W2U+vx1sA+awD/wC36quxHDQQ6HBrifpiabha5J0I/ZV44U7NAAk6fS5p9CNPSPdU8cana2qcWDhfE0yD+ENv8B8hcH8YaJbDIP5GuE26tfKp3YQUyfMaW9iLey6f6pzJLII2Igj73CeENrCjVfUMMBj/AHAkf/qbKfhcLUa65EDpJ9baAeir8NxqoRzU3OjSIA952XKt4mDLvDQegeCfgSqZSpXuKr5QSXD7qgxHHWyQNNzsPVZzjXjIOswf3WSxXEnv3gdFhly4Y/1MxtaTjXibUMWUr13PMuK5IuTPkuTSTQiIqJEREBERAREQEREBERAREQEREBERB7p1S3QkeisMNx2uz6ahVYitM8sfVRZK0lHxniBuD8fsu/8A71qaljZ9FlEWk5+T7R4xqj41q7NhRqvi2sdIHx+yzyJefk+zxixxPG6z9XlQX1XHUkrwizueV91OoIiKqRERAREQEREBERAREQEREBERAREQEREBERAREQEREBERAREQEREBERAREQEREBERAREQ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628650" y="2411412"/>
            <a:ext cx="5981700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187" y="2090737"/>
            <a:ext cx="3605213" cy="360521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943475" y="3171825"/>
            <a:ext cx="2514600" cy="125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4034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7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So, let’s start by learning more about you!</a:t>
            </a:r>
            <a:endParaRPr lang="en-US" sz="7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95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5463" y="436564"/>
            <a:ext cx="485742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dirty="0">
                <a:solidFill>
                  <a:srgbClr val="003300"/>
                </a:solidFill>
                <a:latin typeface="Berlin Sans FB Demi" panose="020E0802020502020306" pitchFamily="34" charset="0"/>
              </a:rPr>
              <a:t>In this exercise, </a:t>
            </a:r>
          </a:p>
          <a:p>
            <a:pPr eaLnBrk="1" hangingPunct="1"/>
            <a:r>
              <a:rPr lang="en-GB" altLang="en-US" sz="4000" dirty="0">
                <a:solidFill>
                  <a:srgbClr val="003300"/>
                </a:solidFill>
                <a:latin typeface="Berlin Sans FB Demi" panose="020E0802020502020306" pitchFamily="34" charset="0"/>
              </a:rPr>
              <a:t>you need to imagine</a:t>
            </a:r>
          </a:p>
          <a:p>
            <a:pPr eaLnBrk="1" hangingPunct="1"/>
            <a:r>
              <a:rPr lang="en-GB" altLang="en-US" sz="4000" dirty="0">
                <a:solidFill>
                  <a:srgbClr val="003300"/>
                </a:solidFill>
                <a:latin typeface="Berlin Sans FB Demi" panose="020E0802020502020306" pitchFamily="34" charset="0"/>
              </a:rPr>
              <a:t>you are </a:t>
            </a:r>
            <a:r>
              <a:rPr lang="en-GB" altLang="en-US" sz="4000" dirty="0" smtClean="0">
                <a:solidFill>
                  <a:srgbClr val="003300"/>
                </a:solidFill>
                <a:latin typeface="Berlin Sans FB Demi" panose="020E0802020502020306" pitchFamily="34" charset="0"/>
              </a:rPr>
              <a:t>an</a:t>
            </a:r>
            <a:endParaRPr lang="en-GB" altLang="en-US" sz="4000" dirty="0">
              <a:solidFill>
                <a:srgbClr val="003300"/>
              </a:solidFill>
              <a:latin typeface="Berlin Sans FB Demi" panose="020E0802020502020306" pitchFamily="34" charset="0"/>
            </a:endParaRPr>
          </a:p>
          <a:p>
            <a:pPr eaLnBrk="1" hangingPunct="1"/>
            <a:r>
              <a:rPr lang="en-GB" altLang="en-US" sz="4000" dirty="0">
                <a:solidFill>
                  <a:srgbClr val="003300"/>
                </a:solidFill>
                <a:latin typeface="Berlin Sans FB Demi" panose="020E0802020502020306" pitchFamily="34" charset="0"/>
              </a:rPr>
              <a:t>alien invader…</a:t>
            </a:r>
            <a:endParaRPr lang="en-US" altLang="en-US" sz="4000" dirty="0">
              <a:solidFill>
                <a:srgbClr val="0033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728913" y="4256089"/>
            <a:ext cx="791915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Some of you,</a:t>
            </a:r>
          </a:p>
          <a:p>
            <a:pPr eaLnBrk="1" hangingPunct="1"/>
            <a:r>
              <a:rPr lang="en-GB" alt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	</a:t>
            </a:r>
            <a:r>
              <a:rPr lang="en-GB" altLang="en-US" sz="32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	no </a:t>
            </a:r>
            <a:r>
              <a:rPr lang="en-GB" alt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doubt,</a:t>
            </a:r>
          </a:p>
          <a:p>
            <a:pPr eaLnBrk="1" hangingPunct="1"/>
            <a:r>
              <a:rPr lang="en-GB" alt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		</a:t>
            </a:r>
            <a:r>
              <a:rPr lang="en-GB" altLang="en-US" sz="32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		will </a:t>
            </a:r>
            <a:r>
              <a:rPr lang="en-GB" alt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find this </a:t>
            </a:r>
          </a:p>
          <a:p>
            <a:pPr eaLnBrk="1" hangingPunct="1"/>
            <a:r>
              <a:rPr lang="en-GB" alt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		</a:t>
            </a:r>
            <a:r>
              <a:rPr lang="en-GB" altLang="en-US" sz="32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				very </a:t>
            </a:r>
            <a:r>
              <a:rPr lang="en-GB" alt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easy…</a:t>
            </a:r>
            <a:endParaRPr lang="en-US" altLang="en-US" sz="3200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81025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892389" y="152402"/>
            <a:ext cx="1026434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Your Title: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3600" u="sng" dirty="0"/>
              <a:t>The Physical and Human Geography of the Earth</a:t>
            </a:r>
            <a:endParaRPr lang="en-US" altLang="en-US" sz="3600" u="sng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92389" y="2022476"/>
            <a:ext cx="561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i="1"/>
              <a:t>Split your page into two columns with these headings:</a:t>
            </a:r>
            <a:endParaRPr lang="en-US" altLang="en-US" i="1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971675" y="2389188"/>
            <a:ext cx="360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/>
              <a:t>Physical Geography</a:t>
            </a:r>
            <a:endParaRPr lang="en-US" altLang="en-US" sz="2800" b="1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6600826" y="2349501"/>
            <a:ext cx="336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/>
              <a:t>Human Geography</a:t>
            </a:r>
            <a:endParaRPr lang="en-US" altLang="en-US" sz="2800" b="1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6024563" y="2565401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167439" y="4508500"/>
            <a:ext cx="936625" cy="1081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TextBox 3"/>
          <p:cNvSpPr txBox="1">
            <a:spLocks noChangeArrowheads="1"/>
          </p:cNvSpPr>
          <p:nvPr/>
        </p:nvSpPr>
        <p:spPr bwMode="auto">
          <a:xfrm>
            <a:off x="7243762" y="5588001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i="1" dirty="0" smtClean="0"/>
              <a:t>Use </a:t>
            </a:r>
            <a:r>
              <a:rPr lang="en-GB" altLang="en-US" i="1" dirty="0"/>
              <a:t>a ruler!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85925" y="2908300"/>
            <a:ext cx="8582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744076" y="3709542"/>
            <a:ext cx="184785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Okehampton</a:t>
            </a:r>
            <a:r>
              <a:rPr lang="en-GB" dirty="0" smtClean="0"/>
              <a:t> College has presentation expectations!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85775" y="206376"/>
            <a:ext cx="1144905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You are now about to see some incredible facts</a:t>
            </a:r>
          </a:p>
          <a:p>
            <a:pPr eaLnBrk="1" hangingPunct="1"/>
            <a:r>
              <a:rPr lang="en-GB" altLang="en-US" sz="3200" b="1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 about the planet you live on.</a:t>
            </a:r>
          </a:p>
          <a:p>
            <a:pPr eaLnBrk="1" hangingPunct="1"/>
            <a:endParaRPr lang="en-GB" altLang="en-US" sz="3200" b="1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  <a:p>
            <a:pPr eaLnBrk="1" hangingPunct="1"/>
            <a:r>
              <a:rPr lang="en-GB" altLang="en-US" sz="3200" b="1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As you </a:t>
            </a:r>
            <a:r>
              <a:rPr lang="en-GB" altLang="en-US" sz="3200" b="1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read </a:t>
            </a:r>
            <a:r>
              <a:rPr lang="en-GB" altLang="en-US" sz="3200" b="1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them, try to keep notes on the </a:t>
            </a:r>
          </a:p>
          <a:p>
            <a:pPr eaLnBrk="1" hangingPunct="1"/>
            <a:r>
              <a:rPr lang="en-GB" altLang="en-US" sz="3200" b="1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most important facts.</a:t>
            </a:r>
          </a:p>
          <a:p>
            <a:pPr eaLnBrk="1" hangingPunct="1"/>
            <a:endParaRPr lang="en-GB" altLang="en-US" sz="3200" b="1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  <a:p>
            <a:pPr eaLnBrk="1" hangingPunct="1"/>
            <a:r>
              <a:rPr lang="en-GB" altLang="en-US" sz="3200" b="1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Try to decide whether the facts that you hear are </a:t>
            </a:r>
          </a:p>
          <a:p>
            <a:pPr eaLnBrk="1" hangingPunct="1"/>
            <a:r>
              <a:rPr lang="en-GB" altLang="en-US" sz="3200" b="1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Physical Geography or Human Geography.</a:t>
            </a:r>
          </a:p>
          <a:p>
            <a:pPr eaLnBrk="1" hangingPunct="1"/>
            <a:endParaRPr lang="en-GB" altLang="en-US" sz="3200" b="1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  <a:p>
            <a:pPr eaLnBrk="1" hangingPunct="1"/>
            <a:r>
              <a:rPr lang="en-GB" altLang="en-US" sz="3200" b="1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You do not need to write everything down!</a:t>
            </a:r>
          </a:p>
          <a:p>
            <a:pPr eaLnBrk="1" hangingPunct="1"/>
            <a:endParaRPr lang="en-GB" altLang="en-US" sz="3200" b="1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  <a:p>
            <a:pPr eaLnBrk="1" hangingPunct="1"/>
            <a:r>
              <a:rPr lang="en-GB" altLang="en-US" sz="3200" b="1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Try to keep enough notes that you will </a:t>
            </a:r>
          </a:p>
          <a:p>
            <a:pPr eaLnBrk="1" hangingPunct="1"/>
            <a:r>
              <a:rPr lang="en-GB" altLang="en-US" sz="3200" b="1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remember the ideas in your report later!</a:t>
            </a:r>
            <a:endParaRPr lang="en-US" altLang="en-US" sz="3200" b="1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235076" y="3694320"/>
            <a:ext cx="1161414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Berlin Sans FB Demi" panose="020E0802020502020306" pitchFamily="34" charset="0"/>
              </a:rPr>
              <a:t>Water in the form of the oceans,</a:t>
            </a:r>
          </a:p>
          <a:p>
            <a:pPr eaLnBrk="1" hangingPunct="1"/>
            <a:r>
              <a:rPr lang="en-US" altLang="en-US" sz="4400" b="1" dirty="0">
                <a:latin typeface="Berlin Sans FB Demi" panose="020E0802020502020306" pitchFamily="34" charset="0"/>
              </a:rPr>
              <a:t>covers approximately 70% of the earth's </a:t>
            </a:r>
            <a:r>
              <a:rPr lang="en-US" altLang="en-US" sz="4400" b="1" dirty="0" smtClean="0">
                <a:latin typeface="Berlin Sans FB Demi" panose="020E0802020502020306" pitchFamily="34" charset="0"/>
              </a:rPr>
              <a:t>surface, with </a:t>
            </a:r>
            <a:r>
              <a:rPr lang="en-US" altLang="en-US" sz="4400" b="1" dirty="0">
                <a:latin typeface="Berlin Sans FB Demi" panose="020E0802020502020306" pitchFamily="34" charset="0"/>
              </a:rPr>
              <a:t>land the remaining 30%. </a:t>
            </a:r>
          </a:p>
        </p:txBody>
      </p:sp>
    </p:spTree>
    <p:extLst>
      <p:ext uri="{BB962C8B-B14F-4D97-AF65-F5344CB8AC3E}">
        <p14:creationId xmlns:p14="http://schemas.microsoft.com/office/powerpoint/2010/main" val="367708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586</Words>
  <Application>Microsoft Office PowerPoint</Application>
  <PresentationFormat>Widescreen</PresentationFormat>
  <Paragraphs>113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SimSun</vt:lpstr>
      <vt:lpstr>Aharoni</vt:lpstr>
      <vt:lpstr>AR BERKLEY</vt:lpstr>
      <vt:lpstr>AR CHRISTY</vt:lpstr>
      <vt:lpstr>AR ESSENCE</vt:lpstr>
      <vt:lpstr>Arial</vt:lpstr>
      <vt:lpstr>Baskerville Old Face</vt:lpstr>
      <vt:lpstr>Berlin Sans FB Demi</vt:lpstr>
      <vt:lpstr>Bernard MT Condensed</vt:lpstr>
      <vt:lpstr>Calibri</vt:lpstr>
      <vt:lpstr>Calibri Light</vt:lpstr>
      <vt:lpstr>Century Gothic</vt:lpstr>
      <vt:lpstr>Century Schoolbook</vt:lpstr>
      <vt:lpstr>Comic Sans MS</vt:lpstr>
      <vt:lpstr>Cooper Black</vt:lpstr>
      <vt:lpstr>Eras Bold ITC</vt:lpstr>
      <vt:lpstr>Footlight MT Light</vt:lpstr>
      <vt:lpstr>Harrington</vt:lpstr>
      <vt:lpstr>Office Theme</vt:lpstr>
      <vt:lpstr>PowerPoint Presentation</vt:lpstr>
      <vt:lpstr>What is Geography?</vt:lpstr>
      <vt:lpstr>PowerPoint Presentation</vt:lpstr>
      <vt:lpstr>Geography is about everything on our planet, from the planet itself to you! </vt:lpstr>
      <vt:lpstr>So, let’s start by learning more about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L Doxford</cp:lastModifiedBy>
  <cp:revision>13</cp:revision>
  <cp:lastPrinted>2016-06-21T07:02:25Z</cp:lastPrinted>
  <dcterms:created xsi:type="dcterms:W3CDTF">2016-06-19T16:37:57Z</dcterms:created>
  <dcterms:modified xsi:type="dcterms:W3CDTF">2016-06-23T13:19:52Z</dcterms:modified>
</cp:coreProperties>
</file>