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56" r:id="rId3"/>
    <p:sldId id="269" r:id="rId4"/>
    <p:sldId id="270" r:id="rId5"/>
    <p:sldId id="303" r:id="rId6"/>
    <p:sldId id="304" r:id="rId7"/>
    <p:sldId id="305" r:id="rId8"/>
    <p:sldId id="306" r:id="rId9"/>
    <p:sldId id="307" r:id="rId10"/>
    <p:sldId id="308" r:id="rId11"/>
    <p:sldId id="309" r:id="rId12"/>
    <p:sldId id="310" r:id="rId13"/>
    <p:sldId id="311" r:id="rId14"/>
    <p:sldId id="281" r:id="rId15"/>
    <p:sldId id="312" r:id="rId16"/>
    <p:sldId id="284" r:id="rId17"/>
    <p:sldId id="257" r:id="rId18"/>
    <p:sldId id="272" r:id="rId19"/>
    <p:sldId id="273" r:id="rId20"/>
    <p:sldId id="274" r:id="rId21"/>
    <p:sldId id="276" r:id="rId22"/>
    <p:sldId id="313" r:id="rId23"/>
    <p:sldId id="29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99BB-BD6E-4E44-8888-7370D6DDE94F}" type="datetimeFigureOut">
              <a:rPr lang="en-GB" smtClean="0"/>
              <a:t>10/07/2020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BE805-9A30-41D1-801D-94C88569D9E9}" type="slidenum">
              <a:rPr lang="en-GB" smtClean="0"/>
              <a:t>‹#›</a:t>
            </a:fld>
            <a:endParaRPr lang="en-GB"/>
          </a:p>
        </p:txBody>
      </p:sp>
    </p:spTree>
    <p:extLst>
      <p:ext uri="{BB962C8B-B14F-4D97-AF65-F5344CB8AC3E}">
        <p14:creationId xmlns:p14="http://schemas.microsoft.com/office/powerpoint/2010/main" val="203716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ED3797-4B01-3349-AA13-45FC08E85A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82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Look at all the images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ED3797-4B01-3349-AA13-45FC08E85A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846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ED3797-4B01-3349-AA13-45FC08E85A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44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ED3797-4B01-3349-AA13-45FC08E85A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44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ED3797-4B01-3349-AA13-45FC08E85A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782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ED3797-4B01-3349-AA13-45FC08E85A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226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ED3797-4B01-3349-AA13-45FC08E85A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840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ED3797-4B01-3349-AA13-45FC08E85A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55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ED3797-4B01-3349-AA13-45FC08E85A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309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387521BF-55B9-0E4E-BE26-736E95B9CDDC}" type="datetimeFigureOut">
              <a:rPr lang="en-US" smtClean="0"/>
              <a:t>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5BB69-95C7-1A46-AE3B-2D235DAF412F}" type="slidenum">
              <a:rPr lang="en-GB" smtClean="0"/>
              <a:t>‹#›</a:t>
            </a:fld>
            <a:endParaRPr lang="en-GB"/>
          </a:p>
        </p:txBody>
      </p:sp>
    </p:spTree>
    <p:extLst>
      <p:ext uri="{BB962C8B-B14F-4D97-AF65-F5344CB8AC3E}">
        <p14:creationId xmlns:p14="http://schemas.microsoft.com/office/powerpoint/2010/main" val="393781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87521BF-55B9-0E4E-BE26-736E95B9CDDC}" type="datetimeFigureOut">
              <a:rPr lang="en-US" smtClean="0"/>
              <a:t>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5BB69-95C7-1A46-AE3B-2D235DAF412F}" type="slidenum">
              <a:rPr lang="en-GB" smtClean="0"/>
              <a:t>‹#›</a:t>
            </a:fld>
            <a:endParaRPr lang="en-GB"/>
          </a:p>
        </p:txBody>
      </p:sp>
    </p:spTree>
    <p:extLst>
      <p:ext uri="{BB962C8B-B14F-4D97-AF65-F5344CB8AC3E}">
        <p14:creationId xmlns:p14="http://schemas.microsoft.com/office/powerpoint/2010/main" val="419984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87521BF-55B9-0E4E-BE26-736E95B9CDDC}" type="datetimeFigureOut">
              <a:rPr lang="en-US" smtClean="0"/>
              <a:t>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5BB69-95C7-1A46-AE3B-2D235DAF412F}" type="slidenum">
              <a:rPr lang="en-GB" smtClean="0"/>
              <a:t>‹#›</a:t>
            </a:fld>
            <a:endParaRPr lang="en-GB"/>
          </a:p>
        </p:txBody>
      </p:sp>
    </p:spTree>
    <p:extLst>
      <p:ext uri="{BB962C8B-B14F-4D97-AF65-F5344CB8AC3E}">
        <p14:creationId xmlns:p14="http://schemas.microsoft.com/office/powerpoint/2010/main" val="246138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6EE126-6562-4E44-BF39-E939C660E55D}"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4615B-EA6F-4E9F-8AD7-5B29A8B6518F}" type="slidenum">
              <a:rPr lang="en-GB" smtClean="0"/>
              <a:t>‹#›</a:t>
            </a:fld>
            <a:endParaRPr lang="en-GB"/>
          </a:p>
        </p:txBody>
      </p:sp>
    </p:spTree>
    <p:extLst>
      <p:ext uri="{BB962C8B-B14F-4D97-AF65-F5344CB8AC3E}">
        <p14:creationId xmlns:p14="http://schemas.microsoft.com/office/powerpoint/2010/main" val="2526087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EE126-6562-4E44-BF39-E939C660E55D}"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4615B-EA6F-4E9F-8AD7-5B29A8B6518F}" type="slidenum">
              <a:rPr lang="en-GB" smtClean="0"/>
              <a:t>‹#›</a:t>
            </a:fld>
            <a:endParaRPr lang="en-GB"/>
          </a:p>
        </p:txBody>
      </p:sp>
    </p:spTree>
    <p:extLst>
      <p:ext uri="{BB962C8B-B14F-4D97-AF65-F5344CB8AC3E}">
        <p14:creationId xmlns:p14="http://schemas.microsoft.com/office/powerpoint/2010/main" val="185642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EE126-6562-4E44-BF39-E939C660E55D}"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4615B-EA6F-4E9F-8AD7-5B29A8B6518F}" type="slidenum">
              <a:rPr lang="en-GB" smtClean="0"/>
              <a:t>‹#›</a:t>
            </a:fld>
            <a:endParaRPr lang="en-GB"/>
          </a:p>
        </p:txBody>
      </p:sp>
    </p:spTree>
    <p:extLst>
      <p:ext uri="{BB962C8B-B14F-4D97-AF65-F5344CB8AC3E}">
        <p14:creationId xmlns:p14="http://schemas.microsoft.com/office/powerpoint/2010/main" val="198132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6EE126-6562-4E44-BF39-E939C660E55D}"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84615B-EA6F-4E9F-8AD7-5B29A8B6518F}" type="slidenum">
              <a:rPr lang="en-GB" smtClean="0"/>
              <a:t>‹#›</a:t>
            </a:fld>
            <a:endParaRPr lang="en-GB"/>
          </a:p>
        </p:txBody>
      </p:sp>
    </p:spTree>
    <p:extLst>
      <p:ext uri="{BB962C8B-B14F-4D97-AF65-F5344CB8AC3E}">
        <p14:creationId xmlns:p14="http://schemas.microsoft.com/office/powerpoint/2010/main" val="3633672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6EE126-6562-4E44-BF39-E939C660E55D}" type="datetimeFigureOut">
              <a:rPr lang="en-GB" smtClean="0"/>
              <a:t>10/07/2020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84615B-EA6F-4E9F-8AD7-5B29A8B6518F}" type="slidenum">
              <a:rPr lang="en-GB" smtClean="0"/>
              <a:t>‹#›</a:t>
            </a:fld>
            <a:endParaRPr lang="en-GB"/>
          </a:p>
        </p:txBody>
      </p:sp>
    </p:spTree>
    <p:extLst>
      <p:ext uri="{BB962C8B-B14F-4D97-AF65-F5344CB8AC3E}">
        <p14:creationId xmlns:p14="http://schemas.microsoft.com/office/powerpoint/2010/main" val="2060656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6EE126-6562-4E44-BF39-E939C660E55D}" type="datetimeFigureOut">
              <a:rPr lang="en-GB" smtClean="0"/>
              <a:t>10/07/2020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84615B-EA6F-4E9F-8AD7-5B29A8B6518F}" type="slidenum">
              <a:rPr lang="en-GB" smtClean="0"/>
              <a:t>‹#›</a:t>
            </a:fld>
            <a:endParaRPr lang="en-GB"/>
          </a:p>
        </p:txBody>
      </p:sp>
    </p:spTree>
    <p:extLst>
      <p:ext uri="{BB962C8B-B14F-4D97-AF65-F5344CB8AC3E}">
        <p14:creationId xmlns:p14="http://schemas.microsoft.com/office/powerpoint/2010/main" val="1212291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EE126-6562-4E44-BF39-E939C660E55D}" type="datetimeFigureOut">
              <a:rPr lang="en-GB" smtClean="0"/>
              <a:t>10/07/2020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84615B-EA6F-4E9F-8AD7-5B29A8B6518F}" type="slidenum">
              <a:rPr lang="en-GB" smtClean="0"/>
              <a:t>‹#›</a:t>
            </a:fld>
            <a:endParaRPr lang="en-GB"/>
          </a:p>
        </p:txBody>
      </p:sp>
    </p:spTree>
    <p:extLst>
      <p:ext uri="{BB962C8B-B14F-4D97-AF65-F5344CB8AC3E}">
        <p14:creationId xmlns:p14="http://schemas.microsoft.com/office/powerpoint/2010/main" val="15772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6EE126-6562-4E44-BF39-E939C660E55D}"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84615B-EA6F-4E9F-8AD7-5B29A8B6518F}" type="slidenum">
              <a:rPr lang="en-GB" smtClean="0"/>
              <a:t>‹#›</a:t>
            </a:fld>
            <a:endParaRPr lang="en-GB"/>
          </a:p>
        </p:txBody>
      </p:sp>
    </p:spTree>
    <p:extLst>
      <p:ext uri="{BB962C8B-B14F-4D97-AF65-F5344CB8AC3E}">
        <p14:creationId xmlns:p14="http://schemas.microsoft.com/office/powerpoint/2010/main" val="158767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87521BF-55B9-0E4E-BE26-736E95B9CDDC}" type="datetimeFigureOut">
              <a:rPr lang="en-US" smtClean="0"/>
              <a:t>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5BB69-95C7-1A46-AE3B-2D235DAF412F}" type="slidenum">
              <a:rPr lang="en-GB" smtClean="0"/>
              <a:t>‹#›</a:t>
            </a:fld>
            <a:endParaRPr lang="en-GB"/>
          </a:p>
        </p:txBody>
      </p:sp>
    </p:spTree>
    <p:extLst>
      <p:ext uri="{BB962C8B-B14F-4D97-AF65-F5344CB8AC3E}">
        <p14:creationId xmlns:p14="http://schemas.microsoft.com/office/powerpoint/2010/main" val="349132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6EE126-6562-4E44-BF39-E939C660E55D}" type="datetimeFigureOut">
              <a:rPr lang="en-GB" smtClean="0"/>
              <a:t>10/07/2020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84615B-EA6F-4E9F-8AD7-5B29A8B6518F}" type="slidenum">
              <a:rPr lang="en-GB" smtClean="0"/>
              <a:t>‹#›</a:t>
            </a:fld>
            <a:endParaRPr lang="en-GB"/>
          </a:p>
        </p:txBody>
      </p:sp>
    </p:spTree>
    <p:extLst>
      <p:ext uri="{BB962C8B-B14F-4D97-AF65-F5344CB8AC3E}">
        <p14:creationId xmlns:p14="http://schemas.microsoft.com/office/powerpoint/2010/main" val="3330008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EE126-6562-4E44-BF39-E939C660E55D}"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4615B-EA6F-4E9F-8AD7-5B29A8B6518F}" type="slidenum">
              <a:rPr lang="en-GB" smtClean="0"/>
              <a:t>‹#›</a:t>
            </a:fld>
            <a:endParaRPr lang="en-GB"/>
          </a:p>
        </p:txBody>
      </p:sp>
    </p:spTree>
    <p:extLst>
      <p:ext uri="{BB962C8B-B14F-4D97-AF65-F5344CB8AC3E}">
        <p14:creationId xmlns:p14="http://schemas.microsoft.com/office/powerpoint/2010/main" val="4004597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EE126-6562-4E44-BF39-E939C660E55D}" type="datetimeFigureOut">
              <a:rPr lang="en-GB" smtClean="0"/>
              <a:t>10/07/2020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4615B-EA6F-4E9F-8AD7-5B29A8B6518F}" type="slidenum">
              <a:rPr lang="en-GB" smtClean="0"/>
              <a:t>‹#›</a:t>
            </a:fld>
            <a:endParaRPr lang="en-GB"/>
          </a:p>
        </p:txBody>
      </p:sp>
    </p:spTree>
    <p:extLst>
      <p:ext uri="{BB962C8B-B14F-4D97-AF65-F5344CB8AC3E}">
        <p14:creationId xmlns:p14="http://schemas.microsoft.com/office/powerpoint/2010/main" val="154437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87521BF-55B9-0E4E-BE26-736E95B9CDDC}" type="datetimeFigureOut">
              <a:rPr lang="en-US" smtClean="0"/>
              <a:t>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5BB69-95C7-1A46-AE3B-2D235DAF412F}" type="slidenum">
              <a:rPr lang="en-GB" smtClean="0"/>
              <a:t>‹#›</a:t>
            </a:fld>
            <a:endParaRPr lang="en-GB"/>
          </a:p>
        </p:txBody>
      </p:sp>
    </p:spTree>
    <p:extLst>
      <p:ext uri="{BB962C8B-B14F-4D97-AF65-F5344CB8AC3E}">
        <p14:creationId xmlns:p14="http://schemas.microsoft.com/office/powerpoint/2010/main" val="235082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387521BF-55B9-0E4E-BE26-736E95B9CDDC}" type="datetimeFigureOut">
              <a:rPr lang="en-US" smtClean="0"/>
              <a:t>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15BB69-95C7-1A46-AE3B-2D235DAF412F}" type="slidenum">
              <a:rPr lang="en-GB" smtClean="0"/>
              <a:t>‹#›</a:t>
            </a:fld>
            <a:endParaRPr lang="en-GB"/>
          </a:p>
        </p:txBody>
      </p:sp>
    </p:spTree>
    <p:extLst>
      <p:ext uri="{BB962C8B-B14F-4D97-AF65-F5344CB8AC3E}">
        <p14:creationId xmlns:p14="http://schemas.microsoft.com/office/powerpoint/2010/main" val="138823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387521BF-55B9-0E4E-BE26-736E95B9CDDC}" type="datetimeFigureOut">
              <a:rPr lang="en-US" smtClean="0"/>
              <a:t>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15BB69-95C7-1A46-AE3B-2D235DAF412F}" type="slidenum">
              <a:rPr lang="en-GB" smtClean="0"/>
              <a:t>‹#›</a:t>
            </a:fld>
            <a:endParaRPr lang="en-GB"/>
          </a:p>
        </p:txBody>
      </p:sp>
    </p:spTree>
    <p:extLst>
      <p:ext uri="{BB962C8B-B14F-4D97-AF65-F5344CB8AC3E}">
        <p14:creationId xmlns:p14="http://schemas.microsoft.com/office/powerpoint/2010/main" val="239481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387521BF-55B9-0E4E-BE26-736E95B9CDDC}" type="datetimeFigureOut">
              <a:rPr lang="en-US" smtClean="0"/>
              <a:t>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15BB69-95C7-1A46-AE3B-2D235DAF412F}" type="slidenum">
              <a:rPr lang="en-GB" smtClean="0"/>
              <a:t>‹#›</a:t>
            </a:fld>
            <a:endParaRPr lang="en-GB"/>
          </a:p>
        </p:txBody>
      </p:sp>
    </p:spTree>
    <p:extLst>
      <p:ext uri="{BB962C8B-B14F-4D97-AF65-F5344CB8AC3E}">
        <p14:creationId xmlns:p14="http://schemas.microsoft.com/office/powerpoint/2010/main" val="10923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521BF-55B9-0E4E-BE26-736E95B9CDDC}" type="datetimeFigureOut">
              <a:rPr lang="en-US" smtClean="0"/>
              <a:t>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15BB69-95C7-1A46-AE3B-2D235DAF412F}" type="slidenum">
              <a:rPr lang="en-GB" smtClean="0"/>
              <a:t>‹#›</a:t>
            </a:fld>
            <a:endParaRPr lang="en-GB"/>
          </a:p>
        </p:txBody>
      </p:sp>
    </p:spTree>
    <p:extLst>
      <p:ext uri="{BB962C8B-B14F-4D97-AF65-F5344CB8AC3E}">
        <p14:creationId xmlns:p14="http://schemas.microsoft.com/office/powerpoint/2010/main" val="103802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87521BF-55B9-0E4E-BE26-736E95B9CDDC}" type="datetimeFigureOut">
              <a:rPr lang="en-US" smtClean="0"/>
              <a:t>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15BB69-95C7-1A46-AE3B-2D235DAF412F}" type="slidenum">
              <a:rPr lang="en-GB" smtClean="0"/>
              <a:t>‹#›</a:t>
            </a:fld>
            <a:endParaRPr lang="en-GB"/>
          </a:p>
        </p:txBody>
      </p:sp>
    </p:spTree>
    <p:extLst>
      <p:ext uri="{BB962C8B-B14F-4D97-AF65-F5344CB8AC3E}">
        <p14:creationId xmlns:p14="http://schemas.microsoft.com/office/powerpoint/2010/main" val="347674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87521BF-55B9-0E4E-BE26-736E95B9CDDC}" type="datetimeFigureOut">
              <a:rPr lang="en-US" smtClean="0"/>
              <a:t>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15BB69-95C7-1A46-AE3B-2D235DAF412F}" type="slidenum">
              <a:rPr lang="en-GB" smtClean="0"/>
              <a:t>‹#›</a:t>
            </a:fld>
            <a:endParaRPr lang="en-GB"/>
          </a:p>
        </p:txBody>
      </p:sp>
    </p:spTree>
    <p:extLst>
      <p:ext uri="{BB962C8B-B14F-4D97-AF65-F5344CB8AC3E}">
        <p14:creationId xmlns:p14="http://schemas.microsoft.com/office/powerpoint/2010/main" val="9074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521BF-55B9-0E4E-BE26-736E95B9CDDC}" type="datetimeFigureOut">
              <a:rPr lang="en-US" smtClean="0"/>
              <a:t>7/10/2020</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5BB69-95C7-1A46-AE3B-2D235DAF412F}" type="slidenum">
              <a:rPr lang="en-GB" smtClean="0"/>
              <a:t>‹#›</a:t>
            </a:fld>
            <a:endParaRPr lang="en-GB"/>
          </a:p>
        </p:txBody>
      </p:sp>
    </p:spTree>
    <p:extLst>
      <p:ext uri="{BB962C8B-B14F-4D97-AF65-F5344CB8AC3E}">
        <p14:creationId xmlns:p14="http://schemas.microsoft.com/office/powerpoint/2010/main" val="53253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EE126-6562-4E44-BF39-E939C660E55D}" type="datetimeFigureOut">
              <a:rPr lang="en-GB" smtClean="0"/>
              <a:t>10/07/2020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4615B-EA6F-4E9F-8AD7-5B29A8B6518F}" type="slidenum">
              <a:rPr lang="en-GB" smtClean="0"/>
              <a:t>‹#›</a:t>
            </a:fld>
            <a:endParaRPr lang="en-GB"/>
          </a:p>
        </p:txBody>
      </p:sp>
    </p:spTree>
    <p:extLst>
      <p:ext uri="{BB962C8B-B14F-4D97-AF65-F5344CB8AC3E}">
        <p14:creationId xmlns:p14="http://schemas.microsoft.com/office/powerpoint/2010/main" val="1516357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7A6C6-B9AD-4137-AC85-F5D8A24A3D4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BD03301-CD5C-45D8-92DC-1369FC8F848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9405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2699"/>
            <a:ext cx="9144000" cy="7149299"/>
          </a:xfrm>
          <a:prstGeom prst="rect">
            <a:avLst/>
          </a:prstGeom>
        </p:spPr>
      </p:pic>
    </p:spTree>
    <p:extLst>
      <p:ext uri="{BB962C8B-B14F-4D97-AF65-F5344CB8AC3E}">
        <p14:creationId xmlns:p14="http://schemas.microsoft.com/office/powerpoint/2010/main" val="198922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9602" y="0"/>
            <a:ext cx="5383161" cy="6858000"/>
          </a:xfrm>
          <a:prstGeom prst="rect">
            <a:avLst/>
          </a:prstGeom>
        </p:spPr>
      </p:pic>
    </p:spTree>
    <p:extLst>
      <p:ext uri="{BB962C8B-B14F-4D97-AF65-F5344CB8AC3E}">
        <p14:creationId xmlns:p14="http://schemas.microsoft.com/office/powerpoint/2010/main" val="52711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9000" y="0"/>
            <a:ext cx="4810220" cy="6858000"/>
          </a:xfrm>
          <a:prstGeom prst="rect">
            <a:avLst/>
          </a:prstGeom>
        </p:spPr>
      </p:pic>
    </p:spTree>
    <p:extLst>
      <p:ext uri="{BB962C8B-B14F-4D97-AF65-F5344CB8AC3E}">
        <p14:creationId xmlns:p14="http://schemas.microsoft.com/office/powerpoint/2010/main" val="391048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79490"/>
          <a:ext cx="9144000" cy="6783109"/>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277909">
                <a:tc>
                  <a:txBody>
                    <a:bodyPr/>
                    <a:lstStyle/>
                    <a:p>
                      <a:r>
                        <a:rPr lang="en-GB" sz="2800" dirty="0">
                          <a:latin typeface="Papyrus"/>
                          <a:cs typeface="Papyrus"/>
                        </a:rPr>
                        <a:t>What</a:t>
                      </a:r>
                      <a:r>
                        <a:rPr lang="en-GB" sz="2800" baseline="0" dirty="0">
                          <a:latin typeface="Papyrus"/>
                          <a:cs typeface="Papyrus"/>
                        </a:rPr>
                        <a:t> </a:t>
                      </a:r>
                      <a:r>
                        <a:rPr lang="en-GB" sz="2800" u="sng" baseline="0" dirty="0">
                          <a:latin typeface="Papyrus"/>
                          <a:cs typeface="Papyrus"/>
                        </a:rPr>
                        <a:t>type</a:t>
                      </a:r>
                      <a:r>
                        <a:rPr lang="en-GB" sz="2800" baseline="0" dirty="0">
                          <a:latin typeface="Papyrus"/>
                          <a:cs typeface="Papyrus"/>
                        </a:rPr>
                        <a:t> of dragon is your dragon?</a:t>
                      </a:r>
                    </a:p>
                    <a:p>
                      <a:endParaRPr lang="en-GB" sz="2800" baseline="0" dirty="0">
                        <a:latin typeface="Papyrus"/>
                        <a:cs typeface="Papyru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2800" i="1" dirty="0">
                          <a:solidFill>
                            <a:srgbClr val="0070C0"/>
                          </a:solidFill>
                          <a:latin typeface="Annes Font" panose="020F0502000000000000" pitchFamily="34" charset="0"/>
                          <a:cs typeface="Ayuthaya"/>
                        </a:rPr>
                        <a:t>e.g. a star dragon</a:t>
                      </a:r>
                    </a:p>
                    <a:p>
                      <a:endParaRPr lang="en-GB" sz="2800" dirty="0">
                        <a:latin typeface="Papyrus"/>
                        <a:cs typeface="Papyrus"/>
                      </a:endParaRPr>
                    </a:p>
                  </a:txBody>
                  <a:tcPr/>
                </a:tc>
                <a:tc>
                  <a:txBody>
                    <a:bodyPr/>
                    <a:lstStyle/>
                    <a:p>
                      <a:r>
                        <a:rPr lang="en-GB" sz="2800" dirty="0">
                          <a:latin typeface="Papyrus"/>
                          <a:cs typeface="Papyrus"/>
                        </a:rPr>
                        <a:t>What is</a:t>
                      </a:r>
                      <a:r>
                        <a:rPr lang="en-GB" sz="2800" baseline="0" dirty="0">
                          <a:latin typeface="Papyrus"/>
                          <a:cs typeface="Papyrus"/>
                        </a:rPr>
                        <a:t> your dragon </a:t>
                      </a:r>
                      <a:r>
                        <a:rPr lang="en-GB" sz="2800" u="sng" baseline="0" dirty="0">
                          <a:latin typeface="Papyrus"/>
                          <a:cs typeface="Papyrus"/>
                        </a:rPr>
                        <a:t>made of</a:t>
                      </a:r>
                      <a:r>
                        <a:rPr lang="en-GB" sz="2800" baseline="0" dirty="0">
                          <a:latin typeface="Papyrus"/>
                          <a:cs typeface="Papyrus"/>
                        </a:rPr>
                        <a:t>?</a:t>
                      </a:r>
                    </a:p>
                    <a:p>
                      <a:r>
                        <a:rPr lang="en-GB" sz="2800" i="0" u="none" baseline="0" dirty="0">
                          <a:solidFill>
                            <a:srgbClr val="0070C0"/>
                          </a:solidFill>
                          <a:latin typeface="Annes Font" panose="020F0502000000000000" pitchFamily="34" charset="0"/>
                          <a:cs typeface="Ayuthaya"/>
                        </a:rPr>
                        <a:t>e.g. </a:t>
                      </a:r>
                      <a:r>
                        <a:rPr lang="en-GB" sz="2800" i="1" u="none" dirty="0">
                          <a:solidFill>
                            <a:srgbClr val="0070C0"/>
                          </a:solidFill>
                          <a:latin typeface="Annes Font" panose="020F0502000000000000" pitchFamily="34" charset="0"/>
                          <a:cs typeface="Ayuthaya"/>
                        </a:rPr>
                        <a:t>the sun     </a:t>
                      </a:r>
                    </a:p>
                    <a:p>
                      <a:r>
                        <a:rPr lang="en-GB" sz="2800" i="1" u="none" dirty="0">
                          <a:solidFill>
                            <a:srgbClr val="0070C0"/>
                          </a:solidFill>
                          <a:latin typeface="Annes Font" panose="020F0502000000000000" pitchFamily="34" charset="0"/>
                          <a:cs typeface="Ayuthaya"/>
                        </a:rPr>
                        <a:t>the moon</a:t>
                      </a:r>
                    </a:p>
                    <a:p>
                      <a:r>
                        <a:rPr lang="en-GB" sz="2800" i="1" u="none" dirty="0">
                          <a:solidFill>
                            <a:srgbClr val="0070C0"/>
                          </a:solidFill>
                          <a:latin typeface="Annes Font" panose="020F0502000000000000" pitchFamily="34" charset="0"/>
                          <a:cs typeface="Ayuthaya"/>
                        </a:rPr>
                        <a:t>stardust</a:t>
                      </a:r>
                    </a:p>
                    <a:p>
                      <a:endParaRPr lang="en-GB" sz="2800" dirty="0">
                        <a:latin typeface="Papyrus"/>
                        <a:cs typeface="Papyrus"/>
                      </a:endParaRPr>
                    </a:p>
                  </a:txBody>
                  <a:tcPr/>
                </a:tc>
                <a:extLst>
                  <a:ext uri="{0D108BD9-81ED-4DB2-BD59-A6C34878D82A}">
                    <a16:rowId xmlns:a16="http://schemas.microsoft.com/office/drawing/2014/main" val="10000"/>
                  </a:ext>
                </a:extLst>
              </a:tr>
              <a:tr h="3277909">
                <a:tc>
                  <a:txBody>
                    <a:bodyPr/>
                    <a:lstStyle/>
                    <a:p>
                      <a:r>
                        <a:rPr lang="en-GB" sz="2800" dirty="0">
                          <a:latin typeface="Papyrus"/>
                          <a:cs typeface="Papyrus"/>
                        </a:rPr>
                        <a:t>How would you </a:t>
                      </a:r>
                    </a:p>
                    <a:p>
                      <a:r>
                        <a:rPr lang="en-GB" sz="2800" u="sng" dirty="0">
                          <a:latin typeface="Papyrus"/>
                          <a:cs typeface="Papyrus"/>
                        </a:rPr>
                        <a:t>describe</a:t>
                      </a:r>
                      <a:r>
                        <a:rPr lang="en-GB" sz="2800" baseline="0" dirty="0">
                          <a:latin typeface="Papyrus"/>
                          <a:cs typeface="Papyrus"/>
                        </a:rPr>
                        <a:t> your dragon?</a:t>
                      </a:r>
                    </a:p>
                    <a:p>
                      <a:pPr marL="0" marR="0" indent="0" algn="l" defTabSz="457200" rtl="0" eaLnBrk="1" fontAlgn="auto" latinLnBrk="0" hangingPunct="1">
                        <a:lnSpc>
                          <a:spcPct val="100000"/>
                        </a:lnSpc>
                        <a:spcBef>
                          <a:spcPts val="0"/>
                        </a:spcBef>
                        <a:spcAft>
                          <a:spcPts val="0"/>
                        </a:spcAft>
                        <a:buClrTx/>
                        <a:buSzTx/>
                        <a:buFontTx/>
                        <a:buNone/>
                        <a:tabLst/>
                        <a:defRPr/>
                      </a:pPr>
                      <a:r>
                        <a:rPr lang="en-GB" sz="2800" i="1" u="none" dirty="0">
                          <a:solidFill>
                            <a:srgbClr val="0070C0"/>
                          </a:solidFill>
                          <a:latin typeface="Annes Font" panose="020F0502000000000000" pitchFamily="34" charset="0"/>
                          <a:cs typeface="Ayuthaya"/>
                        </a:rPr>
                        <a:t>e.g. wild-eyed</a:t>
                      </a:r>
                    </a:p>
                    <a:p>
                      <a:pPr marL="0" marR="0" indent="0" algn="l" defTabSz="457200" rtl="0" eaLnBrk="1" fontAlgn="auto" latinLnBrk="0" hangingPunct="1">
                        <a:lnSpc>
                          <a:spcPct val="100000"/>
                        </a:lnSpc>
                        <a:spcBef>
                          <a:spcPts val="0"/>
                        </a:spcBef>
                        <a:spcAft>
                          <a:spcPts val="0"/>
                        </a:spcAft>
                        <a:buClrTx/>
                        <a:buSzTx/>
                        <a:buFontTx/>
                        <a:buNone/>
                        <a:tabLst/>
                        <a:defRPr/>
                      </a:pPr>
                      <a:r>
                        <a:rPr lang="en-GB" sz="2800" i="1" u="none" dirty="0">
                          <a:solidFill>
                            <a:srgbClr val="0070C0"/>
                          </a:solidFill>
                          <a:latin typeface="Annes Font" panose="020F0502000000000000" pitchFamily="34" charset="0"/>
                          <a:cs typeface="Ayuthaya"/>
                        </a:rPr>
                        <a:t>fierce</a:t>
                      </a:r>
                    </a:p>
                    <a:p>
                      <a:pPr marL="0" marR="0" indent="0" algn="l" defTabSz="457200" rtl="0" eaLnBrk="1" fontAlgn="auto" latinLnBrk="0" hangingPunct="1">
                        <a:lnSpc>
                          <a:spcPct val="100000"/>
                        </a:lnSpc>
                        <a:spcBef>
                          <a:spcPts val="0"/>
                        </a:spcBef>
                        <a:spcAft>
                          <a:spcPts val="0"/>
                        </a:spcAft>
                        <a:buClrTx/>
                        <a:buSzTx/>
                        <a:buFontTx/>
                        <a:buNone/>
                        <a:tabLst/>
                        <a:defRPr/>
                      </a:pPr>
                      <a:r>
                        <a:rPr lang="en-GB" sz="2800" i="1" u="none" dirty="0">
                          <a:solidFill>
                            <a:srgbClr val="0070C0"/>
                          </a:solidFill>
                          <a:latin typeface="Annes Font" panose="020F0502000000000000" pitchFamily="34" charset="0"/>
                          <a:cs typeface="Ayuthaya"/>
                        </a:rPr>
                        <a:t>magical</a:t>
                      </a:r>
                    </a:p>
                    <a:p>
                      <a:pPr marL="0" marR="0" indent="0" algn="l" defTabSz="457200" rtl="0" eaLnBrk="1" fontAlgn="auto" latinLnBrk="0" hangingPunct="1">
                        <a:lnSpc>
                          <a:spcPct val="100000"/>
                        </a:lnSpc>
                        <a:spcBef>
                          <a:spcPts val="0"/>
                        </a:spcBef>
                        <a:spcAft>
                          <a:spcPts val="0"/>
                        </a:spcAft>
                        <a:buClrTx/>
                        <a:buSzTx/>
                        <a:buFontTx/>
                        <a:buNone/>
                        <a:tabLst/>
                        <a:defRPr/>
                      </a:pPr>
                      <a:r>
                        <a:rPr lang="en-GB" sz="2800" i="1" u="none" dirty="0">
                          <a:solidFill>
                            <a:srgbClr val="0070C0"/>
                          </a:solidFill>
                          <a:latin typeface="Annes Font" panose="020F0502000000000000" pitchFamily="34" charset="0"/>
                          <a:cs typeface="Ayuthaya"/>
                        </a:rPr>
                        <a:t>white-feathered wings golden talons </a:t>
                      </a:r>
                    </a:p>
                    <a:p>
                      <a:pPr marL="0" marR="0" indent="0" algn="l" defTabSz="457200" rtl="0" eaLnBrk="1" fontAlgn="auto" latinLnBrk="0" hangingPunct="1">
                        <a:lnSpc>
                          <a:spcPct val="100000"/>
                        </a:lnSpc>
                        <a:spcBef>
                          <a:spcPts val="0"/>
                        </a:spcBef>
                        <a:spcAft>
                          <a:spcPts val="0"/>
                        </a:spcAft>
                        <a:buClrTx/>
                        <a:buSzTx/>
                        <a:buFontTx/>
                        <a:buNone/>
                        <a:tabLst/>
                        <a:defRPr/>
                      </a:pPr>
                      <a:r>
                        <a:rPr lang="en-GB" sz="2800" i="1" u="none" dirty="0">
                          <a:solidFill>
                            <a:srgbClr val="0070C0"/>
                          </a:solidFill>
                          <a:latin typeface="Annes Font" panose="020F0502000000000000" pitchFamily="34" charset="0"/>
                          <a:cs typeface="Ayuthaya"/>
                        </a:rPr>
                        <a:t>powerful sinuous tail</a:t>
                      </a:r>
                      <a:endParaRPr lang="en-GB" sz="2800" u="none" dirty="0">
                        <a:solidFill>
                          <a:srgbClr val="0070C0"/>
                        </a:solidFill>
                        <a:latin typeface="Annes Font" panose="020F0502000000000000" pitchFamily="34" charset="0"/>
                        <a:cs typeface="Papyrus"/>
                      </a:endParaRPr>
                    </a:p>
                  </a:txBody>
                  <a:tcPr/>
                </a:tc>
                <a:tc>
                  <a:txBody>
                    <a:bodyPr/>
                    <a:lstStyle/>
                    <a:p>
                      <a:r>
                        <a:rPr lang="en-GB" sz="2800" u="none" baseline="0" dirty="0">
                          <a:latin typeface="Papyrus"/>
                          <a:cs typeface="Papyrus"/>
                        </a:rPr>
                        <a:t>                         </a:t>
                      </a:r>
                      <a:r>
                        <a:rPr lang="en-GB" sz="2800" u="sng" dirty="0">
                          <a:latin typeface="Papyrus"/>
                          <a:cs typeface="Papyrus"/>
                        </a:rPr>
                        <a:t>What do</a:t>
                      </a:r>
                      <a:r>
                        <a:rPr lang="en-GB" sz="2800" u="sng" baseline="0" dirty="0">
                          <a:latin typeface="Papyrus"/>
                          <a:cs typeface="Papyrus"/>
                        </a:rPr>
                        <a:t> you do with</a:t>
                      </a:r>
                      <a:r>
                        <a:rPr lang="en-GB" sz="2800" baseline="0" dirty="0">
                          <a:latin typeface="Papyrus"/>
                          <a:cs typeface="Papyrus"/>
                        </a:rPr>
                        <a:t> your dragon?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2800" baseline="0" dirty="0">
                        <a:solidFill>
                          <a:srgbClr val="0070C0"/>
                        </a:solidFill>
                        <a:latin typeface="Annes Font" panose="020F0502000000000000" pitchFamily="34" charset="0"/>
                        <a:cs typeface="Papyru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2800" baseline="0" dirty="0">
                          <a:solidFill>
                            <a:srgbClr val="0070C0"/>
                          </a:solidFill>
                          <a:latin typeface="Annes Font" panose="020F0502000000000000" pitchFamily="34" charset="0"/>
                          <a:cs typeface="Papyrus"/>
                        </a:rPr>
                        <a:t>e.g. </a:t>
                      </a:r>
                      <a:r>
                        <a:rPr lang="en-GB" sz="2800" i="1" dirty="0">
                          <a:solidFill>
                            <a:srgbClr val="0070C0"/>
                          </a:solidFill>
                          <a:latin typeface="Annes Font" panose="020F0502000000000000" pitchFamily="34" charset="0"/>
                          <a:cs typeface="Ayuthaya"/>
                        </a:rPr>
                        <a:t>ride among stars</a:t>
                      </a:r>
                    </a:p>
                    <a:p>
                      <a:pPr marL="0" marR="0" indent="0" algn="l" defTabSz="457200" rtl="0" eaLnBrk="1" fontAlgn="auto" latinLnBrk="0" hangingPunct="1">
                        <a:lnSpc>
                          <a:spcPct val="100000"/>
                        </a:lnSpc>
                        <a:spcBef>
                          <a:spcPts val="0"/>
                        </a:spcBef>
                        <a:spcAft>
                          <a:spcPts val="0"/>
                        </a:spcAft>
                        <a:buClrTx/>
                        <a:buSzTx/>
                        <a:buFontTx/>
                        <a:buNone/>
                        <a:tabLst/>
                        <a:defRPr/>
                      </a:pPr>
                      <a:r>
                        <a:rPr lang="en-GB" sz="2800" i="1" dirty="0">
                          <a:solidFill>
                            <a:srgbClr val="0070C0"/>
                          </a:solidFill>
                          <a:latin typeface="Annes Font" panose="020F0502000000000000" pitchFamily="34" charset="0"/>
                          <a:cs typeface="Ayuthaya"/>
                        </a:rPr>
                        <a:t>play in</a:t>
                      </a:r>
                      <a:r>
                        <a:rPr lang="en-GB" sz="2800" i="1" baseline="0" dirty="0">
                          <a:solidFill>
                            <a:srgbClr val="0070C0"/>
                          </a:solidFill>
                          <a:latin typeface="Annes Font" panose="020F0502000000000000" pitchFamily="34" charset="0"/>
                          <a:cs typeface="Ayuthaya"/>
                        </a:rPr>
                        <a:t> </a:t>
                      </a:r>
                      <a:r>
                        <a:rPr lang="en-GB" sz="2800" i="1" dirty="0">
                          <a:solidFill>
                            <a:srgbClr val="0070C0"/>
                          </a:solidFill>
                          <a:latin typeface="Annes Font" panose="020F0502000000000000" pitchFamily="34" charset="0"/>
                          <a:cs typeface="Ayuthaya"/>
                        </a:rPr>
                        <a:t>tails of comets </a:t>
                      </a:r>
                    </a:p>
                    <a:p>
                      <a:pPr marL="0" marR="0" indent="0" algn="l" defTabSz="457200" rtl="0" eaLnBrk="1" fontAlgn="auto" latinLnBrk="0" hangingPunct="1">
                        <a:lnSpc>
                          <a:spcPct val="100000"/>
                        </a:lnSpc>
                        <a:spcBef>
                          <a:spcPts val="0"/>
                        </a:spcBef>
                        <a:spcAft>
                          <a:spcPts val="0"/>
                        </a:spcAft>
                        <a:buClrTx/>
                        <a:buSzTx/>
                        <a:buFontTx/>
                        <a:buNone/>
                        <a:tabLst/>
                        <a:defRPr/>
                      </a:pPr>
                      <a:r>
                        <a:rPr lang="en-GB" sz="2800" i="1" dirty="0">
                          <a:solidFill>
                            <a:srgbClr val="0070C0"/>
                          </a:solidFill>
                          <a:latin typeface="Annes Font" panose="020F0502000000000000" pitchFamily="34" charset="0"/>
                          <a:cs typeface="Ayuthaya"/>
                        </a:rPr>
                        <a:t>chase the moonlight’s path</a:t>
                      </a:r>
                      <a:endParaRPr lang="en-GB" sz="2800" dirty="0">
                        <a:solidFill>
                          <a:srgbClr val="0070C0"/>
                        </a:solidFill>
                        <a:latin typeface="Annes Font" panose="020F0502000000000000" pitchFamily="34" charset="0"/>
                        <a:cs typeface="Papyrus"/>
                      </a:endParaRP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2482637" y="2275959"/>
            <a:ext cx="4076518" cy="1569660"/>
          </a:xfrm>
          <a:prstGeom prst="rect">
            <a:avLst/>
          </a:prstGeom>
          <a:solidFill>
            <a:schemeClr val="accent1"/>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defTabSz="457200"/>
            <a:r>
              <a:rPr lang="en-US" sz="2400" dirty="0">
                <a:solidFill>
                  <a:prstClr val="white"/>
                </a:solidFill>
                <a:latin typeface="Arial" panose="020B0604020202020204" pitchFamily="34" charset="0"/>
                <a:cs typeface="Arial" panose="020B0604020202020204" pitchFamily="34" charset="0"/>
              </a:rPr>
              <a:t>TELL ME A DRAGON… On the next slide, jot down some ideas about your own dragon</a:t>
            </a:r>
          </a:p>
        </p:txBody>
      </p:sp>
    </p:spTree>
    <p:extLst>
      <p:ext uri="{BB962C8B-B14F-4D97-AF65-F5344CB8AC3E}">
        <p14:creationId xmlns:p14="http://schemas.microsoft.com/office/powerpoint/2010/main" val="309557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79488"/>
          <a:ext cx="9144000" cy="6778512"/>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389256">
                <a:tc>
                  <a:txBody>
                    <a:bodyPr/>
                    <a:lstStyle/>
                    <a:p>
                      <a:r>
                        <a:rPr lang="en-GB" sz="2800" dirty="0">
                          <a:latin typeface="Papyrus"/>
                          <a:cs typeface="Papyrus"/>
                        </a:rPr>
                        <a:t>What</a:t>
                      </a:r>
                      <a:r>
                        <a:rPr lang="en-GB" sz="2800" baseline="0" dirty="0">
                          <a:latin typeface="Papyrus"/>
                          <a:cs typeface="Papyrus"/>
                        </a:rPr>
                        <a:t> </a:t>
                      </a:r>
                      <a:r>
                        <a:rPr lang="en-GB" sz="2800" u="sng" baseline="0" dirty="0">
                          <a:latin typeface="Papyrus"/>
                          <a:cs typeface="Papyrus"/>
                        </a:rPr>
                        <a:t>type</a:t>
                      </a:r>
                      <a:r>
                        <a:rPr lang="en-GB" sz="2800" baseline="0" dirty="0">
                          <a:latin typeface="Papyrus"/>
                          <a:cs typeface="Papyrus"/>
                        </a:rPr>
                        <a:t> of dragon is your dragon?</a:t>
                      </a:r>
                    </a:p>
                    <a:p>
                      <a:endParaRPr lang="en-GB" sz="2800" dirty="0">
                        <a:latin typeface="Papyrus"/>
                        <a:cs typeface="Papyrus"/>
                      </a:endParaRPr>
                    </a:p>
                  </a:txBody>
                  <a:tcPr/>
                </a:tc>
                <a:tc>
                  <a:txBody>
                    <a:bodyPr/>
                    <a:lstStyle/>
                    <a:p>
                      <a:r>
                        <a:rPr lang="en-GB" sz="2800" dirty="0">
                          <a:latin typeface="Papyrus"/>
                          <a:cs typeface="Papyrus"/>
                        </a:rPr>
                        <a:t>What is</a:t>
                      </a:r>
                      <a:r>
                        <a:rPr lang="en-GB" sz="2800" baseline="0" dirty="0">
                          <a:latin typeface="Papyrus"/>
                          <a:cs typeface="Papyrus"/>
                        </a:rPr>
                        <a:t> your dragon </a:t>
                      </a:r>
                      <a:r>
                        <a:rPr lang="en-GB" sz="2800" u="sng" baseline="0" dirty="0">
                          <a:latin typeface="Papyrus"/>
                          <a:cs typeface="Papyrus"/>
                        </a:rPr>
                        <a:t>made of</a:t>
                      </a:r>
                      <a:r>
                        <a:rPr lang="en-GB" sz="2800" baseline="0" dirty="0">
                          <a:latin typeface="Papyrus"/>
                          <a:cs typeface="Papyrus"/>
                        </a:rPr>
                        <a:t>?</a:t>
                      </a:r>
                    </a:p>
                    <a:p>
                      <a:endParaRPr lang="en-GB" sz="2800" dirty="0">
                        <a:latin typeface="Papyrus"/>
                        <a:cs typeface="Papyrus"/>
                      </a:endParaRPr>
                    </a:p>
                  </a:txBody>
                  <a:tcPr/>
                </a:tc>
                <a:extLst>
                  <a:ext uri="{0D108BD9-81ED-4DB2-BD59-A6C34878D82A}">
                    <a16:rowId xmlns:a16="http://schemas.microsoft.com/office/drawing/2014/main" val="10000"/>
                  </a:ext>
                </a:extLst>
              </a:tr>
              <a:tr h="3389256">
                <a:tc>
                  <a:txBody>
                    <a:bodyPr/>
                    <a:lstStyle/>
                    <a:p>
                      <a:r>
                        <a:rPr lang="en-GB" sz="2800" dirty="0">
                          <a:latin typeface="Papyrus"/>
                          <a:cs typeface="Papyrus"/>
                        </a:rPr>
                        <a:t>How would you </a:t>
                      </a:r>
                    </a:p>
                    <a:p>
                      <a:r>
                        <a:rPr lang="en-GB" sz="2800" u="sng" dirty="0">
                          <a:latin typeface="Papyrus"/>
                          <a:cs typeface="Papyrus"/>
                        </a:rPr>
                        <a:t>describe</a:t>
                      </a:r>
                      <a:r>
                        <a:rPr lang="en-GB" sz="2800" baseline="0" dirty="0">
                          <a:latin typeface="Papyrus"/>
                          <a:cs typeface="Papyrus"/>
                        </a:rPr>
                        <a:t> your dragon?</a:t>
                      </a:r>
                    </a:p>
                  </a:txBody>
                  <a:tcPr/>
                </a:tc>
                <a:tc>
                  <a:txBody>
                    <a:bodyPr/>
                    <a:lstStyle/>
                    <a:p>
                      <a:r>
                        <a:rPr lang="en-GB" sz="2800" u="sng" dirty="0">
                          <a:latin typeface="Papyrus"/>
                          <a:cs typeface="Papyrus"/>
                        </a:rPr>
                        <a:t>What do</a:t>
                      </a:r>
                      <a:r>
                        <a:rPr lang="en-GB" sz="2800" u="sng" baseline="0" dirty="0">
                          <a:latin typeface="Papyrus"/>
                          <a:cs typeface="Papyrus"/>
                        </a:rPr>
                        <a:t> you do with</a:t>
                      </a:r>
                      <a:r>
                        <a:rPr lang="en-GB" sz="2800" baseline="0" dirty="0">
                          <a:latin typeface="Papyrus"/>
                          <a:cs typeface="Papyrus"/>
                        </a:rPr>
                        <a:t> your dragon?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2800" baseline="0" dirty="0">
                        <a:solidFill>
                          <a:srgbClr val="0070C0"/>
                        </a:solidFill>
                        <a:latin typeface="Annes Font" panose="020F0502000000000000" pitchFamily="34" charset="0"/>
                        <a:cs typeface="Papyru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2800" baseline="0" dirty="0">
                        <a:solidFill>
                          <a:srgbClr val="0070C0"/>
                        </a:solidFill>
                        <a:latin typeface="Annes Font" panose="020F0502000000000000" pitchFamily="34" charset="0"/>
                        <a:cs typeface="Papyru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476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185" t="4237" r="7925"/>
          <a:stretch/>
        </p:blipFill>
        <p:spPr>
          <a:xfrm>
            <a:off x="1" y="-98474"/>
            <a:ext cx="9144000" cy="6956474"/>
          </a:xfrm>
          <a:prstGeom prst="rect">
            <a:avLst/>
          </a:prstGeom>
        </p:spPr>
      </p:pic>
      <p:sp>
        <p:nvSpPr>
          <p:cNvPr id="3" name="TextBox 2"/>
          <p:cNvSpPr txBox="1"/>
          <p:nvPr/>
        </p:nvSpPr>
        <p:spPr>
          <a:xfrm>
            <a:off x="2273839" y="953136"/>
            <a:ext cx="4322339" cy="369332"/>
          </a:xfrm>
          <a:prstGeom prst="rect">
            <a:avLst/>
          </a:prstGeom>
          <a:noFill/>
        </p:spPr>
        <p:txBody>
          <a:bodyPr wrap="square" rtlCol="0">
            <a:spAutoFit/>
          </a:bodyPr>
          <a:lstStyle/>
          <a:p>
            <a:pPr algn="ctr" defTabSz="457200"/>
            <a:r>
              <a:rPr lang="en-US" i="1" u="sng" dirty="0">
                <a:solidFill>
                  <a:prstClr val="black"/>
                </a:solidFill>
                <a:latin typeface="Papyrus"/>
                <a:cs typeface="Papyrus"/>
              </a:rPr>
              <a:t>Tell me a dragon</a:t>
            </a:r>
          </a:p>
        </p:txBody>
      </p:sp>
      <p:sp>
        <p:nvSpPr>
          <p:cNvPr id="4" name="TextBox 3"/>
          <p:cNvSpPr txBox="1"/>
          <p:nvPr/>
        </p:nvSpPr>
        <p:spPr>
          <a:xfrm>
            <a:off x="1290556" y="1261998"/>
            <a:ext cx="6350356" cy="2800767"/>
          </a:xfrm>
          <a:prstGeom prst="rect">
            <a:avLst/>
          </a:prstGeom>
          <a:noFill/>
        </p:spPr>
        <p:txBody>
          <a:bodyPr wrap="square" rtlCol="0">
            <a:spAutoFit/>
          </a:bodyPr>
          <a:lstStyle/>
          <a:p>
            <a:pPr defTabSz="457200"/>
            <a:r>
              <a:rPr lang="en-US" sz="1600" dirty="0">
                <a:solidFill>
                  <a:prstClr val="white">
                    <a:lumMod val="65000"/>
                  </a:prstClr>
                </a:solidFill>
                <a:latin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p:cNvSpPr txBox="1"/>
          <p:nvPr/>
        </p:nvSpPr>
        <p:spPr>
          <a:xfrm>
            <a:off x="156450" y="4662904"/>
            <a:ext cx="8618569"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457200"/>
            <a:r>
              <a:rPr lang="en-US" dirty="0">
                <a:solidFill>
                  <a:srgbClr val="1F497D"/>
                </a:solidFill>
                <a:latin typeface="Arial" panose="020B0604020202020204" pitchFamily="34" charset="0"/>
                <a:cs typeface="Arial" panose="020B0604020202020204" pitchFamily="34" charset="0"/>
              </a:rPr>
              <a:t>Read through the example descriptions on the next few slides. Then, write a paragraph describing your own dragon!</a:t>
            </a:r>
          </a:p>
          <a:p>
            <a:pPr defTabSz="457200"/>
            <a:endParaRPr lang="en-US" dirty="0">
              <a:solidFill>
                <a:srgbClr val="1F497D"/>
              </a:solidFill>
              <a:latin typeface="Arial" panose="020B0604020202020204" pitchFamily="34" charset="0"/>
              <a:cs typeface="Arial" panose="020B0604020202020204" pitchFamily="34" charset="0"/>
            </a:endParaRPr>
          </a:p>
          <a:p>
            <a:pPr defTabSz="457200"/>
            <a:r>
              <a:rPr lang="en-US" dirty="0">
                <a:solidFill>
                  <a:srgbClr val="1F497D"/>
                </a:solidFill>
                <a:latin typeface="Arial" panose="020B0604020202020204" pitchFamily="34" charset="0"/>
                <a:cs typeface="Arial" panose="020B0604020202020204" pitchFamily="34" charset="0"/>
              </a:rPr>
              <a:t>Don’t forget our aim for today’s lesson…</a:t>
            </a:r>
          </a:p>
          <a:p>
            <a:pPr defTabSz="457200"/>
            <a:endParaRPr lang="en-US" dirty="0">
              <a:solidFill>
                <a:prstClr val="black"/>
              </a:solidFill>
              <a:latin typeface="Papyrus"/>
              <a:cs typeface="Papyrus"/>
            </a:endParaRPr>
          </a:p>
          <a:p>
            <a:pPr defTabSz="457200"/>
            <a:r>
              <a:rPr lang="en-GB" dirty="0">
                <a:solidFill>
                  <a:srgbClr val="008000"/>
                </a:solidFill>
                <a:latin typeface="Century Gothic"/>
                <a:cs typeface="Century Gothic"/>
              </a:rPr>
              <a:t>LO: To craft a description using a range of sentences and effective vocabulary.</a:t>
            </a:r>
            <a:endParaRPr lang="en-GB" dirty="0">
              <a:solidFill>
                <a:srgbClr val="0000FF"/>
              </a:solidFill>
              <a:latin typeface="Century Gothic"/>
              <a:cs typeface="Century Gothic"/>
            </a:endParaRPr>
          </a:p>
        </p:txBody>
      </p:sp>
      <p:sp>
        <p:nvSpPr>
          <p:cNvPr id="7" name="Right Arrow 6"/>
          <p:cNvSpPr/>
          <p:nvPr/>
        </p:nvSpPr>
        <p:spPr>
          <a:xfrm rot="13483658">
            <a:off x="6544992" y="3235017"/>
            <a:ext cx="2785861" cy="1129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363381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27997" y="259161"/>
            <a:ext cx="5836364" cy="4027091"/>
          </a:xfrm>
          <a:prstGeom prst="rect">
            <a:avLst/>
          </a:prstGeom>
        </p:spPr>
      </p:pic>
      <p:sp>
        <p:nvSpPr>
          <p:cNvPr id="3" name="TextBox 2"/>
          <p:cNvSpPr txBox="1"/>
          <p:nvPr/>
        </p:nvSpPr>
        <p:spPr>
          <a:xfrm>
            <a:off x="2734341" y="4546084"/>
            <a:ext cx="4827604" cy="163121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defTabSz="457200"/>
            <a:r>
              <a:rPr lang="en-GB" dirty="0">
                <a:solidFill>
                  <a:prstClr val="black"/>
                </a:solidFill>
                <a:latin typeface="Calibri"/>
              </a:rPr>
              <a:t>My Dragon.</a:t>
            </a:r>
          </a:p>
          <a:p>
            <a:pPr defTabSz="457200"/>
            <a:endParaRPr lang="en-GB" dirty="0">
              <a:solidFill>
                <a:prstClr val="black"/>
              </a:solidFill>
              <a:latin typeface="Calibri"/>
            </a:endParaRPr>
          </a:p>
          <a:p>
            <a:pPr defTabSz="457200"/>
            <a:r>
              <a:rPr lang="en-GB" dirty="0">
                <a:solidFill>
                  <a:prstClr val="black"/>
                </a:solidFill>
                <a:latin typeface="Calibri"/>
              </a:rPr>
              <a:t>What TYPE of dragon is my dragon?</a:t>
            </a:r>
          </a:p>
          <a:p>
            <a:pPr defTabSz="457200"/>
            <a:endParaRPr lang="en-GB" dirty="0">
              <a:solidFill>
                <a:prstClr val="black"/>
              </a:solidFill>
              <a:latin typeface="Calibri"/>
            </a:endParaRPr>
          </a:p>
          <a:p>
            <a:pPr defTabSz="457200"/>
            <a:r>
              <a:rPr lang="en-GB" sz="2800" i="1" dirty="0">
                <a:solidFill>
                  <a:prstClr val="black"/>
                </a:solidFill>
                <a:latin typeface="Ayuthaya"/>
                <a:cs typeface="Ayuthaya"/>
              </a:rPr>
              <a:t>e.g. My dragon is a star dragon.</a:t>
            </a:r>
          </a:p>
        </p:txBody>
      </p:sp>
      <p:sp>
        <p:nvSpPr>
          <p:cNvPr id="4" name="Rectangle 3"/>
          <p:cNvSpPr/>
          <p:nvPr/>
        </p:nvSpPr>
        <p:spPr>
          <a:xfrm>
            <a:off x="2" y="452843"/>
            <a:ext cx="2177323" cy="276998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defTabSz="457200"/>
            <a:r>
              <a:rPr lang="en-GB" dirty="0">
                <a:solidFill>
                  <a:srgbClr val="008000"/>
                </a:solidFill>
                <a:latin typeface="Century Gothic"/>
                <a:cs typeface="Century Gothic"/>
              </a:rPr>
              <a:t>I can:</a:t>
            </a:r>
          </a:p>
          <a:p>
            <a:pPr defTabSz="457200"/>
            <a:endParaRPr lang="en-GB" dirty="0">
              <a:solidFill>
                <a:srgbClr val="008000"/>
              </a:solidFill>
              <a:latin typeface="Century Gothic"/>
              <a:cs typeface="Century Gothic"/>
            </a:endParaRPr>
          </a:p>
          <a:p>
            <a:pPr marL="285750" indent="-285750" defTabSz="457200">
              <a:buFont typeface="Wingdings" charset="2"/>
              <a:buChar char="ü"/>
            </a:pPr>
            <a:r>
              <a:rPr lang="en-GB" b="1" dirty="0">
                <a:solidFill>
                  <a:srgbClr val="008000"/>
                </a:solidFill>
                <a:latin typeface="Century Gothic"/>
                <a:cs typeface="Century Gothic"/>
              </a:rPr>
              <a:t>use language </a:t>
            </a:r>
            <a:r>
              <a:rPr lang="en-GB" b="1" i="1" dirty="0">
                <a:solidFill>
                  <a:srgbClr val="008000"/>
                </a:solidFill>
                <a:latin typeface="Century Gothic"/>
                <a:cs typeface="Century Gothic"/>
              </a:rPr>
              <a:t>imaginatively</a:t>
            </a:r>
            <a:r>
              <a:rPr lang="en-GB" b="1" dirty="0">
                <a:solidFill>
                  <a:srgbClr val="008000"/>
                </a:solidFill>
                <a:latin typeface="Century Gothic"/>
                <a:cs typeface="Century Gothic"/>
              </a:rPr>
              <a:t>.</a:t>
            </a:r>
          </a:p>
          <a:p>
            <a:pPr marL="285750" indent="-285750" defTabSz="457200">
              <a:buFont typeface="Wingdings" charset="2"/>
              <a:buChar char="ü"/>
            </a:pPr>
            <a:endParaRPr lang="en-GB" dirty="0">
              <a:solidFill>
                <a:srgbClr val="008000"/>
              </a:solidFill>
              <a:latin typeface="Century Gothic"/>
              <a:cs typeface="Century Gothic"/>
            </a:endParaRPr>
          </a:p>
          <a:p>
            <a:pPr marL="285750" indent="-285750" defTabSz="457200">
              <a:buFont typeface="Wingdings" charset="2"/>
              <a:buChar char="ü"/>
            </a:pPr>
            <a:r>
              <a:rPr lang="en-GB" sz="1400" dirty="0">
                <a:solidFill>
                  <a:srgbClr val="008000"/>
                </a:solidFill>
                <a:latin typeface="Century Gothic"/>
                <a:cs typeface="Century Gothic"/>
              </a:rPr>
              <a:t>select </a:t>
            </a:r>
            <a:r>
              <a:rPr lang="en-GB" sz="1400" i="1" dirty="0">
                <a:solidFill>
                  <a:srgbClr val="008000"/>
                </a:solidFill>
                <a:latin typeface="Century Gothic"/>
                <a:cs typeface="Century Gothic"/>
              </a:rPr>
              <a:t>precise</a:t>
            </a:r>
            <a:r>
              <a:rPr lang="en-GB" sz="1400" dirty="0">
                <a:solidFill>
                  <a:srgbClr val="008000"/>
                </a:solidFill>
                <a:latin typeface="Century Gothic"/>
                <a:cs typeface="Century Gothic"/>
              </a:rPr>
              <a:t>, descriptive vocabulary.</a:t>
            </a:r>
          </a:p>
          <a:p>
            <a:pPr marL="285750" indent="-285750" defTabSz="457200">
              <a:buFont typeface="Wingdings" charset="2"/>
              <a:buChar char="ü"/>
            </a:pPr>
            <a:endParaRPr lang="en-GB" sz="1400" dirty="0">
              <a:solidFill>
                <a:prstClr val="black"/>
              </a:solidFill>
              <a:latin typeface="Century Gothic"/>
              <a:cs typeface="Century Gothic"/>
            </a:endParaRPr>
          </a:p>
          <a:p>
            <a:pPr marL="285750" indent="-285750" defTabSz="457200">
              <a:buFont typeface="Wingdings" charset="2"/>
              <a:buChar char="ü"/>
            </a:pPr>
            <a:r>
              <a:rPr lang="en-GB" sz="1400" i="1" dirty="0">
                <a:solidFill>
                  <a:srgbClr val="0000FF"/>
                </a:solidFill>
                <a:latin typeface="Century Gothic"/>
                <a:cs typeface="Century Gothic"/>
              </a:rPr>
              <a:t>vary sentence structures for effect.</a:t>
            </a:r>
            <a:endParaRPr lang="en-GB" sz="1400" dirty="0">
              <a:solidFill>
                <a:srgbClr val="0000FF"/>
              </a:solidFill>
              <a:latin typeface="Century Gothic"/>
              <a:cs typeface="Century Gothic"/>
            </a:endParaRPr>
          </a:p>
        </p:txBody>
      </p:sp>
      <p:pic>
        <p:nvPicPr>
          <p:cNvPr id="5" name="Picture 4"/>
          <p:cNvPicPr>
            <a:picLocks noChangeAspect="1"/>
          </p:cNvPicPr>
          <p:nvPr/>
        </p:nvPicPr>
        <p:blipFill>
          <a:blip r:embed="rId4"/>
          <a:stretch>
            <a:fillRect/>
          </a:stretch>
        </p:blipFill>
        <p:spPr>
          <a:xfrm>
            <a:off x="6126906" y="5385015"/>
            <a:ext cx="387195" cy="380225"/>
          </a:xfrm>
          <a:prstGeom prst="rect">
            <a:avLst/>
          </a:prstGeom>
        </p:spPr>
      </p:pic>
    </p:spTree>
    <p:extLst>
      <p:ext uri="{BB962C8B-B14F-4D97-AF65-F5344CB8AC3E}">
        <p14:creationId xmlns:p14="http://schemas.microsoft.com/office/powerpoint/2010/main" val="3047262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30403" y="259161"/>
            <a:ext cx="5836364" cy="4027091"/>
          </a:xfrm>
          <a:prstGeom prst="rect">
            <a:avLst/>
          </a:prstGeom>
        </p:spPr>
      </p:pic>
      <p:sp>
        <p:nvSpPr>
          <p:cNvPr id="3" name="TextBox 2"/>
          <p:cNvSpPr txBox="1"/>
          <p:nvPr/>
        </p:nvSpPr>
        <p:spPr>
          <a:xfrm>
            <a:off x="2177325" y="4323836"/>
            <a:ext cx="5779083" cy="2062103"/>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defTabSz="457200"/>
            <a:r>
              <a:rPr lang="en-GB" dirty="0">
                <a:solidFill>
                  <a:prstClr val="black"/>
                </a:solidFill>
                <a:latin typeface="Calibri"/>
              </a:rPr>
              <a:t>My Dragon.</a:t>
            </a:r>
          </a:p>
          <a:p>
            <a:pPr defTabSz="457200"/>
            <a:endParaRPr lang="en-GB" dirty="0">
              <a:solidFill>
                <a:prstClr val="black"/>
              </a:solidFill>
              <a:latin typeface="Calibri"/>
            </a:endParaRPr>
          </a:p>
          <a:p>
            <a:pPr defTabSz="457200"/>
            <a:r>
              <a:rPr lang="en-GB" dirty="0">
                <a:solidFill>
                  <a:prstClr val="black"/>
                </a:solidFill>
                <a:latin typeface="Calibri"/>
              </a:rPr>
              <a:t>What is my dragon made of?</a:t>
            </a:r>
          </a:p>
          <a:p>
            <a:pPr defTabSz="457200"/>
            <a:endParaRPr lang="en-GB" dirty="0">
              <a:solidFill>
                <a:prstClr val="black"/>
              </a:solidFill>
              <a:latin typeface="Calibri"/>
            </a:endParaRPr>
          </a:p>
          <a:p>
            <a:pPr defTabSz="457200"/>
            <a:r>
              <a:rPr lang="en-GB" sz="2800" i="1" dirty="0">
                <a:solidFill>
                  <a:prstClr val="black"/>
                </a:solidFill>
                <a:latin typeface="Ayuthaya"/>
                <a:cs typeface="Ayuthaya"/>
              </a:rPr>
              <a:t>Made from </a:t>
            </a:r>
            <a:r>
              <a:rPr lang="en-GB" sz="2800" i="1" u="sng" dirty="0">
                <a:solidFill>
                  <a:prstClr val="black"/>
                </a:solidFill>
                <a:latin typeface="Ayuthaya"/>
                <a:cs typeface="Ayuthaya"/>
              </a:rPr>
              <a:t>the sun </a:t>
            </a:r>
            <a:r>
              <a:rPr lang="en-GB" sz="2800" b="1" i="1" u="sng" dirty="0">
                <a:solidFill>
                  <a:prstClr val="black"/>
                </a:solidFill>
                <a:latin typeface="Ayuthaya"/>
                <a:cs typeface="Ayuthaya"/>
              </a:rPr>
              <a:t>and</a:t>
            </a:r>
            <a:r>
              <a:rPr lang="en-GB" sz="2800" i="1" u="sng" dirty="0">
                <a:solidFill>
                  <a:prstClr val="black"/>
                </a:solidFill>
                <a:latin typeface="Ayuthaya"/>
                <a:cs typeface="Ayuthaya"/>
              </a:rPr>
              <a:t> the moon, my </a:t>
            </a:r>
          </a:p>
          <a:p>
            <a:pPr defTabSz="457200"/>
            <a:r>
              <a:rPr lang="en-GB" sz="2800" i="1" u="sng" dirty="0">
                <a:solidFill>
                  <a:prstClr val="black"/>
                </a:solidFill>
                <a:latin typeface="Ayuthaya"/>
                <a:cs typeface="Ayuthaya"/>
              </a:rPr>
              <a:t>dragon is sparkled with stardust.</a:t>
            </a:r>
            <a:endParaRPr lang="en-GB" sz="2800" i="1" dirty="0">
              <a:solidFill>
                <a:prstClr val="black"/>
              </a:solidFill>
              <a:latin typeface="Ayuthaya"/>
              <a:cs typeface="Ayuthaya"/>
            </a:endParaRPr>
          </a:p>
        </p:txBody>
      </p:sp>
      <p:sp>
        <p:nvSpPr>
          <p:cNvPr id="4" name="Rectangle 3"/>
          <p:cNvSpPr/>
          <p:nvPr/>
        </p:nvSpPr>
        <p:spPr>
          <a:xfrm>
            <a:off x="2" y="452843"/>
            <a:ext cx="2177323"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457200"/>
            <a:r>
              <a:rPr lang="en-GB" dirty="0">
                <a:solidFill>
                  <a:srgbClr val="008000"/>
                </a:solidFill>
                <a:latin typeface="Century Gothic"/>
                <a:cs typeface="Century Gothic"/>
              </a:rPr>
              <a:t>I can:</a:t>
            </a:r>
          </a:p>
          <a:p>
            <a:pPr defTabSz="457200"/>
            <a:endParaRPr lang="en-GB" dirty="0">
              <a:solidFill>
                <a:srgbClr val="008000"/>
              </a:solidFill>
              <a:latin typeface="Century Gothic"/>
              <a:cs typeface="Century Gothic"/>
            </a:endParaRPr>
          </a:p>
          <a:p>
            <a:pPr marL="285750" indent="-285750" defTabSz="457200">
              <a:buFont typeface="Wingdings" charset="2"/>
              <a:buChar char="ü"/>
            </a:pPr>
            <a:r>
              <a:rPr lang="en-GB" b="1" dirty="0">
                <a:solidFill>
                  <a:srgbClr val="008000"/>
                </a:solidFill>
                <a:latin typeface="Century Gothic"/>
                <a:cs typeface="Century Gothic"/>
              </a:rPr>
              <a:t>use language </a:t>
            </a:r>
            <a:r>
              <a:rPr lang="en-GB" b="1" i="1" dirty="0">
                <a:solidFill>
                  <a:srgbClr val="008000"/>
                </a:solidFill>
                <a:latin typeface="Century Gothic"/>
                <a:cs typeface="Century Gothic"/>
              </a:rPr>
              <a:t>imaginatively</a:t>
            </a:r>
            <a:r>
              <a:rPr lang="en-GB" b="1" dirty="0">
                <a:solidFill>
                  <a:srgbClr val="008000"/>
                </a:solidFill>
                <a:latin typeface="Century Gothic"/>
                <a:cs typeface="Century Gothic"/>
              </a:rPr>
              <a:t>.</a:t>
            </a:r>
          </a:p>
          <a:p>
            <a:pPr marL="285750" indent="-285750" defTabSz="457200">
              <a:buFont typeface="Wingdings" charset="2"/>
              <a:buChar char="ü"/>
            </a:pPr>
            <a:endParaRPr lang="en-GB" b="1" dirty="0">
              <a:solidFill>
                <a:srgbClr val="008000"/>
              </a:solidFill>
              <a:latin typeface="Century Gothic"/>
              <a:cs typeface="Century Gothic"/>
            </a:endParaRPr>
          </a:p>
          <a:p>
            <a:pPr marL="285750" indent="-285750" defTabSz="457200">
              <a:buFont typeface="Wingdings" charset="2"/>
              <a:buChar char="ü"/>
            </a:pPr>
            <a:r>
              <a:rPr lang="en-GB" sz="1400" dirty="0">
                <a:solidFill>
                  <a:srgbClr val="008000"/>
                </a:solidFill>
                <a:latin typeface="Century Gothic"/>
                <a:cs typeface="Century Gothic"/>
              </a:rPr>
              <a:t>select </a:t>
            </a:r>
            <a:r>
              <a:rPr lang="en-GB" sz="1400" i="1" dirty="0">
                <a:solidFill>
                  <a:srgbClr val="008000"/>
                </a:solidFill>
                <a:latin typeface="Century Gothic"/>
                <a:cs typeface="Century Gothic"/>
              </a:rPr>
              <a:t>precise</a:t>
            </a:r>
            <a:r>
              <a:rPr lang="en-GB" sz="1400" dirty="0">
                <a:solidFill>
                  <a:srgbClr val="008000"/>
                </a:solidFill>
                <a:latin typeface="Century Gothic"/>
                <a:cs typeface="Century Gothic"/>
              </a:rPr>
              <a:t>, descriptive vocabulary.</a:t>
            </a:r>
          </a:p>
          <a:p>
            <a:pPr marL="285750" indent="-285750" defTabSz="457200">
              <a:buFont typeface="Wingdings" charset="2"/>
              <a:buChar char="ü"/>
            </a:pPr>
            <a:endParaRPr lang="en-GB" sz="1400" dirty="0">
              <a:solidFill>
                <a:prstClr val="black"/>
              </a:solidFill>
              <a:latin typeface="Century Gothic"/>
              <a:cs typeface="Century Gothic"/>
            </a:endParaRPr>
          </a:p>
          <a:p>
            <a:pPr marL="285750" indent="-285750" defTabSz="457200">
              <a:buFont typeface="Wingdings" charset="2"/>
              <a:buChar char="ü"/>
            </a:pPr>
            <a:r>
              <a:rPr lang="en-GB" b="1" i="1" dirty="0">
                <a:solidFill>
                  <a:srgbClr val="0000FF"/>
                </a:solidFill>
                <a:latin typeface="Century Gothic"/>
                <a:cs typeface="Century Gothic"/>
              </a:rPr>
              <a:t>vary sentence structures for effect.</a:t>
            </a:r>
            <a:endParaRPr lang="en-GB" b="1" dirty="0">
              <a:solidFill>
                <a:srgbClr val="0000FF"/>
              </a:solidFill>
              <a:latin typeface="Century Gothic"/>
              <a:cs typeface="Century Gothic"/>
            </a:endParaRPr>
          </a:p>
        </p:txBody>
      </p:sp>
      <p:pic>
        <p:nvPicPr>
          <p:cNvPr id="5" name="Picture 4"/>
          <p:cNvPicPr>
            <a:picLocks noChangeAspect="1"/>
          </p:cNvPicPr>
          <p:nvPr/>
        </p:nvPicPr>
        <p:blipFill>
          <a:blip r:embed="rId4"/>
          <a:stretch>
            <a:fillRect/>
          </a:stretch>
        </p:blipFill>
        <p:spPr>
          <a:xfrm>
            <a:off x="4940191" y="5164774"/>
            <a:ext cx="387195" cy="380225"/>
          </a:xfrm>
          <a:prstGeom prst="rect">
            <a:avLst/>
          </a:prstGeom>
        </p:spPr>
      </p:pic>
      <p:pic>
        <p:nvPicPr>
          <p:cNvPr id="6" name="Picture 5"/>
          <p:cNvPicPr>
            <a:picLocks noChangeAspect="1"/>
          </p:cNvPicPr>
          <p:nvPr/>
        </p:nvPicPr>
        <p:blipFill>
          <a:blip r:embed="rId4"/>
          <a:stretch>
            <a:fillRect/>
          </a:stretch>
        </p:blipFill>
        <p:spPr>
          <a:xfrm>
            <a:off x="6942831" y="5164774"/>
            <a:ext cx="387195" cy="380225"/>
          </a:xfrm>
          <a:prstGeom prst="rect">
            <a:avLst/>
          </a:prstGeom>
        </p:spPr>
      </p:pic>
      <p:pic>
        <p:nvPicPr>
          <p:cNvPr id="7" name="Picture 6"/>
          <p:cNvPicPr>
            <a:picLocks noChangeAspect="1"/>
          </p:cNvPicPr>
          <p:nvPr/>
        </p:nvPicPr>
        <p:blipFill>
          <a:blip r:embed="rId4"/>
          <a:stretch>
            <a:fillRect/>
          </a:stretch>
        </p:blipFill>
        <p:spPr>
          <a:xfrm>
            <a:off x="7140535" y="6195826"/>
            <a:ext cx="387195" cy="380225"/>
          </a:xfrm>
          <a:prstGeom prst="rect">
            <a:avLst/>
          </a:prstGeom>
        </p:spPr>
      </p:pic>
      <p:pic>
        <p:nvPicPr>
          <p:cNvPr id="8" name="Picture 7"/>
          <p:cNvPicPr>
            <a:picLocks noChangeAspect="1"/>
          </p:cNvPicPr>
          <p:nvPr/>
        </p:nvPicPr>
        <p:blipFill>
          <a:blip r:embed="rId4">
            <a:duotone>
              <a:prstClr val="black"/>
              <a:schemeClr val="accent1">
                <a:tint val="45000"/>
                <a:satMod val="400000"/>
              </a:schemeClr>
            </a:duotone>
          </a:blip>
          <a:stretch>
            <a:fillRect/>
          </a:stretch>
        </p:blipFill>
        <p:spPr>
          <a:xfrm>
            <a:off x="2619181" y="5202162"/>
            <a:ext cx="387195" cy="380225"/>
          </a:xfrm>
          <a:prstGeom prst="rect">
            <a:avLst/>
          </a:prstGeom>
        </p:spPr>
      </p:pic>
    </p:spTree>
    <p:extLst>
      <p:ext uri="{BB962C8B-B14F-4D97-AF65-F5344CB8AC3E}">
        <p14:creationId xmlns:p14="http://schemas.microsoft.com/office/powerpoint/2010/main" val="2057040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0230" y="2"/>
            <a:ext cx="5836364" cy="4027091"/>
          </a:xfrm>
          <a:prstGeom prst="rect">
            <a:avLst/>
          </a:prstGeom>
        </p:spPr>
      </p:pic>
      <p:sp>
        <p:nvSpPr>
          <p:cNvPr id="3" name="TextBox 2"/>
          <p:cNvSpPr txBox="1"/>
          <p:nvPr/>
        </p:nvSpPr>
        <p:spPr>
          <a:xfrm>
            <a:off x="127002" y="4042233"/>
            <a:ext cx="9016999" cy="212365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457200"/>
            <a:r>
              <a:rPr lang="en-GB" dirty="0">
                <a:solidFill>
                  <a:prstClr val="black"/>
                </a:solidFill>
                <a:latin typeface="Calibri"/>
              </a:rPr>
              <a:t>My Dragon.</a:t>
            </a:r>
          </a:p>
          <a:p>
            <a:pPr defTabSz="457200"/>
            <a:endParaRPr lang="en-GB" dirty="0">
              <a:solidFill>
                <a:prstClr val="black"/>
              </a:solidFill>
              <a:latin typeface="Calibri"/>
            </a:endParaRPr>
          </a:p>
          <a:p>
            <a:pPr defTabSz="457200"/>
            <a:r>
              <a:rPr lang="en-GB" dirty="0">
                <a:solidFill>
                  <a:prstClr val="black"/>
                </a:solidFill>
                <a:latin typeface="Calibri"/>
              </a:rPr>
              <a:t>How would I describe my dragon?</a:t>
            </a:r>
          </a:p>
          <a:p>
            <a:pPr defTabSz="457200"/>
            <a:endParaRPr lang="en-GB" dirty="0">
              <a:solidFill>
                <a:prstClr val="black"/>
              </a:solidFill>
              <a:latin typeface="Calibri"/>
            </a:endParaRPr>
          </a:p>
          <a:p>
            <a:pPr defTabSz="457200"/>
            <a:r>
              <a:rPr lang="en-GB" sz="2000" i="1" dirty="0">
                <a:solidFill>
                  <a:prstClr val="black"/>
                </a:solidFill>
                <a:latin typeface="Ayuthaya"/>
                <a:cs typeface="Ayuthaya"/>
              </a:rPr>
              <a:t>My dragon is </a:t>
            </a:r>
            <a:r>
              <a:rPr lang="en-GB" sz="2000" i="1" u="sng" dirty="0">
                <a:solidFill>
                  <a:prstClr val="black"/>
                </a:solidFill>
                <a:latin typeface="Ayuthaya"/>
                <a:cs typeface="Ayuthaya"/>
              </a:rPr>
              <a:t>wild-eyed, fierce and magical</a:t>
            </a:r>
            <a:r>
              <a:rPr lang="en-GB" sz="2000" i="1" dirty="0">
                <a:solidFill>
                  <a:prstClr val="black"/>
                </a:solidFill>
                <a:latin typeface="Ayuthaya"/>
                <a:cs typeface="Ayuthaya"/>
              </a:rPr>
              <a:t>. Its </a:t>
            </a:r>
            <a:r>
              <a:rPr lang="en-GB" sz="2000" i="1" u="sng" dirty="0">
                <a:solidFill>
                  <a:prstClr val="black"/>
                </a:solidFill>
                <a:latin typeface="Ayuthaya"/>
                <a:cs typeface="Ayuthaya"/>
              </a:rPr>
              <a:t>white-feathered</a:t>
            </a:r>
            <a:r>
              <a:rPr lang="en-GB" sz="2000" i="1" dirty="0">
                <a:solidFill>
                  <a:prstClr val="black"/>
                </a:solidFill>
                <a:latin typeface="Ayuthaya"/>
                <a:cs typeface="Ayuthaya"/>
              </a:rPr>
              <a:t> wings </a:t>
            </a:r>
            <a:r>
              <a:rPr lang="en-GB" sz="2000" i="1" dirty="0">
                <a:solidFill>
                  <a:srgbClr val="FF0000"/>
                </a:solidFill>
                <a:latin typeface="Ayuthaya"/>
                <a:cs typeface="Ayuthaya"/>
              </a:rPr>
              <a:t>glide</a:t>
            </a:r>
            <a:r>
              <a:rPr lang="en-GB" sz="2000" i="1" dirty="0">
                <a:solidFill>
                  <a:prstClr val="black"/>
                </a:solidFill>
                <a:latin typeface="Ayuthaya"/>
                <a:cs typeface="Ayuthaya"/>
              </a:rPr>
              <a:t> </a:t>
            </a:r>
            <a:r>
              <a:rPr lang="en-GB" sz="2000" i="1" dirty="0">
                <a:solidFill>
                  <a:srgbClr val="77933C"/>
                </a:solidFill>
                <a:latin typeface="Ayuthaya"/>
                <a:cs typeface="Ayuthaya"/>
              </a:rPr>
              <a:t>majestically</a:t>
            </a:r>
            <a:r>
              <a:rPr lang="en-GB" sz="2000" i="1" dirty="0">
                <a:solidFill>
                  <a:prstClr val="black"/>
                </a:solidFill>
                <a:latin typeface="Ayuthaya"/>
                <a:cs typeface="Ayuthaya"/>
              </a:rPr>
              <a:t> through the </a:t>
            </a:r>
            <a:r>
              <a:rPr lang="en-GB" sz="2000" i="1" u="sng" dirty="0">
                <a:solidFill>
                  <a:prstClr val="black"/>
                </a:solidFill>
                <a:latin typeface="Ayuthaya"/>
                <a:cs typeface="Ayuthaya"/>
              </a:rPr>
              <a:t>cold night </a:t>
            </a:r>
            <a:r>
              <a:rPr lang="en-GB" sz="2000" i="1" dirty="0">
                <a:solidFill>
                  <a:prstClr val="black"/>
                </a:solidFill>
                <a:latin typeface="Ayuthaya"/>
                <a:cs typeface="Ayuthaya"/>
              </a:rPr>
              <a:t>air. </a:t>
            </a:r>
            <a:r>
              <a:rPr lang="en-GB" sz="2000" i="1" u="sng" dirty="0">
                <a:solidFill>
                  <a:prstClr val="black"/>
                </a:solidFill>
                <a:latin typeface="Ayuthaya"/>
                <a:cs typeface="Ayuthaya"/>
              </a:rPr>
              <a:t>Golden</a:t>
            </a:r>
            <a:r>
              <a:rPr lang="en-GB" sz="2000" i="1" dirty="0">
                <a:solidFill>
                  <a:prstClr val="black"/>
                </a:solidFill>
                <a:latin typeface="Ayuthaya"/>
                <a:cs typeface="Ayuthaya"/>
              </a:rPr>
              <a:t> talons </a:t>
            </a:r>
            <a:r>
              <a:rPr lang="en-GB" sz="2000" i="1" dirty="0">
                <a:solidFill>
                  <a:srgbClr val="FF0000"/>
                </a:solidFill>
                <a:latin typeface="Ayuthaya"/>
                <a:cs typeface="Ayuthaya"/>
              </a:rPr>
              <a:t>slice</a:t>
            </a:r>
            <a:r>
              <a:rPr lang="en-GB" sz="2000" i="1" dirty="0">
                <a:solidFill>
                  <a:prstClr val="black"/>
                </a:solidFill>
                <a:latin typeface="Ayuthaya"/>
                <a:cs typeface="Ayuthaya"/>
              </a:rPr>
              <a:t> the </a:t>
            </a:r>
            <a:r>
              <a:rPr lang="en-GB" sz="2000" i="1" u="sng" dirty="0">
                <a:solidFill>
                  <a:prstClr val="black"/>
                </a:solidFill>
                <a:latin typeface="Ayuthaya"/>
                <a:cs typeface="Ayuthaya"/>
              </a:rPr>
              <a:t>fragile</a:t>
            </a:r>
            <a:r>
              <a:rPr lang="en-GB" sz="2000" i="1" dirty="0">
                <a:solidFill>
                  <a:prstClr val="black"/>
                </a:solidFill>
                <a:latin typeface="Ayuthaya"/>
                <a:cs typeface="Ayuthaya"/>
              </a:rPr>
              <a:t> clouds as its </a:t>
            </a:r>
            <a:r>
              <a:rPr lang="en-GB" sz="2000" i="1" u="sng" dirty="0">
                <a:solidFill>
                  <a:prstClr val="black"/>
                </a:solidFill>
                <a:latin typeface="Ayuthaya"/>
                <a:cs typeface="Ayuthaya"/>
              </a:rPr>
              <a:t>sinuous</a:t>
            </a:r>
            <a:r>
              <a:rPr lang="en-GB" sz="2000" i="1" dirty="0">
                <a:solidFill>
                  <a:prstClr val="black"/>
                </a:solidFill>
                <a:latin typeface="Ayuthaya"/>
                <a:cs typeface="Ayuthaya"/>
              </a:rPr>
              <a:t> tail </a:t>
            </a:r>
            <a:r>
              <a:rPr lang="en-GB" sz="2000" i="1" u="sng" dirty="0">
                <a:solidFill>
                  <a:prstClr val="black"/>
                </a:solidFill>
                <a:latin typeface="Ayuthaya"/>
                <a:cs typeface="Ayuthaya"/>
              </a:rPr>
              <a:t>lashes</a:t>
            </a:r>
            <a:r>
              <a:rPr lang="en-GB" sz="2000" i="1" dirty="0">
                <a:solidFill>
                  <a:prstClr val="black"/>
                </a:solidFill>
                <a:latin typeface="Ayuthaya"/>
                <a:cs typeface="Ayuthaya"/>
              </a:rPr>
              <a:t> </a:t>
            </a:r>
            <a:r>
              <a:rPr lang="en-GB" sz="2000" i="1" dirty="0">
                <a:solidFill>
                  <a:srgbClr val="9BBB59">
                    <a:lumMod val="75000"/>
                  </a:srgbClr>
                </a:solidFill>
                <a:latin typeface="Ayuthaya"/>
                <a:cs typeface="Ayuthaya"/>
              </a:rPr>
              <a:t>powerfully</a:t>
            </a:r>
            <a:r>
              <a:rPr lang="en-GB" sz="2000" i="1" dirty="0">
                <a:solidFill>
                  <a:prstClr val="black"/>
                </a:solidFill>
                <a:latin typeface="Ayuthaya"/>
                <a:cs typeface="Ayuthaya"/>
              </a:rPr>
              <a:t> across the night sky </a:t>
            </a:r>
            <a:r>
              <a:rPr lang="en-GB" sz="2000" b="1" dirty="0">
                <a:solidFill>
                  <a:srgbClr val="3366FF"/>
                </a:solidFill>
                <a:latin typeface="Ayuthaya"/>
                <a:cs typeface="Ayuthaya"/>
              </a:rPr>
              <a:t>like an icy whip</a:t>
            </a:r>
            <a:r>
              <a:rPr lang="en-GB" sz="2000" i="1" dirty="0">
                <a:solidFill>
                  <a:prstClr val="black"/>
                </a:solidFill>
                <a:latin typeface="Ayuthaya"/>
                <a:cs typeface="Ayuthaya"/>
              </a:rPr>
              <a:t>.</a:t>
            </a:r>
          </a:p>
        </p:txBody>
      </p:sp>
      <p:sp>
        <p:nvSpPr>
          <p:cNvPr id="4" name="Rectangle 3"/>
          <p:cNvSpPr/>
          <p:nvPr/>
        </p:nvSpPr>
        <p:spPr>
          <a:xfrm>
            <a:off x="2" y="452843"/>
            <a:ext cx="2177323" cy="295465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457200"/>
            <a:r>
              <a:rPr lang="en-GB" dirty="0">
                <a:solidFill>
                  <a:srgbClr val="008000"/>
                </a:solidFill>
                <a:latin typeface="Century Gothic"/>
                <a:cs typeface="Century Gothic"/>
              </a:rPr>
              <a:t>I can:</a:t>
            </a:r>
          </a:p>
          <a:p>
            <a:pPr defTabSz="457200"/>
            <a:endParaRPr lang="en-GB" dirty="0">
              <a:solidFill>
                <a:srgbClr val="008000"/>
              </a:solidFill>
              <a:latin typeface="Century Gothic"/>
              <a:cs typeface="Century Gothic"/>
            </a:endParaRPr>
          </a:p>
          <a:p>
            <a:pPr marL="285750" indent="-285750" defTabSz="457200">
              <a:buFont typeface="Wingdings" charset="2"/>
              <a:buChar char="ü"/>
            </a:pPr>
            <a:r>
              <a:rPr lang="en-GB" b="1" dirty="0">
                <a:solidFill>
                  <a:srgbClr val="008000"/>
                </a:solidFill>
                <a:latin typeface="Century Gothic"/>
                <a:cs typeface="Century Gothic"/>
              </a:rPr>
              <a:t>use language </a:t>
            </a:r>
            <a:r>
              <a:rPr lang="en-GB" b="1" i="1" dirty="0">
                <a:solidFill>
                  <a:srgbClr val="008000"/>
                </a:solidFill>
                <a:latin typeface="Century Gothic"/>
                <a:cs typeface="Century Gothic"/>
              </a:rPr>
              <a:t>imaginatively</a:t>
            </a:r>
            <a:r>
              <a:rPr lang="en-GB" b="1" dirty="0">
                <a:solidFill>
                  <a:srgbClr val="008000"/>
                </a:solidFill>
                <a:latin typeface="Century Gothic"/>
                <a:cs typeface="Century Gothic"/>
              </a:rPr>
              <a:t>.</a:t>
            </a:r>
          </a:p>
          <a:p>
            <a:pPr marL="285750" indent="-285750" defTabSz="457200">
              <a:buFont typeface="Wingdings" charset="2"/>
              <a:buChar char="ü"/>
            </a:pPr>
            <a:endParaRPr lang="en-GB" b="1" dirty="0">
              <a:solidFill>
                <a:srgbClr val="008000"/>
              </a:solidFill>
              <a:latin typeface="Century Gothic"/>
              <a:cs typeface="Century Gothic"/>
            </a:endParaRPr>
          </a:p>
          <a:p>
            <a:pPr marL="285750" indent="-285750" defTabSz="457200">
              <a:buFont typeface="Wingdings" charset="2"/>
              <a:buChar char="ü"/>
            </a:pPr>
            <a:r>
              <a:rPr lang="en-GB" b="1" dirty="0">
                <a:solidFill>
                  <a:srgbClr val="008000"/>
                </a:solidFill>
                <a:latin typeface="Century Gothic"/>
                <a:cs typeface="Century Gothic"/>
              </a:rPr>
              <a:t>select </a:t>
            </a:r>
            <a:r>
              <a:rPr lang="en-GB" b="1" i="1" dirty="0">
                <a:solidFill>
                  <a:srgbClr val="008000"/>
                </a:solidFill>
                <a:latin typeface="Century Gothic"/>
                <a:cs typeface="Century Gothic"/>
              </a:rPr>
              <a:t>precise</a:t>
            </a:r>
            <a:r>
              <a:rPr lang="en-GB" b="1" dirty="0">
                <a:solidFill>
                  <a:srgbClr val="008000"/>
                </a:solidFill>
                <a:latin typeface="Century Gothic"/>
                <a:cs typeface="Century Gothic"/>
              </a:rPr>
              <a:t>, descriptive vocabulary.</a:t>
            </a:r>
          </a:p>
          <a:p>
            <a:pPr marL="285750" indent="-285750" defTabSz="457200">
              <a:buFont typeface="Wingdings" charset="2"/>
              <a:buChar char="ü"/>
            </a:pPr>
            <a:endParaRPr lang="en-GB" sz="1400" dirty="0">
              <a:solidFill>
                <a:prstClr val="black"/>
              </a:solidFill>
              <a:latin typeface="Century Gothic"/>
              <a:cs typeface="Century Gothic"/>
            </a:endParaRPr>
          </a:p>
          <a:p>
            <a:pPr marL="285750" indent="-285750" defTabSz="457200">
              <a:buFont typeface="Wingdings" charset="2"/>
              <a:buChar char="ü"/>
            </a:pPr>
            <a:r>
              <a:rPr lang="en-GB" sz="1400" i="1" dirty="0">
                <a:solidFill>
                  <a:srgbClr val="0000FF"/>
                </a:solidFill>
                <a:latin typeface="Century Gothic"/>
                <a:cs typeface="Century Gothic"/>
              </a:rPr>
              <a:t>vary sentence structures for effect.</a:t>
            </a:r>
            <a:endParaRPr lang="en-GB" sz="1400" dirty="0">
              <a:solidFill>
                <a:srgbClr val="0000FF"/>
              </a:solidFill>
              <a:latin typeface="Century Gothic"/>
              <a:cs typeface="Century Gothic"/>
            </a:endParaRPr>
          </a:p>
        </p:txBody>
      </p:sp>
      <p:sp>
        <p:nvSpPr>
          <p:cNvPr id="5" name="TextBox 4"/>
          <p:cNvSpPr txBox="1"/>
          <p:nvPr/>
        </p:nvSpPr>
        <p:spPr>
          <a:xfrm rot="1259250">
            <a:off x="2560374" y="3362230"/>
            <a:ext cx="209772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457200"/>
            <a:r>
              <a:rPr lang="en-US" dirty="0">
                <a:solidFill>
                  <a:srgbClr val="FF0000"/>
                </a:solidFill>
                <a:latin typeface="Calibri"/>
              </a:rPr>
              <a:t>What is a </a:t>
            </a:r>
            <a:r>
              <a:rPr lang="en-US" b="1" u="sng" dirty="0">
                <a:solidFill>
                  <a:srgbClr val="FF0000"/>
                </a:solidFill>
                <a:latin typeface="Calibri"/>
              </a:rPr>
              <a:t>verb</a:t>
            </a:r>
            <a:r>
              <a:rPr lang="en-US" dirty="0">
                <a:solidFill>
                  <a:srgbClr val="FF0000"/>
                </a:solidFill>
                <a:latin typeface="Calibri"/>
              </a:rPr>
              <a:t>?  How has the writer used verbs below?</a:t>
            </a:r>
          </a:p>
        </p:txBody>
      </p:sp>
      <p:sp>
        <p:nvSpPr>
          <p:cNvPr id="6" name="TextBox 5"/>
          <p:cNvSpPr txBox="1"/>
          <p:nvPr/>
        </p:nvSpPr>
        <p:spPr>
          <a:xfrm rot="1259250">
            <a:off x="4787947" y="3712205"/>
            <a:ext cx="1950517"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457200"/>
            <a:r>
              <a:rPr lang="en-US" dirty="0">
                <a:solidFill>
                  <a:srgbClr val="008000"/>
                </a:solidFill>
                <a:latin typeface="Calibri"/>
              </a:rPr>
              <a:t>What effect do the </a:t>
            </a:r>
            <a:r>
              <a:rPr lang="en-US" b="1" u="sng" dirty="0">
                <a:solidFill>
                  <a:srgbClr val="008000"/>
                </a:solidFill>
                <a:latin typeface="Calibri"/>
              </a:rPr>
              <a:t>adverbs</a:t>
            </a:r>
            <a:r>
              <a:rPr lang="en-US" dirty="0">
                <a:solidFill>
                  <a:srgbClr val="008000"/>
                </a:solidFill>
                <a:latin typeface="Calibri"/>
              </a:rPr>
              <a:t> in green create?</a:t>
            </a:r>
          </a:p>
        </p:txBody>
      </p:sp>
      <p:sp>
        <p:nvSpPr>
          <p:cNvPr id="7" name="TextBox 6"/>
          <p:cNvSpPr txBox="1"/>
          <p:nvPr/>
        </p:nvSpPr>
        <p:spPr>
          <a:xfrm rot="1259250">
            <a:off x="6993620" y="3435211"/>
            <a:ext cx="1950517"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457200"/>
            <a:r>
              <a:rPr lang="en-US" dirty="0">
                <a:solidFill>
                  <a:srgbClr val="000090"/>
                </a:solidFill>
                <a:latin typeface="Calibri"/>
              </a:rPr>
              <a:t>How do we know the phrase in blue is a </a:t>
            </a:r>
            <a:r>
              <a:rPr lang="en-US" b="1" u="sng" dirty="0">
                <a:solidFill>
                  <a:srgbClr val="000090"/>
                </a:solidFill>
                <a:latin typeface="Calibri"/>
              </a:rPr>
              <a:t>simile</a:t>
            </a:r>
            <a:r>
              <a:rPr lang="en-US" dirty="0">
                <a:solidFill>
                  <a:srgbClr val="000090"/>
                </a:solidFill>
                <a:latin typeface="Calibri"/>
              </a:rPr>
              <a:t>?  Why might a writer use a simile?</a:t>
            </a:r>
          </a:p>
        </p:txBody>
      </p:sp>
      <p:pic>
        <p:nvPicPr>
          <p:cNvPr id="8" name="Picture 7"/>
          <p:cNvPicPr>
            <a:picLocks noChangeAspect="1"/>
          </p:cNvPicPr>
          <p:nvPr/>
        </p:nvPicPr>
        <p:blipFill>
          <a:blip r:embed="rId4"/>
          <a:stretch>
            <a:fillRect/>
          </a:stretch>
        </p:blipFill>
        <p:spPr>
          <a:xfrm>
            <a:off x="2186634" y="4885532"/>
            <a:ext cx="387195" cy="380225"/>
          </a:xfrm>
          <a:prstGeom prst="rect">
            <a:avLst/>
          </a:prstGeom>
        </p:spPr>
      </p:pic>
      <p:pic>
        <p:nvPicPr>
          <p:cNvPr id="9" name="Picture 8"/>
          <p:cNvPicPr>
            <a:picLocks noChangeAspect="1"/>
          </p:cNvPicPr>
          <p:nvPr/>
        </p:nvPicPr>
        <p:blipFill>
          <a:blip r:embed="rId4"/>
          <a:stretch>
            <a:fillRect/>
          </a:stretch>
        </p:blipFill>
        <p:spPr>
          <a:xfrm>
            <a:off x="3141741" y="4832615"/>
            <a:ext cx="387195" cy="380225"/>
          </a:xfrm>
          <a:prstGeom prst="rect">
            <a:avLst/>
          </a:prstGeom>
        </p:spPr>
      </p:pic>
      <p:pic>
        <p:nvPicPr>
          <p:cNvPr id="10" name="Picture 9"/>
          <p:cNvPicPr>
            <a:picLocks noChangeAspect="1"/>
          </p:cNvPicPr>
          <p:nvPr/>
        </p:nvPicPr>
        <p:blipFill>
          <a:blip r:embed="rId4"/>
          <a:stretch>
            <a:fillRect/>
          </a:stretch>
        </p:blipFill>
        <p:spPr>
          <a:xfrm>
            <a:off x="4366671" y="4832615"/>
            <a:ext cx="387195" cy="380225"/>
          </a:xfrm>
          <a:prstGeom prst="rect">
            <a:avLst/>
          </a:prstGeom>
        </p:spPr>
      </p:pic>
      <p:pic>
        <p:nvPicPr>
          <p:cNvPr id="11" name="Picture 10"/>
          <p:cNvPicPr>
            <a:picLocks noChangeAspect="1"/>
          </p:cNvPicPr>
          <p:nvPr/>
        </p:nvPicPr>
        <p:blipFill>
          <a:blip r:embed="rId4"/>
          <a:stretch>
            <a:fillRect/>
          </a:stretch>
        </p:blipFill>
        <p:spPr>
          <a:xfrm>
            <a:off x="8607898" y="5075644"/>
            <a:ext cx="387195" cy="380225"/>
          </a:xfrm>
          <a:prstGeom prst="rect">
            <a:avLst/>
          </a:prstGeom>
        </p:spPr>
      </p:pic>
      <p:pic>
        <p:nvPicPr>
          <p:cNvPr id="12" name="Picture 11"/>
          <p:cNvPicPr>
            <a:picLocks noChangeAspect="1"/>
          </p:cNvPicPr>
          <p:nvPr/>
        </p:nvPicPr>
        <p:blipFill>
          <a:blip r:embed="rId4"/>
          <a:stretch>
            <a:fillRect/>
          </a:stretch>
        </p:blipFill>
        <p:spPr>
          <a:xfrm>
            <a:off x="2" y="5391496"/>
            <a:ext cx="387195" cy="380225"/>
          </a:xfrm>
          <a:prstGeom prst="rect">
            <a:avLst/>
          </a:prstGeom>
        </p:spPr>
      </p:pic>
      <p:pic>
        <p:nvPicPr>
          <p:cNvPr id="13" name="Picture 12"/>
          <p:cNvPicPr>
            <a:picLocks noChangeAspect="1"/>
          </p:cNvPicPr>
          <p:nvPr/>
        </p:nvPicPr>
        <p:blipFill>
          <a:blip r:embed="rId4"/>
          <a:stretch>
            <a:fillRect/>
          </a:stretch>
        </p:blipFill>
        <p:spPr>
          <a:xfrm>
            <a:off x="6549454" y="5480736"/>
            <a:ext cx="387195" cy="380225"/>
          </a:xfrm>
          <a:prstGeom prst="rect">
            <a:avLst/>
          </a:prstGeom>
        </p:spPr>
      </p:pic>
      <p:pic>
        <p:nvPicPr>
          <p:cNvPr id="14" name="Picture 13"/>
          <p:cNvPicPr>
            <a:picLocks noChangeAspect="1"/>
          </p:cNvPicPr>
          <p:nvPr/>
        </p:nvPicPr>
        <p:blipFill>
          <a:blip r:embed="rId4"/>
          <a:stretch>
            <a:fillRect/>
          </a:stretch>
        </p:blipFill>
        <p:spPr>
          <a:xfrm>
            <a:off x="3222040" y="6065198"/>
            <a:ext cx="387195" cy="380225"/>
          </a:xfrm>
          <a:prstGeom prst="rect">
            <a:avLst/>
          </a:prstGeom>
        </p:spPr>
      </p:pic>
      <p:pic>
        <p:nvPicPr>
          <p:cNvPr id="15" name="Picture 14"/>
          <p:cNvPicPr>
            <a:picLocks noChangeAspect="1"/>
          </p:cNvPicPr>
          <p:nvPr/>
        </p:nvPicPr>
        <p:blipFill>
          <a:blip r:embed="rId4"/>
          <a:stretch>
            <a:fillRect/>
          </a:stretch>
        </p:blipFill>
        <p:spPr>
          <a:xfrm>
            <a:off x="6355856" y="6046316"/>
            <a:ext cx="387195" cy="380225"/>
          </a:xfrm>
          <a:prstGeom prst="rect">
            <a:avLst/>
          </a:prstGeom>
        </p:spPr>
      </p:pic>
    </p:spTree>
    <p:extLst>
      <p:ext uri="{BB962C8B-B14F-4D97-AF65-F5344CB8AC3E}">
        <p14:creationId xmlns:p14="http://schemas.microsoft.com/office/powerpoint/2010/main" val="1632876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69907" y="153335"/>
            <a:ext cx="5836364" cy="4027091"/>
          </a:xfrm>
          <a:prstGeom prst="rect">
            <a:avLst/>
          </a:prstGeom>
        </p:spPr>
      </p:pic>
      <p:sp>
        <p:nvSpPr>
          <p:cNvPr id="3" name="TextBox 2"/>
          <p:cNvSpPr txBox="1"/>
          <p:nvPr/>
        </p:nvSpPr>
        <p:spPr>
          <a:xfrm>
            <a:off x="95754" y="4119952"/>
            <a:ext cx="8987766"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457200"/>
            <a:r>
              <a:rPr lang="en-GB" dirty="0">
                <a:solidFill>
                  <a:prstClr val="black"/>
                </a:solidFill>
                <a:latin typeface="Calibri"/>
              </a:rPr>
              <a:t>My Dragon.</a:t>
            </a:r>
          </a:p>
          <a:p>
            <a:pPr defTabSz="457200"/>
            <a:endParaRPr lang="en-GB" dirty="0">
              <a:solidFill>
                <a:prstClr val="black"/>
              </a:solidFill>
              <a:latin typeface="Calibri"/>
            </a:endParaRPr>
          </a:p>
          <a:p>
            <a:pPr defTabSz="457200"/>
            <a:r>
              <a:rPr lang="en-GB" dirty="0">
                <a:solidFill>
                  <a:prstClr val="black"/>
                </a:solidFill>
                <a:latin typeface="Calibri"/>
              </a:rPr>
              <a:t>What do I do with my dragon?</a:t>
            </a:r>
          </a:p>
          <a:p>
            <a:pPr defTabSz="457200"/>
            <a:endParaRPr lang="en-GB" dirty="0">
              <a:solidFill>
                <a:prstClr val="black"/>
              </a:solidFill>
              <a:latin typeface="Calibri"/>
            </a:endParaRPr>
          </a:p>
          <a:p>
            <a:pPr defTabSz="457200"/>
            <a:r>
              <a:rPr lang="en-GB" sz="2400" i="1" dirty="0">
                <a:solidFill>
                  <a:prstClr val="black"/>
                </a:solidFill>
                <a:latin typeface="Ayuthaya"/>
                <a:cs typeface="Ayuthaya"/>
              </a:rPr>
              <a:t>After we ride together to the secret music of the stars, we play in the dazzling tails of comets and chase the path of the silvery moon across the midnight sky.</a:t>
            </a:r>
            <a:endParaRPr lang="en-GB" dirty="0">
              <a:solidFill>
                <a:prstClr val="black"/>
              </a:solidFill>
              <a:latin typeface="Calibri"/>
            </a:endParaRPr>
          </a:p>
        </p:txBody>
      </p:sp>
      <p:sp>
        <p:nvSpPr>
          <p:cNvPr id="4" name="Rectangle 3"/>
          <p:cNvSpPr/>
          <p:nvPr/>
        </p:nvSpPr>
        <p:spPr>
          <a:xfrm>
            <a:off x="2" y="452843"/>
            <a:ext cx="2546539" cy="35394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defTabSz="457200"/>
            <a:r>
              <a:rPr lang="en-GB" dirty="0">
                <a:solidFill>
                  <a:srgbClr val="008000"/>
                </a:solidFill>
                <a:latin typeface="Century Gothic"/>
                <a:cs typeface="Century Gothic"/>
              </a:rPr>
              <a:t>I can:</a:t>
            </a:r>
          </a:p>
          <a:p>
            <a:pPr defTabSz="457200"/>
            <a:endParaRPr lang="en-GB" dirty="0">
              <a:solidFill>
                <a:srgbClr val="008000"/>
              </a:solidFill>
              <a:latin typeface="Century Gothic"/>
              <a:cs typeface="Century Gothic"/>
            </a:endParaRPr>
          </a:p>
          <a:p>
            <a:pPr marL="285750" indent="-285750" defTabSz="457200">
              <a:buFont typeface="Wingdings" charset="2"/>
              <a:buChar char="ü"/>
            </a:pPr>
            <a:r>
              <a:rPr lang="en-GB" sz="1700" b="1" dirty="0">
                <a:solidFill>
                  <a:srgbClr val="008000"/>
                </a:solidFill>
                <a:latin typeface="Century Gothic"/>
                <a:cs typeface="Century Gothic"/>
              </a:rPr>
              <a:t>use language </a:t>
            </a:r>
            <a:r>
              <a:rPr lang="en-GB" sz="1700" b="1" i="1" dirty="0">
                <a:solidFill>
                  <a:srgbClr val="008000"/>
                </a:solidFill>
                <a:latin typeface="Century Gothic"/>
                <a:cs typeface="Century Gothic"/>
              </a:rPr>
              <a:t>imaginatively</a:t>
            </a:r>
            <a:r>
              <a:rPr lang="en-GB" sz="1700" b="1" dirty="0">
                <a:solidFill>
                  <a:srgbClr val="008000"/>
                </a:solidFill>
                <a:latin typeface="Century Gothic"/>
                <a:cs typeface="Century Gothic"/>
              </a:rPr>
              <a:t>.</a:t>
            </a:r>
          </a:p>
          <a:p>
            <a:pPr marL="285750" indent="-285750" defTabSz="457200">
              <a:buFont typeface="Wingdings" charset="2"/>
              <a:buChar char="ü"/>
            </a:pPr>
            <a:endParaRPr lang="en-GB" sz="1700" b="1" dirty="0">
              <a:solidFill>
                <a:srgbClr val="008000"/>
              </a:solidFill>
              <a:latin typeface="Century Gothic"/>
              <a:cs typeface="Century Gothic"/>
            </a:endParaRPr>
          </a:p>
          <a:p>
            <a:pPr marL="285750" indent="-285750" defTabSz="457200">
              <a:buFont typeface="Wingdings" charset="2"/>
              <a:buChar char="ü"/>
            </a:pPr>
            <a:r>
              <a:rPr lang="en-GB" sz="1700" b="1" dirty="0">
                <a:solidFill>
                  <a:srgbClr val="008000"/>
                </a:solidFill>
                <a:latin typeface="Century Gothic"/>
                <a:cs typeface="Century Gothic"/>
              </a:rPr>
              <a:t>select </a:t>
            </a:r>
            <a:r>
              <a:rPr lang="en-GB" sz="1700" b="1" i="1" dirty="0">
                <a:solidFill>
                  <a:srgbClr val="008000"/>
                </a:solidFill>
                <a:latin typeface="Century Gothic"/>
                <a:cs typeface="Century Gothic"/>
              </a:rPr>
              <a:t>precise</a:t>
            </a:r>
            <a:r>
              <a:rPr lang="en-GB" sz="1700" b="1" dirty="0">
                <a:solidFill>
                  <a:srgbClr val="008000"/>
                </a:solidFill>
                <a:latin typeface="Century Gothic"/>
                <a:cs typeface="Century Gothic"/>
              </a:rPr>
              <a:t>, descriptive vocabulary.</a:t>
            </a:r>
          </a:p>
          <a:p>
            <a:pPr marL="285750" indent="-285750" defTabSz="457200">
              <a:buFont typeface="Wingdings" charset="2"/>
              <a:buChar char="ü"/>
            </a:pPr>
            <a:endParaRPr lang="en-GB" sz="1400" dirty="0">
              <a:solidFill>
                <a:prstClr val="black"/>
              </a:solidFill>
              <a:latin typeface="Century Gothic"/>
              <a:cs typeface="Century Gothic"/>
            </a:endParaRPr>
          </a:p>
          <a:p>
            <a:pPr marL="285750" indent="-285750" defTabSz="457200">
              <a:buFont typeface="Wingdings" charset="2"/>
              <a:buChar char="ü"/>
            </a:pPr>
            <a:r>
              <a:rPr lang="en-GB" sz="2200" b="1" i="1" dirty="0">
                <a:solidFill>
                  <a:srgbClr val="0000FF"/>
                </a:solidFill>
                <a:latin typeface="Century Gothic"/>
                <a:cs typeface="Century Gothic"/>
              </a:rPr>
              <a:t>vary sentence structures for effect.</a:t>
            </a:r>
            <a:endParaRPr lang="en-GB" sz="2200" b="1" dirty="0">
              <a:solidFill>
                <a:srgbClr val="0000FF"/>
              </a:solidFill>
              <a:latin typeface="Century Gothic"/>
              <a:cs typeface="Century Gothic"/>
            </a:endParaRPr>
          </a:p>
        </p:txBody>
      </p:sp>
      <p:pic>
        <p:nvPicPr>
          <p:cNvPr id="6" name="Picture 5"/>
          <p:cNvPicPr>
            <a:picLocks noChangeAspect="1"/>
          </p:cNvPicPr>
          <p:nvPr/>
        </p:nvPicPr>
        <p:blipFill>
          <a:blip r:embed="rId4">
            <a:duotone>
              <a:prstClr val="black"/>
              <a:schemeClr val="accent1">
                <a:tint val="45000"/>
                <a:satMod val="400000"/>
              </a:schemeClr>
            </a:duotone>
          </a:blip>
          <a:stretch>
            <a:fillRect/>
          </a:stretch>
        </p:blipFill>
        <p:spPr>
          <a:xfrm>
            <a:off x="475043" y="4936057"/>
            <a:ext cx="387195" cy="380225"/>
          </a:xfrm>
          <a:prstGeom prst="rect">
            <a:avLst/>
          </a:prstGeom>
        </p:spPr>
      </p:pic>
      <p:pic>
        <p:nvPicPr>
          <p:cNvPr id="7" name="Picture 6"/>
          <p:cNvPicPr>
            <a:picLocks noChangeAspect="1"/>
          </p:cNvPicPr>
          <p:nvPr/>
        </p:nvPicPr>
        <p:blipFill>
          <a:blip r:embed="rId4">
            <a:duotone>
              <a:prstClr val="black"/>
              <a:schemeClr val="accent1">
                <a:tint val="45000"/>
                <a:satMod val="400000"/>
              </a:schemeClr>
            </a:duotone>
          </a:blip>
          <a:stretch>
            <a:fillRect/>
          </a:stretch>
        </p:blipFill>
        <p:spPr>
          <a:xfrm>
            <a:off x="7271535" y="5013663"/>
            <a:ext cx="387195" cy="380225"/>
          </a:xfrm>
          <a:prstGeom prst="rect">
            <a:avLst/>
          </a:prstGeom>
        </p:spPr>
      </p:pic>
      <p:pic>
        <p:nvPicPr>
          <p:cNvPr id="9" name="Picture 8"/>
          <p:cNvPicPr>
            <a:picLocks noChangeAspect="1"/>
          </p:cNvPicPr>
          <p:nvPr/>
        </p:nvPicPr>
        <p:blipFill>
          <a:blip r:embed="rId4">
            <a:duotone>
              <a:prstClr val="black"/>
              <a:schemeClr val="accent1">
                <a:tint val="45000"/>
                <a:satMod val="400000"/>
              </a:schemeClr>
            </a:duotone>
          </a:blip>
          <a:stretch>
            <a:fillRect/>
          </a:stretch>
        </p:blipFill>
        <p:spPr>
          <a:xfrm>
            <a:off x="4246670" y="5688403"/>
            <a:ext cx="387195" cy="380225"/>
          </a:xfrm>
          <a:prstGeom prst="rect">
            <a:avLst/>
          </a:prstGeom>
        </p:spPr>
      </p:pic>
    </p:spTree>
    <p:extLst>
      <p:ext uri="{BB962C8B-B14F-4D97-AF65-F5344CB8AC3E}">
        <p14:creationId xmlns:p14="http://schemas.microsoft.com/office/powerpoint/2010/main" val="86701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4000"/>
          </a:blip>
          <a:stretch>
            <a:fillRect/>
          </a:stretch>
        </p:blipFill>
        <p:spPr>
          <a:xfrm>
            <a:off x="0" y="0"/>
            <a:ext cx="9277148" cy="6858000"/>
          </a:xfrm>
          <a:prstGeom prst="rect">
            <a:avLst/>
          </a:prstGeom>
        </p:spPr>
      </p:pic>
      <p:sp>
        <p:nvSpPr>
          <p:cNvPr id="6" name="TextBox 5"/>
          <p:cNvSpPr txBox="1"/>
          <p:nvPr/>
        </p:nvSpPr>
        <p:spPr>
          <a:xfrm>
            <a:off x="1626875" y="2058939"/>
            <a:ext cx="5888601" cy="2554545"/>
          </a:xfrm>
          <a:prstGeom prst="rect">
            <a:avLst/>
          </a:prstGeom>
          <a:gradFill flip="none" rotWithShape="1">
            <a:gsLst>
              <a:gs pos="0">
                <a:schemeClr val="accent2">
                  <a:tint val="50000"/>
                  <a:satMod val="300000"/>
                  <a:alpha val="60000"/>
                </a:schemeClr>
              </a:gs>
              <a:gs pos="35000">
                <a:schemeClr val="accent2">
                  <a:tint val="37000"/>
                  <a:satMod val="300000"/>
                  <a:alpha val="60000"/>
                </a:schemeClr>
              </a:gs>
              <a:gs pos="100000">
                <a:schemeClr val="accent2">
                  <a:tint val="15000"/>
                  <a:satMod val="350000"/>
                  <a:alpha val="60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457200"/>
            <a:r>
              <a:rPr lang="en-GB" sz="3200" b="1" dirty="0">
                <a:solidFill>
                  <a:prstClr val="black"/>
                </a:solidFill>
                <a:latin typeface="Papyrus"/>
                <a:cs typeface="Papyrus"/>
              </a:rPr>
              <a:t>What do you know about dragons?</a:t>
            </a:r>
          </a:p>
          <a:p>
            <a:pPr algn="ctr" defTabSz="457200"/>
            <a:endParaRPr lang="en-GB" sz="3200" b="1" dirty="0">
              <a:solidFill>
                <a:prstClr val="black"/>
              </a:solidFill>
              <a:latin typeface="Papyrus"/>
              <a:cs typeface="Papyrus"/>
            </a:endParaRPr>
          </a:p>
          <a:p>
            <a:pPr algn="ctr" defTabSz="457200"/>
            <a:r>
              <a:rPr lang="en-GB" sz="3200" b="1" dirty="0">
                <a:solidFill>
                  <a:prstClr val="black"/>
                </a:solidFill>
                <a:latin typeface="Papyrus"/>
                <a:cs typeface="Papyrus"/>
              </a:rPr>
              <a:t>Come up with three important things you know about them.</a:t>
            </a:r>
          </a:p>
        </p:txBody>
      </p:sp>
      <p:sp>
        <p:nvSpPr>
          <p:cNvPr id="7" name="TextBox 6"/>
          <p:cNvSpPr txBox="1"/>
          <p:nvPr/>
        </p:nvSpPr>
        <p:spPr>
          <a:xfrm>
            <a:off x="-826" y="5197368"/>
            <a:ext cx="9144000" cy="1384995"/>
          </a:xfrm>
          <a:prstGeom prst="rect">
            <a:avLst/>
          </a:prstGeom>
          <a:noFill/>
        </p:spPr>
        <p:txBody>
          <a:bodyPr wrap="square" rtlCol="0">
            <a:spAutoFit/>
          </a:bodyPr>
          <a:lstStyle/>
          <a:p>
            <a:pPr algn="ctr" defTabSz="457200"/>
            <a:r>
              <a:rPr lang="en-GB" sz="2800" b="1" dirty="0">
                <a:solidFill>
                  <a:prstClr val="black"/>
                </a:solidFill>
                <a:latin typeface="Century Gothic"/>
                <a:cs typeface="Century Gothic"/>
              </a:rPr>
              <a:t>Today you are going to expand on what you know by working on your own or in pairs to </a:t>
            </a:r>
            <a:r>
              <a:rPr lang="en-GB" sz="2800" b="1" i="1" dirty="0">
                <a:solidFill>
                  <a:prstClr val="black"/>
                </a:solidFill>
                <a:latin typeface="Century Gothic"/>
                <a:cs typeface="Century Gothic"/>
              </a:rPr>
              <a:t>Tell Me A Dragon.  You need to be as creative as possible!</a:t>
            </a:r>
            <a:endParaRPr lang="en-GB" sz="2800" b="1" dirty="0">
              <a:solidFill>
                <a:prstClr val="black"/>
              </a:solidFill>
              <a:latin typeface="Century Gothic"/>
              <a:cs typeface="Century Gothic"/>
            </a:endParaRPr>
          </a:p>
        </p:txBody>
      </p:sp>
      <p:sp>
        <p:nvSpPr>
          <p:cNvPr id="8" name="TextBox 7"/>
          <p:cNvSpPr txBox="1"/>
          <p:nvPr/>
        </p:nvSpPr>
        <p:spPr>
          <a:xfrm>
            <a:off x="0" y="42752"/>
            <a:ext cx="9144000" cy="1138773"/>
          </a:xfrm>
          <a:prstGeom prst="rect">
            <a:avLst/>
          </a:prstGeom>
          <a:gradFill flip="none" rotWithShape="1">
            <a:gsLst>
              <a:gs pos="0">
                <a:schemeClr val="dk1">
                  <a:tint val="50000"/>
                  <a:satMod val="300000"/>
                  <a:alpha val="40000"/>
                </a:schemeClr>
              </a:gs>
              <a:gs pos="35000">
                <a:schemeClr val="dk1">
                  <a:tint val="37000"/>
                  <a:satMod val="300000"/>
                  <a:alpha val="40000"/>
                </a:schemeClr>
              </a:gs>
              <a:gs pos="100000">
                <a:schemeClr val="dk1">
                  <a:tint val="15000"/>
                  <a:satMod val="350000"/>
                  <a:alpha val="40000"/>
                </a:schemeClr>
              </a:gs>
            </a:gsLst>
            <a:lin ang="16200000" scaled="1"/>
            <a:tileRect/>
          </a:gradFill>
        </p:spPr>
        <p:style>
          <a:lnRef idx="1">
            <a:schemeClr val="dk1"/>
          </a:lnRef>
          <a:fillRef idx="2">
            <a:schemeClr val="dk1"/>
          </a:fillRef>
          <a:effectRef idx="1">
            <a:schemeClr val="dk1"/>
          </a:effectRef>
          <a:fontRef idx="minor">
            <a:schemeClr val="dk1"/>
          </a:fontRef>
        </p:style>
        <p:txBody>
          <a:bodyPr wrap="square" rtlCol="0">
            <a:spAutoFit/>
          </a:bodyPr>
          <a:lstStyle/>
          <a:p>
            <a:pPr algn="ctr" defTabSz="457200"/>
            <a:r>
              <a:rPr lang="en-GB" sz="3400" u="sng" dirty="0">
                <a:solidFill>
                  <a:srgbClr val="008000"/>
                </a:solidFill>
                <a:latin typeface="Century Gothic"/>
                <a:cs typeface="Century Gothic"/>
              </a:rPr>
              <a:t>Can I craft my writing using a range of sentences and effective vocabulary?</a:t>
            </a:r>
            <a:endParaRPr lang="en-GB" sz="3400" u="sng" dirty="0">
              <a:solidFill>
                <a:srgbClr val="0000FF"/>
              </a:solidFill>
              <a:latin typeface="Century Gothic"/>
              <a:cs typeface="Century Gothic"/>
            </a:endParaRPr>
          </a:p>
        </p:txBody>
      </p:sp>
      <p:sp>
        <p:nvSpPr>
          <p:cNvPr id="2" name="Date Placeholder 1"/>
          <p:cNvSpPr>
            <a:spLocks noGrp="1"/>
          </p:cNvSpPr>
          <p:nvPr>
            <p:ph type="dt" sz="half" idx="10"/>
          </p:nvPr>
        </p:nvSpPr>
        <p:spPr>
          <a:xfrm>
            <a:off x="1" y="1219310"/>
            <a:ext cx="4257675" cy="546099"/>
          </a:xfrm>
        </p:spPr>
        <p:txBody>
          <a:bodyPr/>
          <a:lstStyle/>
          <a:p>
            <a:pPr defTabSz="457200"/>
            <a:fld id="{8477DD97-6B36-417E-B5C3-B95194800418}" type="datetime2">
              <a:rPr lang="en-US" sz="3200" u="sng">
                <a:solidFill>
                  <a:prstClr val="black"/>
                </a:solidFill>
                <a:latin typeface="Calibri"/>
              </a:rPr>
              <a:pPr defTabSz="457200"/>
              <a:t>Friday, July 10, 2020</a:t>
            </a:fld>
            <a:endParaRPr lang="en-GB" sz="3200" u="sng" dirty="0">
              <a:solidFill>
                <a:prstClr val="black"/>
              </a:solidFill>
              <a:latin typeface="Calibri"/>
            </a:endParaRPr>
          </a:p>
        </p:txBody>
      </p:sp>
    </p:spTree>
    <p:extLst>
      <p:ext uri="{BB962C8B-B14F-4D97-AF65-F5344CB8AC3E}">
        <p14:creationId xmlns:p14="http://schemas.microsoft.com/office/powerpoint/2010/main" val="18546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57311" y="259161"/>
            <a:ext cx="4887483" cy="3372363"/>
          </a:xfrm>
          <a:prstGeom prst="rect">
            <a:avLst/>
          </a:prstGeom>
        </p:spPr>
      </p:pic>
      <p:sp>
        <p:nvSpPr>
          <p:cNvPr id="3" name="TextBox 2"/>
          <p:cNvSpPr txBox="1"/>
          <p:nvPr/>
        </p:nvSpPr>
        <p:spPr>
          <a:xfrm>
            <a:off x="90720" y="3832261"/>
            <a:ext cx="8987766" cy="256993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457200"/>
            <a:r>
              <a:rPr lang="en-GB" sz="2300" b="1" i="1" u="sng" dirty="0">
                <a:solidFill>
                  <a:prstClr val="black"/>
                </a:solidFill>
                <a:latin typeface="Ayuthaya"/>
                <a:cs typeface="Ayuthaya"/>
              </a:rPr>
              <a:t>My dragon</a:t>
            </a:r>
            <a:r>
              <a:rPr lang="en-GB" sz="2300" b="1" i="1" dirty="0">
                <a:solidFill>
                  <a:prstClr val="black"/>
                </a:solidFill>
                <a:latin typeface="Ayuthaya"/>
                <a:cs typeface="Ayuthaya"/>
              </a:rPr>
              <a:t> is a star dragon. </a:t>
            </a:r>
            <a:r>
              <a:rPr lang="en-GB" sz="2300" b="1" i="1" u="sng" dirty="0">
                <a:solidFill>
                  <a:prstClr val="black"/>
                </a:solidFill>
                <a:latin typeface="Ayuthaya"/>
                <a:cs typeface="Ayuthaya"/>
              </a:rPr>
              <a:t>My dragon</a:t>
            </a:r>
            <a:r>
              <a:rPr lang="en-GB" sz="2300" b="1" i="1" dirty="0">
                <a:solidFill>
                  <a:prstClr val="black"/>
                </a:solidFill>
                <a:latin typeface="Ayuthaya"/>
                <a:cs typeface="Ayuthaya"/>
              </a:rPr>
              <a:t> is made from the sun and the moon and sparkled with stardust. </a:t>
            </a:r>
            <a:r>
              <a:rPr lang="en-GB" sz="2300" b="1" i="1" u="sng" dirty="0">
                <a:solidFill>
                  <a:prstClr val="black"/>
                </a:solidFill>
                <a:latin typeface="Ayuthaya"/>
                <a:cs typeface="Ayuthaya"/>
              </a:rPr>
              <a:t>My dragon</a:t>
            </a:r>
            <a:r>
              <a:rPr lang="en-GB" sz="2300" b="1" i="1" dirty="0">
                <a:solidFill>
                  <a:prstClr val="black"/>
                </a:solidFill>
                <a:latin typeface="Ayuthaya"/>
                <a:cs typeface="Ayuthaya"/>
              </a:rPr>
              <a:t> is wild-eyed, fierce and magical. Its white-feathered wings glide majestically through the cold night air. Golden talons slice the fragile clouds as its sinuous tail lashes powerfully across the night sky like an icy whip. Together, we ride the secret music of the stars, play in the dazzling tails of comets and chase the path of the silvery moon across the midnight sky.</a:t>
            </a:r>
          </a:p>
        </p:txBody>
      </p:sp>
      <p:sp>
        <p:nvSpPr>
          <p:cNvPr id="6" name="Rectangle 5"/>
          <p:cNvSpPr/>
          <p:nvPr/>
        </p:nvSpPr>
        <p:spPr>
          <a:xfrm>
            <a:off x="200600" y="259161"/>
            <a:ext cx="3133940" cy="33547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457200"/>
            <a:r>
              <a:rPr lang="en-GB" dirty="0">
                <a:solidFill>
                  <a:srgbClr val="FF0000"/>
                </a:solidFill>
                <a:latin typeface="Century Gothic"/>
                <a:cs typeface="Century Gothic"/>
              </a:rPr>
              <a:t>Let’s look at it all together…</a:t>
            </a:r>
          </a:p>
          <a:p>
            <a:pPr defTabSz="457200"/>
            <a:endParaRPr lang="en-GB" sz="2200" b="1" dirty="0">
              <a:solidFill>
                <a:srgbClr val="008000"/>
              </a:solidFill>
              <a:latin typeface="Century Gothic"/>
              <a:cs typeface="Century Gothic"/>
            </a:endParaRPr>
          </a:p>
          <a:p>
            <a:pPr defTabSz="457200"/>
            <a:r>
              <a:rPr lang="en-GB" sz="2200" b="1" dirty="0">
                <a:solidFill>
                  <a:srgbClr val="008000"/>
                </a:solidFill>
                <a:latin typeface="Century Gothic"/>
                <a:cs typeface="Century Gothic"/>
              </a:rPr>
              <a:t>Words</a:t>
            </a:r>
          </a:p>
          <a:p>
            <a:pPr defTabSz="457200"/>
            <a:endParaRPr lang="en-GB" sz="2200" b="1" dirty="0">
              <a:solidFill>
                <a:srgbClr val="008000"/>
              </a:solidFill>
              <a:latin typeface="Century Gothic"/>
              <a:cs typeface="Century Gothic"/>
            </a:endParaRPr>
          </a:p>
          <a:p>
            <a:pPr defTabSz="457200"/>
            <a:r>
              <a:rPr lang="en-GB" sz="2200" b="1" dirty="0">
                <a:solidFill>
                  <a:srgbClr val="008000"/>
                </a:solidFill>
                <a:latin typeface="Century Gothic"/>
                <a:cs typeface="Century Gothic"/>
              </a:rPr>
              <a:t>Phrases</a:t>
            </a:r>
          </a:p>
          <a:p>
            <a:pPr defTabSz="457200"/>
            <a:endParaRPr lang="en-GB" sz="2200" b="1" dirty="0">
              <a:solidFill>
                <a:srgbClr val="008000"/>
              </a:solidFill>
              <a:latin typeface="Century Gothic"/>
              <a:cs typeface="Century Gothic"/>
            </a:endParaRPr>
          </a:p>
          <a:p>
            <a:pPr defTabSz="457200"/>
            <a:r>
              <a:rPr lang="en-GB" sz="2200" b="1" dirty="0">
                <a:solidFill>
                  <a:srgbClr val="008000"/>
                </a:solidFill>
                <a:latin typeface="Century Gothic"/>
                <a:cs typeface="Century Gothic"/>
              </a:rPr>
              <a:t>Punctuation</a:t>
            </a:r>
          </a:p>
          <a:p>
            <a:pPr defTabSz="457200"/>
            <a:endParaRPr lang="en-GB" sz="2200" b="1" dirty="0">
              <a:solidFill>
                <a:srgbClr val="008000"/>
              </a:solidFill>
              <a:latin typeface="Century Gothic"/>
              <a:cs typeface="Century Gothic"/>
            </a:endParaRPr>
          </a:p>
          <a:p>
            <a:pPr defTabSz="457200"/>
            <a:r>
              <a:rPr lang="en-GB" sz="2200" b="1" dirty="0">
                <a:solidFill>
                  <a:srgbClr val="008000"/>
                </a:solidFill>
                <a:latin typeface="Century Gothic"/>
                <a:cs typeface="Century Gothic"/>
              </a:rPr>
              <a:t>Sentences…</a:t>
            </a:r>
          </a:p>
        </p:txBody>
      </p:sp>
    </p:spTree>
    <p:extLst>
      <p:ext uri="{BB962C8B-B14F-4D97-AF65-F5344CB8AC3E}">
        <p14:creationId xmlns:p14="http://schemas.microsoft.com/office/powerpoint/2010/main" val="2640757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185" t="4237" r="7925"/>
          <a:stretch/>
        </p:blipFill>
        <p:spPr>
          <a:xfrm>
            <a:off x="1" y="-126609"/>
            <a:ext cx="9144000" cy="6984609"/>
          </a:xfrm>
          <a:prstGeom prst="rect">
            <a:avLst/>
          </a:prstGeom>
        </p:spPr>
      </p:pic>
      <p:sp>
        <p:nvSpPr>
          <p:cNvPr id="3" name="TextBox 2"/>
          <p:cNvSpPr txBox="1"/>
          <p:nvPr/>
        </p:nvSpPr>
        <p:spPr>
          <a:xfrm>
            <a:off x="2273839" y="983372"/>
            <a:ext cx="4322339" cy="369332"/>
          </a:xfrm>
          <a:prstGeom prst="rect">
            <a:avLst/>
          </a:prstGeom>
          <a:noFill/>
        </p:spPr>
        <p:txBody>
          <a:bodyPr wrap="square" rtlCol="0">
            <a:spAutoFit/>
          </a:bodyPr>
          <a:lstStyle/>
          <a:p>
            <a:pPr algn="ctr" defTabSz="457200"/>
            <a:r>
              <a:rPr lang="en-US" i="1" u="sng" dirty="0">
                <a:solidFill>
                  <a:prstClr val="black"/>
                </a:solidFill>
                <a:latin typeface="Papyrus"/>
                <a:cs typeface="Papyrus"/>
              </a:rPr>
              <a:t>Tell me a dragon</a:t>
            </a:r>
          </a:p>
        </p:txBody>
      </p:sp>
      <p:sp>
        <p:nvSpPr>
          <p:cNvPr id="4" name="TextBox 3"/>
          <p:cNvSpPr txBox="1"/>
          <p:nvPr/>
        </p:nvSpPr>
        <p:spPr>
          <a:xfrm>
            <a:off x="1366094" y="1352704"/>
            <a:ext cx="6350356" cy="3785652"/>
          </a:xfrm>
          <a:prstGeom prst="rect">
            <a:avLst/>
          </a:prstGeom>
          <a:noFill/>
          <a:ln>
            <a:solidFill>
              <a:schemeClr val="tx1"/>
            </a:solidFill>
          </a:ln>
        </p:spPr>
        <p:txBody>
          <a:bodyPr wrap="square" rtlCol="0">
            <a:spAutoFit/>
          </a:bodyPr>
          <a:lstStyle/>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a:p>
            <a:pPr defTabSz="457200"/>
            <a:endParaRPr lang="en-US" sz="1600" dirty="0">
              <a:solidFill>
                <a:prstClr val="white">
                  <a:lumMod val="65000"/>
                </a:prstClr>
              </a:solidFill>
              <a:latin typeface="Calibri"/>
            </a:endParaRPr>
          </a:p>
        </p:txBody>
      </p:sp>
      <p:sp>
        <p:nvSpPr>
          <p:cNvPr id="9" name="Snip Single Corner Rectangle 8"/>
          <p:cNvSpPr/>
          <p:nvPr/>
        </p:nvSpPr>
        <p:spPr>
          <a:xfrm>
            <a:off x="1366096" y="5181601"/>
            <a:ext cx="6411811" cy="1500335"/>
          </a:xfrm>
          <a:prstGeom prst="snip1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defTabSz="457200"/>
            <a:r>
              <a:rPr lang="en-US" sz="1200" b="1" i="1" u="sng" dirty="0">
                <a:solidFill>
                  <a:prstClr val="black"/>
                </a:solidFill>
                <a:latin typeface="Century Gothic"/>
                <a:cs typeface="Century Gothic"/>
              </a:rPr>
              <a:t>Self-assess</a:t>
            </a:r>
            <a:endParaRPr lang="en-US" sz="1200" i="1" u="sng" dirty="0">
              <a:solidFill>
                <a:prstClr val="black"/>
              </a:solidFill>
              <a:latin typeface="Century Gothic"/>
              <a:cs typeface="Century Gothic"/>
            </a:endParaRPr>
          </a:p>
          <a:p>
            <a:pPr defTabSz="457200"/>
            <a:endParaRPr lang="en-US" sz="1200" i="1" dirty="0">
              <a:solidFill>
                <a:prstClr val="black"/>
              </a:solidFill>
              <a:latin typeface="Century Gothic"/>
              <a:cs typeface="Century Gothic"/>
            </a:endParaRPr>
          </a:p>
          <a:p>
            <a:pPr defTabSz="457200"/>
            <a:r>
              <a:rPr lang="en-US" sz="1200" i="1" dirty="0">
                <a:solidFill>
                  <a:prstClr val="black"/>
                </a:solidFill>
                <a:latin typeface="Century Gothic"/>
                <a:cs typeface="Century Gothic"/>
              </a:rPr>
              <a:t>WWW:</a:t>
            </a:r>
          </a:p>
          <a:p>
            <a:pPr defTabSz="457200"/>
            <a:endParaRPr lang="en-US" sz="1200" i="1" dirty="0">
              <a:solidFill>
                <a:prstClr val="black"/>
              </a:solidFill>
              <a:latin typeface="Century Gothic"/>
              <a:cs typeface="Century Gothic"/>
            </a:endParaRPr>
          </a:p>
          <a:p>
            <a:pPr defTabSz="457200"/>
            <a:endParaRPr lang="en-US" sz="1200" i="1" dirty="0">
              <a:solidFill>
                <a:prstClr val="black"/>
              </a:solidFill>
              <a:latin typeface="Century Gothic"/>
              <a:cs typeface="Century Gothic"/>
            </a:endParaRPr>
          </a:p>
          <a:p>
            <a:pPr defTabSz="457200"/>
            <a:r>
              <a:rPr lang="en-US" sz="1200" i="1" dirty="0" err="1">
                <a:solidFill>
                  <a:prstClr val="black"/>
                </a:solidFill>
                <a:latin typeface="Century Gothic"/>
                <a:cs typeface="Century Gothic"/>
              </a:rPr>
              <a:t>EBI</a:t>
            </a:r>
            <a:r>
              <a:rPr lang="en-US" sz="1200" i="1" dirty="0">
                <a:solidFill>
                  <a:prstClr val="black"/>
                </a:solidFill>
                <a:latin typeface="Century Gothic"/>
                <a:cs typeface="Century Gothic"/>
              </a:rPr>
              <a:t>:  </a:t>
            </a:r>
          </a:p>
          <a:p>
            <a:pPr algn="ctr" defTabSz="457200"/>
            <a:endParaRPr lang="en-US" sz="1200" i="1" dirty="0">
              <a:solidFill>
                <a:srgbClr val="000090"/>
              </a:solidFill>
              <a:latin typeface="Century Gothic"/>
              <a:cs typeface="Century Gothic"/>
            </a:endParaRPr>
          </a:p>
        </p:txBody>
      </p:sp>
      <p:sp>
        <p:nvSpPr>
          <p:cNvPr id="5" name="Rectangle 4">
            <a:extLst>
              <a:ext uri="{FF2B5EF4-FFF2-40B4-BE49-F238E27FC236}">
                <a16:creationId xmlns:a16="http://schemas.microsoft.com/office/drawing/2014/main" id="{5A05DB36-E7B4-407C-BE27-D28766A87912}"/>
              </a:ext>
            </a:extLst>
          </p:cNvPr>
          <p:cNvSpPr/>
          <p:nvPr/>
        </p:nvSpPr>
        <p:spPr>
          <a:xfrm>
            <a:off x="1460940" y="-45719"/>
            <a:ext cx="6117021" cy="7394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dirty="0">
                <a:solidFill>
                  <a:prstClr val="white"/>
                </a:solidFill>
                <a:latin typeface="Calibri"/>
              </a:rPr>
              <a:t>Your turn! Write your description on the scroll below…</a:t>
            </a:r>
          </a:p>
        </p:txBody>
      </p:sp>
    </p:spTree>
    <p:extLst>
      <p:ext uri="{BB962C8B-B14F-4D97-AF65-F5344CB8AC3E}">
        <p14:creationId xmlns:p14="http://schemas.microsoft.com/office/powerpoint/2010/main" val="2397962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ter-fish-clownfish-underwater-nemo-sea-HD-Wallpapers.jpg"/>
          <p:cNvPicPr>
            <a:picLocks noChangeAspect="1"/>
          </p:cNvPicPr>
          <p:nvPr/>
        </p:nvPicPr>
        <p:blipFill rotWithShape="1">
          <a:blip r:embed="rId2" cstate="print">
            <a:alphaModFix amt="19000"/>
            <a:extLst>
              <a:ext uri="{28A0092B-C50C-407E-A947-70E740481C1C}">
                <a14:useLocalDpi xmlns:a14="http://schemas.microsoft.com/office/drawing/2010/main"/>
              </a:ext>
            </a:extLst>
          </a:blip>
          <a:srcRect/>
          <a:stretch/>
        </p:blipFill>
        <p:spPr>
          <a:xfrm>
            <a:off x="-2" y="-16496"/>
            <a:ext cx="9144002" cy="6858001"/>
          </a:xfrm>
          <a:prstGeom prst="rect">
            <a:avLst/>
          </a:prstGeom>
        </p:spPr>
      </p:pic>
      <p:sp>
        <p:nvSpPr>
          <p:cNvPr id="2" name="Title 1"/>
          <p:cNvSpPr>
            <a:spLocks noGrp="1"/>
          </p:cNvSpPr>
          <p:nvPr>
            <p:ph type="title"/>
          </p:nvPr>
        </p:nvSpPr>
        <p:spPr>
          <a:xfrm>
            <a:off x="457200" y="-65980"/>
            <a:ext cx="8229600" cy="1143000"/>
          </a:xfrm>
        </p:spPr>
        <p:txBody>
          <a:bodyPr/>
          <a:lstStyle/>
          <a:p>
            <a:r>
              <a:rPr lang="en-GB" b="1" u="sng" dirty="0"/>
              <a:t>Self Assessment</a:t>
            </a:r>
          </a:p>
        </p:txBody>
      </p:sp>
      <p:sp>
        <p:nvSpPr>
          <p:cNvPr id="3" name="Content Placeholder 2"/>
          <p:cNvSpPr>
            <a:spLocks noGrp="1"/>
          </p:cNvSpPr>
          <p:nvPr>
            <p:ph idx="1"/>
          </p:nvPr>
        </p:nvSpPr>
        <p:spPr>
          <a:xfrm>
            <a:off x="0" y="907400"/>
            <a:ext cx="9144000" cy="5950601"/>
          </a:xfrm>
        </p:spPr>
        <p:txBody>
          <a:bodyPr>
            <a:normAutofit/>
          </a:bodyPr>
          <a:lstStyle/>
          <a:p>
            <a:pPr marL="0" indent="0" algn="ctr">
              <a:buNone/>
            </a:pPr>
            <a:endParaRPr lang="en-GB" b="1" dirty="0"/>
          </a:p>
          <a:p>
            <a:pPr marL="0" indent="0" algn="ctr">
              <a:buNone/>
            </a:pPr>
            <a:r>
              <a:rPr lang="en-GB" b="1" dirty="0"/>
              <a:t>R</a:t>
            </a:r>
            <a:r>
              <a:rPr lang="en-US" b="1" dirty="0"/>
              <a:t>e</a:t>
            </a:r>
            <a:r>
              <a:rPr lang="en-GB" b="1" dirty="0"/>
              <a:t>member that when we give </a:t>
            </a:r>
            <a:r>
              <a:rPr lang="en-GB" b="1" i="1" dirty="0"/>
              <a:t>feedback </a:t>
            </a:r>
            <a:r>
              <a:rPr lang="en-GB" b="1" dirty="0"/>
              <a:t>it needs to be </a:t>
            </a:r>
          </a:p>
          <a:p>
            <a:pPr marL="0" indent="0" algn="ctr">
              <a:buNone/>
            </a:pPr>
            <a:r>
              <a:rPr lang="en-GB" sz="4400" b="1" dirty="0">
                <a:solidFill>
                  <a:srgbClr val="008000"/>
                </a:solidFill>
              </a:rPr>
              <a:t>FRIENDLY</a:t>
            </a:r>
            <a:r>
              <a:rPr lang="en-GB" b="1" dirty="0"/>
              <a:t>, </a:t>
            </a:r>
            <a:r>
              <a:rPr lang="en-GB" sz="4400" b="1" dirty="0">
                <a:solidFill>
                  <a:srgbClr val="FF0000"/>
                </a:solidFill>
              </a:rPr>
              <a:t>SPECIFIC</a:t>
            </a:r>
            <a:r>
              <a:rPr lang="en-GB" b="1" dirty="0"/>
              <a:t> and </a:t>
            </a:r>
            <a:r>
              <a:rPr lang="en-GB" sz="4400" b="1" dirty="0">
                <a:solidFill>
                  <a:srgbClr val="0000FF"/>
                </a:solidFill>
              </a:rPr>
              <a:t>HELPFUL</a:t>
            </a:r>
          </a:p>
          <a:p>
            <a:pPr marL="0" indent="0" algn="ctr">
              <a:buNone/>
            </a:pPr>
            <a:r>
              <a:rPr lang="en-GB" b="1" dirty="0"/>
              <a:t> (</a:t>
            </a:r>
            <a:r>
              <a:rPr lang="en-GB" b="1" dirty="0" err="1"/>
              <a:t>FiSH</a:t>
            </a:r>
            <a:r>
              <a:rPr lang="en-GB" b="1" dirty="0"/>
              <a:t>)</a:t>
            </a:r>
          </a:p>
          <a:p>
            <a:pPr marL="0" indent="0" algn="ctr">
              <a:buNone/>
            </a:pPr>
            <a:endParaRPr lang="en-GB" sz="3000" b="1" dirty="0"/>
          </a:p>
          <a:p>
            <a:pPr marL="0" indent="0" algn="ctr">
              <a:buNone/>
            </a:pPr>
            <a:r>
              <a:rPr lang="en-GB" sz="3000" b="1" dirty="0"/>
              <a:t>WWW</a:t>
            </a:r>
          </a:p>
          <a:p>
            <a:pPr marL="0" indent="0" algn="ctr">
              <a:buNone/>
            </a:pPr>
            <a:endParaRPr lang="en-GB" sz="3000" b="1" dirty="0"/>
          </a:p>
          <a:p>
            <a:pPr marL="0" indent="0" algn="ctr">
              <a:buNone/>
            </a:pPr>
            <a:r>
              <a:rPr lang="en-GB" sz="3000" b="1" dirty="0" err="1"/>
              <a:t>EBI</a:t>
            </a:r>
            <a:endParaRPr lang="en-GB" sz="3000" dirty="0"/>
          </a:p>
          <a:p>
            <a:endParaRPr lang="en-GB" sz="3000" dirty="0"/>
          </a:p>
        </p:txBody>
      </p:sp>
      <p:pic>
        <p:nvPicPr>
          <p:cNvPr id="5" name="Picture 4" descr="water-fish-clownfish-underwater-nemo-sea-HD-Wallpapers.jpg"/>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5418669" y="3968119"/>
            <a:ext cx="3601621" cy="2701216"/>
          </a:xfrm>
          <a:prstGeom prst="rect">
            <a:avLst/>
          </a:prstGeom>
          <a:ln w="28575" cmpd="sng">
            <a:solidFill>
              <a:schemeClr val="tx1"/>
            </a:solidFill>
          </a:ln>
        </p:spPr>
      </p:pic>
    </p:spTree>
    <p:extLst>
      <p:ext uri="{BB962C8B-B14F-4D97-AF65-F5344CB8AC3E}">
        <p14:creationId xmlns:p14="http://schemas.microsoft.com/office/powerpoint/2010/main" val="333231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34000"/>
          </a:blip>
          <a:stretch>
            <a:fillRect/>
          </a:stretch>
        </p:blipFill>
        <p:spPr>
          <a:xfrm>
            <a:off x="0" y="0"/>
            <a:ext cx="9277148" cy="6858000"/>
          </a:xfrm>
          <a:prstGeom prst="rect">
            <a:avLst/>
          </a:prstGeom>
        </p:spPr>
      </p:pic>
      <p:sp>
        <p:nvSpPr>
          <p:cNvPr id="3" name="TextBox 2"/>
          <p:cNvSpPr txBox="1"/>
          <p:nvPr/>
        </p:nvSpPr>
        <p:spPr>
          <a:xfrm>
            <a:off x="2982134" y="55321"/>
            <a:ext cx="5205867" cy="1938992"/>
          </a:xfrm>
          <a:prstGeom prst="rect">
            <a:avLst/>
          </a:prstGeom>
          <a:gradFill flip="none" rotWithShape="1">
            <a:gsLst>
              <a:gs pos="0">
                <a:schemeClr val="accent4">
                  <a:tint val="50000"/>
                  <a:satMod val="300000"/>
                  <a:alpha val="79000"/>
                </a:schemeClr>
              </a:gs>
              <a:gs pos="35000">
                <a:schemeClr val="accent4">
                  <a:tint val="37000"/>
                  <a:satMod val="300000"/>
                  <a:alpha val="79000"/>
                </a:schemeClr>
              </a:gs>
              <a:gs pos="100000">
                <a:schemeClr val="accent4">
                  <a:tint val="15000"/>
                  <a:satMod val="350000"/>
                  <a:alpha val="79000"/>
                </a:schemeClr>
              </a:gs>
            </a:gsLst>
            <a:lin ang="16200000" scaled="1"/>
            <a:tileRect/>
          </a:gra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200"/>
            <a:r>
              <a:rPr lang="en-GB" sz="4000" b="1" dirty="0">
                <a:solidFill>
                  <a:prstClr val="black"/>
                </a:solidFill>
                <a:latin typeface="Century Gothic"/>
                <a:cs typeface="Century Gothic"/>
              </a:rPr>
              <a:t>You now need to make a decision about your dragon!</a:t>
            </a:r>
          </a:p>
        </p:txBody>
      </p:sp>
      <p:sp>
        <p:nvSpPr>
          <p:cNvPr id="4" name="TextBox 3"/>
          <p:cNvSpPr txBox="1"/>
          <p:nvPr/>
        </p:nvSpPr>
        <p:spPr>
          <a:xfrm>
            <a:off x="149900" y="2106231"/>
            <a:ext cx="8850707" cy="4247317"/>
          </a:xfrm>
          <a:prstGeom prst="rect">
            <a:avLst/>
          </a:prstGeom>
          <a:gradFill flip="none" rotWithShape="1">
            <a:gsLst>
              <a:gs pos="0">
                <a:schemeClr val="accent6">
                  <a:tint val="50000"/>
                  <a:satMod val="300000"/>
                  <a:alpha val="41000"/>
                </a:schemeClr>
              </a:gs>
              <a:gs pos="35000">
                <a:schemeClr val="accent6">
                  <a:tint val="37000"/>
                  <a:satMod val="300000"/>
                  <a:alpha val="41000"/>
                </a:schemeClr>
              </a:gs>
              <a:gs pos="100000">
                <a:schemeClr val="accent6">
                  <a:tint val="15000"/>
                  <a:satMod val="350000"/>
                  <a:alpha val="41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457200"/>
            <a:r>
              <a:rPr lang="en-GB" sz="3000" dirty="0">
                <a:solidFill>
                  <a:prstClr val="black"/>
                </a:solidFill>
                <a:latin typeface="Century Gothic"/>
                <a:cs typeface="Century Gothic"/>
              </a:rPr>
              <a:t>Everyone has different ideas about dragons.</a:t>
            </a:r>
          </a:p>
          <a:p>
            <a:pPr defTabSz="457200"/>
            <a:endParaRPr lang="en-GB" sz="3000" dirty="0">
              <a:solidFill>
                <a:prstClr val="black"/>
              </a:solidFill>
              <a:latin typeface="Century Gothic"/>
              <a:cs typeface="Century Gothic"/>
            </a:endParaRPr>
          </a:p>
          <a:p>
            <a:pPr defTabSz="457200"/>
            <a:r>
              <a:rPr lang="en-GB" sz="3000" dirty="0">
                <a:solidFill>
                  <a:prstClr val="black"/>
                </a:solidFill>
                <a:latin typeface="Century Gothic"/>
                <a:cs typeface="Century Gothic"/>
              </a:rPr>
              <a:t>On the next few slides are different images of dragons. </a:t>
            </a:r>
          </a:p>
          <a:p>
            <a:pPr defTabSz="457200"/>
            <a:endParaRPr lang="en-GB" sz="3000" dirty="0">
              <a:solidFill>
                <a:prstClr val="black"/>
              </a:solidFill>
              <a:latin typeface="Century Gothic"/>
              <a:cs typeface="Century Gothic"/>
            </a:endParaRPr>
          </a:p>
          <a:p>
            <a:pPr defTabSz="457200"/>
            <a:r>
              <a:rPr lang="en-GB" sz="3000" b="1" i="1" dirty="0">
                <a:solidFill>
                  <a:prstClr val="black"/>
                </a:solidFill>
                <a:latin typeface="Century Gothic"/>
                <a:cs typeface="Century Gothic"/>
              </a:rPr>
              <a:t>In your pairs </a:t>
            </a:r>
            <a:r>
              <a:rPr lang="en-GB" sz="3000" b="1" i="1" u="sng" dirty="0">
                <a:solidFill>
                  <a:prstClr val="black"/>
                </a:solidFill>
                <a:latin typeface="Century Gothic"/>
                <a:cs typeface="Century Gothic"/>
              </a:rPr>
              <a:t>or</a:t>
            </a:r>
            <a:r>
              <a:rPr lang="en-GB" sz="3000" b="1" i="1" dirty="0">
                <a:solidFill>
                  <a:prstClr val="black"/>
                </a:solidFill>
                <a:latin typeface="Century Gothic"/>
                <a:cs typeface="Century Gothic"/>
              </a:rPr>
              <a:t> on your own</a:t>
            </a:r>
            <a:r>
              <a:rPr lang="en-GB" sz="3000" dirty="0">
                <a:solidFill>
                  <a:prstClr val="black"/>
                </a:solidFill>
                <a:latin typeface="Century Gothic"/>
                <a:cs typeface="Century Gothic"/>
              </a:rPr>
              <a:t>, have a good look at the images and decide which one appeals to you the most.</a:t>
            </a:r>
          </a:p>
          <a:p>
            <a:pPr defTabSz="457200"/>
            <a:endParaRPr lang="en-GB" sz="3000" dirty="0">
              <a:solidFill>
                <a:prstClr val="black"/>
              </a:solidFill>
              <a:latin typeface="Century Gothic"/>
              <a:cs typeface="Century Gothic"/>
            </a:endParaRPr>
          </a:p>
        </p:txBody>
      </p:sp>
      <p:pic>
        <p:nvPicPr>
          <p:cNvPr id="5" name="Picture 4"/>
          <p:cNvPicPr>
            <a:picLocks noChangeAspect="1"/>
          </p:cNvPicPr>
          <p:nvPr/>
        </p:nvPicPr>
        <p:blipFill>
          <a:blip r:embed="rId4"/>
          <a:stretch>
            <a:fillRect/>
          </a:stretch>
        </p:blipFill>
        <p:spPr>
          <a:xfrm>
            <a:off x="0" y="178244"/>
            <a:ext cx="1892984" cy="1706554"/>
          </a:xfrm>
          <a:prstGeom prst="rect">
            <a:avLst/>
          </a:prstGeom>
        </p:spPr>
      </p:pic>
    </p:spTree>
    <p:extLst>
      <p:ext uri="{BB962C8B-B14F-4D97-AF65-F5344CB8AC3E}">
        <p14:creationId xmlns:p14="http://schemas.microsoft.com/office/powerpoint/2010/main" val="324822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692" y="285075"/>
            <a:ext cx="9288449" cy="6297568"/>
          </a:xfrm>
          <a:prstGeom prst="rect">
            <a:avLst/>
          </a:prstGeom>
        </p:spPr>
      </p:pic>
    </p:spTree>
    <p:extLst>
      <p:ext uri="{BB962C8B-B14F-4D97-AF65-F5344CB8AC3E}">
        <p14:creationId xmlns:p14="http://schemas.microsoft.com/office/powerpoint/2010/main" val="406801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 y="368300"/>
            <a:ext cx="8890000" cy="6108700"/>
          </a:xfrm>
          <a:prstGeom prst="rect">
            <a:avLst/>
          </a:prstGeom>
        </p:spPr>
      </p:pic>
    </p:spTree>
    <p:extLst>
      <p:ext uri="{BB962C8B-B14F-4D97-AF65-F5344CB8AC3E}">
        <p14:creationId xmlns:p14="http://schemas.microsoft.com/office/powerpoint/2010/main" val="54479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 y="457200"/>
            <a:ext cx="8890000" cy="5943600"/>
          </a:xfrm>
          <a:prstGeom prst="rect">
            <a:avLst/>
          </a:prstGeom>
        </p:spPr>
      </p:pic>
    </p:spTree>
    <p:extLst>
      <p:ext uri="{BB962C8B-B14F-4D97-AF65-F5344CB8AC3E}">
        <p14:creationId xmlns:p14="http://schemas.microsoft.com/office/powerpoint/2010/main" val="385610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0"/>
            <a:ext cx="6073140" cy="6858000"/>
          </a:xfrm>
          <a:prstGeom prst="rect">
            <a:avLst/>
          </a:prstGeom>
        </p:spPr>
      </p:pic>
    </p:spTree>
    <p:extLst>
      <p:ext uri="{BB962C8B-B14F-4D97-AF65-F5344CB8AC3E}">
        <p14:creationId xmlns:p14="http://schemas.microsoft.com/office/powerpoint/2010/main" val="261151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0281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9400" y="0"/>
            <a:ext cx="8572500" cy="6858000"/>
          </a:xfrm>
          <a:prstGeom prst="rect">
            <a:avLst/>
          </a:prstGeom>
        </p:spPr>
      </p:pic>
    </p:spTree>
    <p:extLst>
      <p:ext uri="{BB962C8B-B14F-4D97-AF65-F5344CB8AC3E}">
        <p14:creationId xmlns:p14="http://schemas.microsoft.com/office/powerpoint/2010/main" val="29618349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719</Words>
  <Application>Microsoft Office PowerPoint</Application>
  <PresentationFormat>On-screen Show (4:3)</PresentationFormat>
  <Paragraphs>146</Paragraphs>
  <Slides>22</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Annes Font</vt:lpstr>
      <vt:lpstr>Arial</vt:lpstr>
      <vt:lpstr>Ayuthaya</vt:lpstr>
      <vt:lpstr>Calibri</vt:lpstr>
      <vt:lpstr>Calibri Light</vt:lpstr>
      <vt:lpstr>Century Gothic</vt:lpstr>
      <vt:lpstr>Papyrus</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Hawkins</dc:creator>
  <cp:lastModifiedBy>Alice Hawkins</cp:lastModifiedBy>
  <cp:revision>1</cp:revision>
  <dcterms:created xsi:type="dcterms:W3CDTF">2020-07-10T13:53:19Z</dcterms:created>
  <dcterms:modified xsi:type="dcterms:W3CDTF">2020-07-10T13:54:27Z</dcterms:modified>
</cp:coreProperties>
</file>