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5" r:id="rId6"/>
    <p:sldId id="266" r:id="rId7"/>
    <p:sldId id="264" r:id="rId8"/>
    <p:sldId id="263" r:id="rId9"/>
    <p:sldId id="256" r:id="rId10"/>
    <p:sldId id="257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561F8-45F6-4779-BFA3-3CD4DE0C0E70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119E1-7449-490B-AF59-097DEE2C6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58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</a:t>
            </a:r>
            <a:r>
              <a:rPr lang="en-GB" baseline="0" dirty="0" smtClean="0"/>
              <a:t> are practising skills of investigation and the scientific </a:t>
            </a:r>
            <a:r>
              <a:rPr lang="en-GB" baseline="0" smtClean="0"/>
              <a:t>method – </a:t>
            </a:r>
            <a:r>
              <a:rPr lang="en-GB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controlled experiment is a repetitive process in which one variable is incrementally changed while all others are kept constant.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119E1-7449-490B-AF59-097DEE2C676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87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Demonstrate an O-Wing</a:t>
            </a:r>
            <a:r>
              <a:rPr lang="en-GB" baseline="0" dirty="0" smtClean="0"/>
              <a:t> and how it flies; groups discuss and WB variables that could affect its flight. </a:t>
            </a:r>
            <a:r>
              <a:rPr lang="en-GB" dirty="0" smtClean="0"/>
              <a:t>Hand out worksheets for students to record variables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119E1-7449-490B-AF59-097DEE2C676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51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Hand out worksheets for students to record results</a:t>
            </a:r>
            <a:r>
              <a:rPr lang="en-GB" baseline="0" dirty="0" smtClean="0"/>
              <a:t> and conclusions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119E1-7449-490B-AF59-097DEE2C676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9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to make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119E1-7449-490B-AF59-097DEE2C676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1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 write conclusion and share ideas with each other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119E1-7449-490B-AF59-097DEE2C676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630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119E1-7449-490B-AF59-097DEE2C676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51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86B9-AE93-4445-B82D-63EC54C853F0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95F3-65B0-4748-8B11-494439705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86B9-AE93-4445-B82D-63EC54C853F0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95F3-65B0-4748-8B11-494439705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86B9-AE93-4445-B82D-63EC54C853F0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95F3-65B0-4748-8B11-49443970549B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86B9-AE93-4445-B82D-63EC54C853F0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95F3-65B0-4748-8B11-49443970549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86B9-AE93-4445-B82D-63EC54C853F0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95F3-65B0-4748-8B11-494439705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86B9-AE93-4445-B82D-63EC54C853F0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95F3-65B0-4748-8B11-49443970549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86B9-AE93-4445-B82D-63EC54C853F0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95F3-65B0-4748-8B11-494439705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86B9-AE93-4445-B82D-63EC54C853F0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95F3-65B0-4748-8B11-494439705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86B9-AE93-4445-B82D-63EC54C853F0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95F3-65B0-4748-8B11-494439705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86B9-AE93-4445-B82D-63EC54C853F0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95F3-65B0-4748-8B11-49443970549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86B9-AE93-4445-B82D-63EC54C853F0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95F3-65B0-4748-8B11-49443970549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09B86B9-AE93-4445-B82D-63EC54C853F0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EC595F3-65B0-4748-8B11-49443970549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67808" y="2204864"/>
            <a:ext cx="7457321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tx1"/>
                </a:solidFill>
              </a:rPr>
              <a:t>Do you think this weird contraption actually fly?</a:t>
            </a:r>
          </a:p>
          <a:p>
            <a:pPr marL="0" indent="0" algn="ctr">
              <a:buNone/>
            </a:pPr>
            <a:r>
              <a:rPr lang="en-GB" sz="3600" b="1" dirty="0">
                <a:solidFill>
                  <a:schemeClr val="tx1"/>
                </a:solidFill>
              </a:rPr>
              <a:t>Vote now…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O-wing challenge</a:t>
            </a:r>
            <a:endParaRPr lang="en-GB" sz="6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938325"/>
            <a:ext cx="28479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95600" y="4509120"/>
            <a:ext cx="3312368" cy="2016224"/>
          </a:xfrm>
          <a:prstGeom prst="rect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/>
              <a:t>YES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72064" y="4509120"/>
            <a:ext cx="3312368" cy="2016224"/>
          </a:xfrm>
          <a:prstGeom prst="rect">
            <a:avLst/>
          </a:prstGeom>
          <a:solidFill>
            <a:srgbClr val="FF0000"/>
          </a:solidFill>
          <a:ln>
            <a:solidFill>
              <a:srgbClr val="FF00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72537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28" y="4005065"/>
            <a:ext cx="28575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348923"/>
            <a:ext cx="28575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s4.hubimg.com/u/5202667_f2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412776"/>
            <a:ext cx="3019796" cy="252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338328"/>
            <a:ext cx="8229600" cy="858424"/>
          </a:xfrm>
        </p:spPr>
        <p:txBody>
          <a:bodyPr/>
          <a:lstStyle/>
          <a:p>
            <a:r>
              <a:rPr lang="en-GB" dirty="0" smtClean="0"/>
              <a:t>Some ideas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28306" y="4950119"/>
            <a:ext cx="1718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Ballast?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H="1" flipV="1">
            <a:off x="2711624" y="3645024"/>
            <a:ext cx="576064" cy="13050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4147070" y="5242506"/>
            <a:ext cx="936278" cy="3467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0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901419"/>
              </p:ext>
            </p:extLst>
          </p:nvPr>
        </p:nvGraphicFramePr>
        <p:xfrm>
          <a:off x="1775520" y="476672"/>
          <a:ext cx="8496944" cy="57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Group 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ysClr val="windowText" lastClr="000000"/>
                          </a:solidFill>
                        </a:rPr>
                        <a:t>Os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Distance 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>
                          <a:solidFill>
                            <a:sysClr val="windowText" lastClr="000000"/>
                          </a:solidFill>
                        </a:rPr>
                        <a:t>Total</a:t>
                      </a:r>
                    </a:p>
                    <a:p>
                      <a:pPr algn="ctr"/>
                      <a:r>
                        <a:rPr lang="en-GB" smtClean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en-GB" dirty="0" err="1" smtClean="0">
                          <a:solidFill>
                            <a:sysClr val="windowText" lastClr="000000"/>
                          </a:solidFill>
                        </a:rPr>
                        <a:t>Os</a:t>
                      </a:r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 x distance)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7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528" y="338328"/>
            <a:ext cx="8496944" cy="125272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Experiment 2: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Effect </a:t>
            </a:r>
            <a:r>
              <a:rPr lang="en-GB" b="1" dirty="0"/>
              <a:t>of Fuselage Length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38068" r="39028" b="21487"/>
          <a:stretch/>
        </p:blipFill>
        <p:spPr bwMode="auto">
          <a:xfrm>
            <a:off x="3935760" y="2293226"/>
            <a:ext cx="4120158" cy="244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9536" y="2276873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Keep the wing sizes the same</a:t>
            </a:r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>
            <a:off x="3107668" y="3230979"/>
            <a:ext cx="1116124" cy="5670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60482" y="3514511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Change the length of the fuselage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7680176" y="4207008"/>
            <a:ext cx="380306" cy="3741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7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6372" y="2186598"/>
            <a:ext cx="9078180" cy="3845024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GB" sz="2800" dirty="0">
                <a:solidFill>
                  <a:schemeClr val="tx1"/>
                </a:solidFill>
              </a:rPr>
              <a:t>Identify the variables affecting the flight of an O-Wing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GB" sz="2800" dirty="0">
                <a:solidFill>
                  <a:schemeClr val="tx1"/>
                </a:solidFill>
              </a:rPr>
              <a:t>Use observations to draw conclusions about the effect of wing size on the O-Wing’s performance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GB" sz="2800" dirty="0">
                <a:solidFill>
                  <a:schemeClr val="tx1"/>
                </a:solidFill>
              </a:rPr>
              <a:t>Evaluate your experiment to design the ultimate O-Wing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we are learning to…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756992" y="2071027"/>
            <a:ext cx="72000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/>
          <p:cNvSpPr/>
          <p:nvPr/>
        </p:nvSpPr>
        <p:spPr>
          <a:xfrm>
            <a:off x="756992" y="3110133"/>
            <a:ext cx="720000" cy="7200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56992" y="4149159"/>
            <a:ext cx="720000" cy="720080"/>
          </a:xfrm>
          <a:prstGeom prst="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2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2132856"/>
            <a:ext cx="8496944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tx1"/>
                </a:solidFill>
              </a:rPr>
              <a:t>What </a:t>
            </a:r>
            <a:r>
              <a:rPr lang="en-GB" sz="3600" b="1" i="1" dirty="0">
                <a:solidFill>
                  <a:schemeClr val="tx1"/>
                </a:solidFill>
              </a:rPr>
              <a:t>could</a:t>
            </a:r>
            <a:r>
              <a:rPr lang="en-GB" sz="3600" b="1" dirty="0">
                <a:solidFill>
                  <a:schemeClr val="tx1"/>
                </a:solidFill>
              </a:rPr>
              <a:t> affect the flight of an O-Wing?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Ideas…</a:t>
            </a:r>
            <a:endParaRPr lang="en-GB" dirty="0"/>
          </a:p>
        </p:txBody>
      </p:sp>
      <p:pic>
        <p:nvPicPr>
          <p:cNvPr id="2050" name="Picture 2" descr="C:\Users\Tom\AppData\Local\Microsoft\Windows\Temporary Internet Files\Content.IE5\INV8Y8Q0\MC90044149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5" y="2924945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Experiment 1: Effect of Wing Size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38068" r="39028" b="21487"/>
          <a:stretch/>
        </p:blipFill>
        <p:spPr bwMode="auto">
          <a:xfrm>
            <a:off x="4262372" y="3461479"/>
            <a:ext cx="3806044" cy="225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420" y="2553538"/>
            <a:ext cx="4713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Change the size of the front wing</a:t>
            </a:r>
          </a:p>
          <a:p>
            <a:pPr algn="ctr"/>
            <a:r>
              <a:rPr lang="en-GB" sz="3600" dirty="0"/>
              <a:t>(10 cm – 25 cm going up in 5 cm)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52656" y="2553538"/>
            <a:ext cx="3459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Keep the rear wing the same size </a:t>
            </a:r>
          </a:p>
          <a:p>
            <a:pPr algn="ctr"/>
            <a:r>
              <a:rPr lang="en-GB" sz="3600" dirty="0"/>
              <a:t>(2.5 x 25cm)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982308" y="3742336"/>
            <a:ext cx="598576" cy="3347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</p:cNvCxnSpPr>
          <p:nvPr/>
        </p:nvCxnSpPr>
        <p:spPr>
          <a:xfrm>
            <a:off x="2875162" y="4861862"/>
            <a:ext cx="1404936" cy="362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0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6" t="52648" r="39145" b="31238"/>
          <a:stretch/>
        </p:blipFill>
        <p:spPr bwMode="auto">
          <a:xfrm>
            <a:off x="8637915" y="4159045"/>
            <a:ext cx="2592288" cy="220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384" y="399961"/>
            <a:ext cx="467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Carefully cut a strip of card to the size required.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384" y="3204938"/>
            <a:ext cx="5437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2800" dirty="0"/>
              <a:t>Lay a piece of tape on the table, sticky side up. Stick the straw to the tape and push the wing onto the straw.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3700" y="3204938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2800" dirty="0"/>
              <a:t>Centre both wings in the straw carefully like this: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4" t="24408" r="60262" b="64670"/>
          <a:stretch/>
        </p:blipFill>
        <p:spPr bwMode="auto">
          <a:xfrm>
            <a:off x="1703512" y="1607931"/>
            <a:ext cx="3309349" cy="117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8" t="24407" r="36989" b="59657"/>
          <a:stretch/>
        </p:blipFill>
        <p:spPr bwMode="auto">
          <a:xfrm>
            <a:off x="8832304" y="1410471"/>
            <a:ext cx="2789858" cy="171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3700" y="460392"/>
            <a:ext cx="5678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800" dirty="0"/>
              <a:t>Put a piece of tape on the end of the strip and curl it to make a circular wing.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 t="53467" r="64652" b="31492"/>
          <a:stretch/>
        </p:blipFill>
        <p:spPr bwMode="auto">
          <a:xfrm>
            <a:off x="3287688" y="4581128"/>
            <a:ext cx="2171413" cy="21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0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t="24370" r="68554" b="53610"/>
          <a:stretch/>
        </p:blipFill>
        <p:spPr bwMode="auto">
          <a:xfrm>
            <a:off x="875924" y="3501008"/>
            <a:ext cx="432954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38328"/>
            <a:ext cx="8229600" cy="786416"/>
          </a:xfrm>
        </p:spPr>
        <p:txBody>
          <a:bodyPr>
            <a:noAutofit/>
          </a:bodyPr>
          <a:lstStyle/>
          <a:p>
            <a:r>
              <a:rPr lang="en-GB" sz="4800" b="1" dirty="0" smtClean="0"/>
              <a:t>Flying an O-Wing</a:t>
            </a:r>
            <a:endParaRPr lang="en-GB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5360" y="1982743"/>
            <a:ext cx="5410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Hold the O-Wing in the middle of the straw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40233" y="1982743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Throw horizontally and gently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7" t="22999" r="28076" b="48975"/>
          <a:stretch/>
        </p:blipFill>
        <p:spPr bwMode="auto">
          <a:xfrm>
            <a:off x="6940233" y="3497026"/>
            <a:ext cx="4710787" cy="289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/>
              <a:t>Results </a:t>
            </a:r>
            <a:endParaRPr lang="en-GB" sz="4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553749"/>
              </p:ext>
            </p:extLst>
          </p:nvPr>
        </p:nvGraphicFramePr>
        <p:xfrm>
          <a:off x="904527" y="1617097"/>
          <a:ext cx="10382945" cy="4773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6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Front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</a:rPr>
                        <a:t> wing size (cm)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Distance flown (m)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27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Test 1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Test 2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Test 3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Average 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903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4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360" y="2564904"/>
            <a:ext cx="11247040" cy="34506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 smtClean="0">
                <a:solidFill>
                  <a:schemeClr val="tx1"/>
                </a:solidFill>
              </a:rPr>
              <a:t>What conclusion can you make from your data?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>
                <a:solidFill>
                  <a:schemeClr val="tx1"/>
                </a:solidFill>
              </a:rPr>
              <a:t>Why did you test your flight 3 times?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chemeClr val="tx1"/>
                </a:solidFill>
              </a:rPr>
              <a:t>Why did we share results with the class?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>
                <a:solidFill>
                  <a:schemeClr val="tx1"/>
                </a:solidFill>
              </a:rPr>
              <a:t>Evaluate your experiment: what worked well? What would you do differently?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/>
              <a:t>Conclusions 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0946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1424" y="2276872"/>
            <a:ext cx="10513168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tx1"/>
                </a:solidFill>
              </a:rPr>
              <a:t>Which group can make the most elaborate, longest gliding O-Wing?</a:t>
            </a:r>
          </a:p>
          <a:p>
            <a:pPr marL="0" indent="0">
              <a:buNone/>
            </a:pPr>
            <a:endParaRPr lang="en-GB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tx1"/>
                </a:solidFill>
              </a:rPr>
              <a:t>You will earn points for</a:t>
            </a:r>
          </a:p>
          <a:p>
            <a:r>
              <a:rPr lang="en-GB" sz="3200" dirty="0">
                <a:solidFill>
                  <a:schemeClr val="tx1"/>
                </a:solidFill>
              </a:rPr>
              <a:t>Most “O”s used</a:t>
            </a:r>
          </a:p>
          <a:p>
            <a:r>
              <a:rPr lang="en-GB" sz="3200" dirty="0">
                <a:solidFill>
                  <a:schemeClr val="tx1"/>
                </a:solidFill>
              </a:rPr>
              <a:t>Longest flight distance</a:t>
            </a:r>
          </a:p>
          <a:p>
            <a:r>
              <a:rPr lang="en-GB" sz="3200" dirty="0">
                <a:solidFill>
                  <a:schemeClr val="tx1"/>
                </a:solidFill>
              </a:rPr>
              <a:t>Weirdest design as voted by the class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/>
              <a:t>O-Wing group challenge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6630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246</TotalTime>
  <Words>415</Words>
  <Application>Microsoft Office PowerPoint</Application>
  <PresentationFormat>Widescreen</PresentationFormat>
  <Paragraphs>79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Candara</vt:lpstr>
      <vt:lpstr>Symbol</vt:lpstr>
      <vt:lpstr>Waveform</vt:lpstr>
      <vt:lpstr>O-wing challenge</vt:lpstr>
      <vt:lpstr>Today we are learning to…</vt:lpstr>
      <vt:lpstr>Ideas…</vt:lpstr>
      <vt:lpstr>Experiment 1: Effect of Wing Size</vt:lpstr>
      <vt:lpstr>PowerPoint Presentation</vt:lpstr>
      <vt:lpstr>Flying an O-Wing</vt:lpstr>
      <vt:lpstr>Results </vt:lpstr>
      <vt:lpstr>Conclusions </vt:lpstr>
      <vt:lpstr>O-Wing group challenge</vt:lpstr>
      <vt:lpstr>Some ideas </vt:lpstr>
      <vt:lpstr>PowerPoint Presentation</vt:lpstr>
      <vt:lpstr>Experiment 2:  Effect of Fuselage Length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O-Wing challenge</dc:title>
  <dc:creator>Emma Dean</dc:creator>
  <cp:lastModifiedBy>E Dean</cp:lastModifiedBy>
  <cp:revision>25</cp:revision>
  <dcterms:created xsi:type="dcterms:W3CDTF">2011-12-13T13:43:57Z</dcterms:created>
  <dcterms:modified xsi:type="dcterms:W3CDTF">2018-06-20T14:04:02Z</dcterms:modified>
</cp:coreProperties>
</file>