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DDC03-C010-4C32-978B-F4556FCE7C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0D158D-F958-4270-8E9C-11C658FD60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704F7F-995B-47C6-AFB7-8BB72A7E1327}"/>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5" name="Footer Placeholder 4">
            <a:extLst>
              <a:ext uri="{FF2B5EF4-FFF2-40B4-BE49-F238E27FC236}">
                <a16:creationId xmlns:a16="http://schemas.microsoft.com/office/drawing/2014/main" id="{E389B475-6F36-41E8-8EBA-5F4D3270C8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05FD4F-E360-4DCE-85F9-F577CACDC249}"/>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29373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48E8F-6B39-4E09-8F74-945652A0AF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30B999-6998-49D6-BCD0-BAEDEC049E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A1BF13-674F-4660-AE11-C856F593BB12}"/>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5" name="Footer Placeholder 4">
            <a:extLst>
              <a:ext uri="{FF2B5EF4-FFF2-40B4-BE49-F238E27FC236}">
                <a16:creationId xmlns:a16="http://schemas.microsoft.com/office/drawing/2014/main" id="{3649BBB6-DFE7-47F7-8FF0-7B489B7553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446C77-478A-49E8-948F-0A6732246979}"/>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290058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23E688-DC2A-47FD-855C-1BF4F6CFB2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8ED895-0A83-4700-80D3-B6B56E1943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CC2275-884A-4C45-95B0-13CFFE3FDEFC}"/>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5" name="Footer Placeholder 4">
            <a:extLst>
              <a:ext uri="{FF2B5EF4-FFF2-40B4-BE49-F238E27FC236}">
                <a16:creationId xmlns:a16="http://schemas.microsoft.com/office/drawing/2014/main" id="{39DD08A8-0D5E-4D67-AC75-D6E96C8652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D17537-0810-46D9-BCEC-B23A716D391C}"/>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426797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15369-A6DF-47BA-BCAF-158DFCD210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2495C3-C4C1-4989-9F29-38CA7DFD38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D9DFD4-B8A7-48DE-91C4-0D65ABDCE714}"/>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5" name="Footer Placeholder 4">
            <a:extLst>
              <a:ext uri="{FF2B5EF4-FFF2-40B4-BE49-F238E27FC236}">
                <a16:creationId xmlns:a16="http://schemas.microsoft.com/office/drawing/2014/main" id="{73CB9999-7CA3-41E4-90D9-4230E3FD50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4FF15-86D3-47DE-9E1C-C3807C382071}"/>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287572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B922-D5D5-4586-A21E-18B87F6B95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573BBBB-5A9F-4DA7-9676-FE7674C25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29DE5A-4EC6-4505-BC5F-AB38361D4058}"/>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5" name="Footer Placeholder 4">
            <a:extLst>
              <a:ext uri="{FF2B5EF4-FFF2-40B4-BE49-F238E27FC236}">
                <a16:creationId xmlns:a16="http://schemas.microsoft.com/office/drawing/2014/main" id="{4AC262B7-D0B5-4796-A99F-063790D080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1C7E6-221C-4A93-B4FF-4CE81915E352}"/>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330822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E7730-8B0F-4A2C-869B-2DF6DF7476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ABAAD9-7FAB-4BA7-8167-8EDEAC2ED5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0E0DE2-0AF5-46D2-8D73-0EB94C7FEA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EB364AD-98A1-40BB-980F-FC8886692C55}"/>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6" name="Footer Placeholder 5">
            <a:extLst>
              <a:ext uri="{FF2B5EF4-FFF2-40B4-BE49-F238E27FC236}">
                <a16:creationId xmlns:a16="http://schemas.microsoft.com/office/drawing/2014/main" id="{10A6D8ED-8808-4484-AB50-CE468ED1B1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5B3A36-05E5-4F1B-A9E5-DFE3C7DA264E}"/>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281417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EFAB8-6192-4E56-8397-2260D072DB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7F3D7F-29F6-47ED-AC38-A4C05B4960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C9442D-3B0A-4A11-A02A-C9EC84554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6D159B-8A7E-44DC-8FBB-88058F4F1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BB77BE-BA38-43D0-9819-B0BB7E63BB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BF041E8-B21B-4170-8A0A-46B85F510B49}"/>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8" name="Footer Placeholder 7">
            <a:extLst>
              <a:ext uri="{FF2B5EF4-FFF2-40B4-BE49-F238E27FC236}">
                <a16:creationId xmlns:a16="http://schemas.microsoft.com/office/drawing/2014/main" id="{47051FFE-4516-4B89-8CC2-6785DCAADE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A955B8-7862-48D6-A81B-3D436B824DA7}"/>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387001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6B15-BEB5-40C1-9EA8-EF3FC39CDC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7CE5F96-4812-4097-B61D-4CE5566BA4CF}"/>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4" name="Footer Placeholder 3">
            <a:extLst>
              <a:ext uri="{FF2B5EF4-FFF2-40B4-BE49-F238E27FC236}">
                <a16:creationId xmlns:a16="http://schemas.microsoft.com/office/drawing/2014/main" id="{76DEDE0B-CA0D-4323-A6A7-17374FDE51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736C29-F8A8-48B5-B6E0-4C9881D9DCA4}"/>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318040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D3DC3D-EE62-4F04-A400-B2996E97C570}"/>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3" name="Footer Placeholder 2">
            <a:extLst>
              <a:ext uri="{FF2B5EF4-FFF2-40B4-BE49-F238E27FC236}">
                <a16:creationId xmlns:a16="http://schemas.microsoft.com/office/drawing/2014/main" id="{5EC78831-0733-4402-84E1-FB6A52709F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55786E9-7FF9-4979-BF2F-DBEB0FBBCDCB}"/>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246547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F938-7B06-490F-B910-8FDF06CFB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E0E9E1-93AC-4EB5-8AC1-B9EE38B9C1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EC0D93-3397-445D-9FE7-D80F67CD4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C1A746-3266-438F-A7CA-A9242B4F1CE9}"/>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6" name="Footer Placeholder 5">
            <a:extLst>
              <a:ext uri="{FF2B5EF4-FFF2-40B4-BE49-F238E27FC236}">
                <a16:creationId xmlns:a16="http://schemas.microsoft.com/office/drawing/2014/main" id="{F3DC8638-FF42-4036-B10C-8DC619BF71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34FBAB-4E35-4FD0-AB32-EF8DC82E1DA6}"/>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385305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6C50-B09A-4E98-BE77-7D75B504C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983555-09D0-4728-8A21-7562E0B2A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38A818-0D15-4FA2-BB5B-636DB83A0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8DF007-F3F4-47D0-B80D-3260FC96E0B8}"/>
              </a:ext>
            </a:extLst>
          </p:cNvPr>
          <p:cNvSpPr>
            <a:spLocks noGrp="1"/>
          </p:cNvSpPr>
          <p:nvPr>
            <p:ph type="dt" sz="half" idx="10"/>
          </p:nvPr>
        </p:nvSpPr>
        <p:spPr/>
        <p:txBody>
          <a:bodyPr/>
          <a:lstStyle/>
          <a:p>
            <a:fld id="{F4B4D466-8240-49F8-9FBB-B61DE660CED5}" type="datetimeFigureOut">
              <a:rPr lang="en-GB" smtClean="0"/>
              <a:t>08/07/2020</a:t>
            </a:fld>
            <a:endParaRPr lang="en-GB"/>
          </a:p>
        </p:txBody>
      </p:sp>
      <p:sp>
        <p:nvSpPr>
          <p:cNvPr id="6" name="Footer Placeholder 5">
            <a:extLst>
              <a:ext uri="{FF2B5EF4-FFF2-40B4-BE49-F238E27FC236}">
                <a16:creationId xmlns:a16="http://schemas.microsoft.com/office/drawing/2014/main" id="{2DC91113-5CA5-4046-8CE9-C399C3AFDB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0E0A2C-2E2D-4BDB-AB91-208515E15EBB}"/>
              </a:ext>
            </a:extLst>
          </p:cNvPr>
          <p:cNvSpPr>
            <a:spLocks noGrp="1"/>
          </p:cNvSpPr>
          <p:nvPr>
            <p:ph type="sldNum" sz="quarter" idx="12"/>
          </p:nvPr>
        </p:nvSpPr>
        <p:spPr/>
        <p:txBody>
          <a:bodyPr/>
          <a:lstStyle/>
          <a:p>
            <a:fld id="{864813F5-50AA-434E-8B6B-D26AA2F54D6C}" type="slidenum">
              <a:rPr lang="en-GB" smtClean="0"/>
              <a:t>‹#›</a:t>
            </a:fld>
            <a:endParaRPr lang="en-GB"/>
          </a:p>
        </p:txBody>
      </p:sp>
    </p:spTree>
    <p:extLst>
      <p:ext uri="{BB962C8B-B14F-4D97-AF65-F5344CB8AC3E}">
        <p14:creationId xmlns:p14="http://schemas.microsoft.com/office/powerpoint/2010/main" val="47808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F5FC2B-161D-4FB8-9DD4-8F4F29CD6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B0924D-7311-4748-8869-E968FE9F04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DB861E-A938-48AB-A494-21457FC0B8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4D466-8240-49F8-9FBB-B61DE660CED5}" type="datetimeFigureOut">
              <a:rPr lang="en-GB" smtClean="0"/>
              <a:t>08/07/2020</a:t>
            </a:fld>
            <a:endParaRPr lang="en-GB"/>
          </a:p>
        </p:txBody>
      </p:sp>
      <p:sp>
        <p:nvSpPr>
          <p:cNvPr id="5" name="Footer Placeholder 4">
            <a:extLst>
              <a:ext uri="{FF2B5EF4-FFF2-40B4-BE49-F238E27FC236}">
                <a16:creationId xmlns:a16="http://schemas.microsoft.com/office/drawing/2014/main" id="{073B4DC7-8708-4FEA-BC81-347684BCA1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CF5209-61A4-4A9E-B482-B46CA80CA4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813F5-50AA-434E-8B6B-D26AA2F54D6C}" type="slidenum">
              <a:rPr lang="en-GB" smtClean="0"/>
              <a:t>‹#›</a:t>
            </a:fld>
            <a:endParaRPr lang="en-GB"/>
          </a:p>
        </p:txBody>
      </p:sp>
    </p:spTree>
    <p:extLst>
      <p:ext uri="{BB962C8B-B14F-4D97-AF65-F5344CB8AC3E}">
        <p14:creationId xmlns:p14="http://schemas.microsoft.com/office/powerpoint/2010/main" val="1326991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rich.maths.org/summingconsecutive/solution"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nrich.maths.org/consecutivenumbers/solutio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nrich.maths.org/8506"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C34CA5-BBE1-4622-A716-7C5C9EB57F8C}"/>
              </a:ext>
            </a:extLst>
          </p:cNvPr>
          <p:cNvSpPr txBox="1"/>
          <p:nvPr/>
        </p:nvSpPr>
        <p:spPr>
          <a:xfrm>
            <a:off x="2039815" y="1041009"/>
            <a:ext cx="8257736" cy="3785652"/>
          </a:xfrm>
          <a:prstGeom prst="rect">
            <a:avLst/>
          </a:prstGeom>
          <a:noFill/>
        </p:spPr>
        <p:txBody>
          <a:bodyPr wrap="square" rtlCol="0">
            <a:spAutoFit/>
          </a:bodyPr>
          <a:lstStyle/>
          <a:p>
            <a:pPr algn="ctr"/>
            <a:r>
              <a:rPr lang="en-GB" sz="6000" dirty="0">
                <a:solidFill>
                  <a:srgbClr val="002060"/>
                </a:solidFill>
              </a:rPr>
              <a:t>Okehampton College</a:t>
            </a:r>
          </a:p>
          <a:p>
            <a:pPr algn="ctr"/>
            <a:endParaRPr lang="en-GB" sz="6000" dirty="0">
              <a:solidFill>
                <a:srgbClr val="002060"/>
              </a:solidFill>
            </a:endParaRPr>
          </a:p>
          <a:p>
            <a:pPr algn="ctr"/>
            <a:r>
              <a:rPr lang="en-GB" sz="6000" dirty="0">
                <a:solidFill>
                  <a:srgbClr val="002060"/>
                </a:solidFill>
              </a:rPr>
              <a:t>Year 6 Maths Investigations </a:t>
            </a:r>
          </a:p>
        </p:txBody>
      </p:sp>
      <p:pic>
        <p:nvPicPr>
          <p:cNvPr id="5" name="Picture 4">
            <a:extLst>
              <a:ext uri="{FF2B5EF4-FFF2-40B4-BE49-F238E27FC236}">
                <a16:creationId xmlns:a16="http://schemas.microsoft.com/office/drawing/2014/main" id="{C4433C37-A381-447A-8A44-91EA1C699CD5}"/>
              </a:ext>
            </a:extLst>
          </p:cNvPr>
          <p:cNvPicPr>
            <a:picLocks noChangeAspect="1"/>
          </p:cNvPicPr>
          <p:nvPr/>
        </p:nvPicPr>
        <p:blipFill>
          <a:blip r:embed="rId2"/>
          <a:stretch>
            <a:fillRect/>
          </a:stretch>
        </p:blipFill>
        <p:spPr>
          <a:xfrm>
            <a:off x="5778797" y="2127053"/>
            <a:ext cx="634405" cy="576731"/>
          </a:xfrm>
          <a:prstGeom prst="rect">
            <a:avLst/>
          </a:prstGeom>
        </p:spPr>
      </p:pic>
    </p:spTree>
    <p:extLst>
      <p:ext uri="{BB962C8B-B14F-4D97-AF65-F5344CB8AC3E}">
        <p14:creationId xmlns:p14="http://schemas.microsoft.com/office/powerpoint/2010/main" val="24825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DF388F-085E-4A4C-B5C2-95F85AB63BE8}"/>
              </a:ext>
            </a:extLst>
          </p:cNvPr>
          <p:cNvPicPr>
            <a:picLocks noChangeAspect="1"/>
          </p:cNvPicPr>
          <p:nvPr/>
        </p:nvPicPr>
        <p:blipFill>
          <a:blip r:embed="rId2"/>
          <a:stretch>
            <a:fillRect/>
          </a:stretch>
        </p:blipFill>
        <p:spPr>
          <a:xfrm>
            <a:off x="1763701" y="766635"/>
            <a:ext cx="7870630" cy="5523250"/>
          </a:xfrm>
          <a:prstGeom prst="rect">
            <a:avLst/>
          </a:prstGeom>
        </p:spPr>
      </p:pic>
      <p:sp>
        <p:nvSpPr>
          <p:cNvPr id="3" name="Rectangle 2">
            <a:extLst>
              <a:ext uri="{FF2B5EF4-FFF2-40B4-BE49-F238E27FC236}">
                <a16:creationId xmlns:a16="http://schemas.microsoft.com/office/drawing/2014/main" id="{9E47AB01-309A-4274-A811-C07ADADBCB26}"/>
              </a:ext>
            </a:extLst>
          </p:cNvPr>
          <p:cNvSpPr/>
          <p:nvPr/>
        </p:nvSpPr>
        <p:spPr>
          <a:xfrm>
            <a:off x="3222606" y="6289885"/>
            <a:ext cx="5299528" cy="369332"/>
          </a:xfrm>
          <a:prstGeom prst="rect">
            <a:avLst/>
          </a:prstGeom>
        </p:spPr>
        <p:txBody>
          <a:bodyPr wrap="none">
            <a:spAutoFit/>
          </a:bodyPr>
          <a:lstStyle/>
          <a:p>
            <a:r>
              <a:rPr lang="en-GB" dirty="0">
                <a:hlinkClick r:id="rId3"/>
              </a:rPr>
              <a:t>https://nrich.maths.org/summingconsecutive/solution</a:t>
            </a:r>
            <a:endParaRPr lang="en-GB" dirty="0"/>
          </a:p>
        </p:txBody>
      </p:sp>
      <p:sp>
        <p:nvSpPr>
          <p:cNvPr id="4" name="TextBox 3">
            <a:extLst>
              <a:ext uri="{FF2B5EF4-FFF2-40B4-BE49-F238E27FC236}">
                <a16:creationId xmlns:a16="http://schemas.microsoft.com/office/drawing/2014/main" id="{DE4CE7B1-A072-4D11-A173-128FC88DC2BF}"/>
              </a:ext>
            </a:extLst>
          </p:cNvPr>
          <p:cNvSpPr txBox="1"/>
          <p:nvPr/>
        </p:nvSpPr>
        <p:spPr>
          <a:xfrm>
            <a:off x="1763701" y="198783"/>
            <a:ext cx="5750282" cy="461665"/>
          </a:xfrm>
          <a:prstGeom prst="rect">
            <a:avLst/>
          </a:prstGeom>
          <a:noFill/>
        </p:spPr>
        <p:txBody>
          <a:bodyPr wrap="square" rtlCol="0">
            <a:spAutoFit/>
          </a:bodyPr>
          <a:lstStyle/>
          <a:p>
            <a:r>
              <a:rPr lang="en-GB" sz="2400" b="1" u="sng" dirty="0">
                <a:solidFill>
                  <a:srgbClr val="002060"/>
                </a:solidFill>
              </a:rPr>
              <a:t>Lesson 1 – Consecutive Sums</a:t>
            </a:r>
          </a:p>
        </p:txBody>
      </p:sp>
    </p:spTree>
    <p:extLst>
      <p:ext uri="{BB962C8B-B14F-4D97-AF65-F5344CB8AC3E}">
        <p14:creationId xmlns:p14="http://schemas.microsoft.com/office/powerpoint/2010/main" val="261247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C2C4D0-4CAF-4AB9-851C-51517A0CA8EE}"/>
              </a:ext>
            </a:extLst>
          </p:cNvPr>
          <p:cNvSpPr txBox="1"/>
          <p:nvPr/>
        </p:nvSpPr>
        <p:spPr>
          <a:xfrm>
            <a:off x="492368" y="351692"/>
            <a:ext cx="11380763" cy="7848302"/>
          </a:xfrm>
          <a:prstGeom prst="rect">
            <a:avLst/>
          </a:prstGeom>
          <a:noFill/>
        </p:spPr>
        <p:txBody>
          <a:bodyPr wrap="square" rtlCol="0">
            <a:spAutoFit/>
          </a:bodyPr>
          <a:lstStyle/>
          <a:p>
            <a:r>
              <a:rPr lang="en-GB" sz="2400" dirty="0">
                <a:solidFill>
                  <a:srgbClr val="002060"/>
                </a:solidFill>
              </a:rPr>
              <a:t>Getting Started.</a:t>
            </a:r>
          </a:p>
          <a:p>
            <a:endParaRPr lang="en-GB" sz="2400" dirty="0">
              <a:solidFill>
                <a:srgbClr val="002060"/>
              </a:solidFill>
            </a:endParaRPr>
          </a:p>
          <a:p>
            <a:r>
              <a:rPr lang="en-GB" sz="2400" dirty="0">
                <a:solidFill>
                  <a:srgbClr val="002060"/>
                </a:solidFill>
              </a:rPr>
              <a:t>* Firstly start by trying some simple cases – maybe numbers up to 10</a:t>
            </a:r>
          </a:p>
          <a:p>
            <a:endParaRPr lang="en-GB" sz="2400" dirty="0">
              <a:solidFill>
                <a:srgbClr val="002060"/>
              </a:solidFill>
            </a:endParaRPr>
          </a:p>
          <a:p>
            <a:r>
              <a:rPr lang="en-GB" sz="2400" dirty="0">
                <a:solidFill>
                  <a:srgbClr val="002060"/>
                </a:solidFill>
              </a:rPr>
              <a:t>Is there more than one way that you can obtain the target number?</a:t>
            </a:r>
          </a:p>
          <a:p>
            <a:endParaRPr lang="en-GB" sz="2400" dirty="0">
              <a:solidFill>
                <a:srgbClr val="002060"/>
              </a:solidFill>
            </a:endParaRPr>
          </a:p>
          <a:p>
            <a:r>
              <a:rPr lang="en-GB" sz="2400" dirty="0">
                <a:solidFill>
                  <a:srgbClr val="002060"/>
                </a:solidFill>
              </a:rPr>
              <a:t>* Then extend up to 20 or more.</a:t>
            </a:r>
          </a:p>
          <a:p>
            <a:endParaRPr lang="en-GB" sz="2400" dirty="0">
              <a:solidFill>
                <a:srgbClr val="002060"/>
              </a:solidFill>
            </a:endParaRPr>
          </a:p>
          <a:p>
            <a:r>
              <a:rPr lang="en-GB" sz="2400" dirty="0">
                <a:solidFill>
                  <a:srgbClr val="002060"/>
                </a:solidFill>
              </a:rPr>
              <a:t>Are there any numbers which cannot be written as a sum of consecutive integers?</a:t>
            </a:r>
          </a:p>
          <a:p>
            <a:endParaRPr lang="en-GB" sz="2400" dirty="0">
              <a:solidFill>
                <a:srgbClr val="002060"/>
              </a:solidFill>
            </a:endParaRPr>
          </a:p>
          <a:p>
            <a:r>
              <a:rPr lang="en-GB" sz="2400" dirty="0">
                <a:solidFill>
                  <a:srgbClr val="002060"/>
                </a:solidFill>
              </a:rPr>
              <a:t>If so can you explain why?</a:t>
            </a:r>
          </a:p>
          <a:p>
            <a:endParaRPr lang="en-GB" sz="2400" dirty="0">
              <a:solidFill>
                <a:srgbClr val="002060"/>
              </a:solidFill>
            </a:endParaRPr>
          </a:p>
          <a:p>
            <a:r>
              <a:rPr lang="en-GB" sz="2400" dirty="0">
                <a:solidFill>
                  <a:srgbClr val="002060"/>
                </a:solidFill>
              </a:rPr>
              <a:t>Do you see any patterns?</a:t>
            </a:r>
          </a:p>
          <a:p>
            <a:endParaRPr lang="en-GB" sz="2400" dirty="0">
              <a:solidFill>
                <a:srgbClr val="002060"/>
              </a:solidFill>
            </a:endParaRPr>
          </a:p>
          <a:p>
            <a:r>
              <a:rPr lang="en-GB" sz="2400" dirty="0">
                <a:solidFill>
                  <a:srgbClr val="002060"/>
                </a:solidFill>
              </a:rPr>
              <a:t>Can you explain these patterns?</a:t>
            </a:r>
          </a:p>
          <a:p>
            <a:endParaRPr lang="en-GB" sz="2400" dirty="0">
              <a:solidFill>
                <a:srgbClr val="002060"/>
              </a:solidFill>
            </a:endParaRPr>
          </a:p>
          <a:p>
            <a:r>
              <a:rPr lang="en-GB" sz="2400" dirty="0">
                <a:solidFill>
                  <a:srgbClr val="002060"/>
                </a:solidFill>
                <a:highlight>
                  <a:srgbClr val="FFFF00"/>
                </a:highlight>
              </a:rPr>
              <a:t>Make a poster of your findings.</a:t>
            </a:r>
          </a:p>
          <a:p>
            <a:endParaRPr lang="en-GB" sz="2400" dirty="0">
              <a:solidFill>
                <a:srgbClr val="002060"/>
              </a:solidFill>
              <a:highlight>
                <a:srgbClr val="FFFF00"/>
              </a:highlight>
            </a:endParaRPr>
          </a:p>
          <a:p>
            <a:endParaRPr lang="en-GB" sz="2400" dirty="0">
              <a:solidFill>
                <a:schemeClr val="accent5"/>
              </a:solidFill>
              <a:highlight>
                <a:srgbClr val="FFFF00"/>
              </a:highlight>
            </a:endParaRPr>
          </a:p>
          <a:p>
            <a:endParaRPr lang="en-GB" sz="2400" dirty="0">
              <a:solidFill>
                <a:srgbClr val="002060"/>
              </a:solidFill>
            </a:endParaRPr>
          </a:p>
          <a:p>
            <a:endParaRPr lang="en-GB" sz="2400" dirty="0">
              <a:solidFill>
                <a:srgbClr val="002060"/>
              </a:solidFill>
            </a:endParaRPr>
          </a:p>
        </p:txBody>
      </p:sp>
    </p:spTree>
    <p:extLst>
      <p:ext uri="{BB962C8B-B14F-4D97-AF65-F5344CB8AC3E}">
        <p14:creationId xmlns:p14="http://schemas.microsoft.com/office/powerpoint/2010/main" val="115449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2DED88-96BF-43DC-A148-92E12B568157}"/>
              </a:ext>
            </a:extLst>
          </p:cNvPr>
          <p:cNvSpPr txBox="1"/>
          <p:nvPr/>
        </p:nvSpPr>
        <p:spPr>
          <a:xfrm>
            <a:off x="2968487" y="0"/>
            <a:ext cx="5711687" cy="461665"/>
          </a:xfrm>
          <a:prstGeom prst="rect">
            <a:avLst/>
          </a:prstGeom>
          <a:noFill/>
        </p:spPr>
        <p:txBody>
          <a:bodyPr wrap="square" rtlCol="0">
            <a:spAutoFit/>
          </a:bodyPr>
          <a:lstStyle/>
          <a:p>
            <a:r>
              <a:rPr lang="en-GB" sz="2400" b="1" u="sng" dirty="0">
                <a:solidFill>
                  <a:srgbClr val="002060"/>
                </a:solidFill>
              </a:rPr>
              <a:t>Lesson 2 - More Consecutive numbers</a:t>
            </a:r>
          </a:p>
        </p:txBody>
      </p:sp>
      <p:sp>
        <p:nvSpPr>
          <p:cNvPr id="6" name="TextBox 5">
            <a:extLst>
              <a:ext uri="{FF2B5EF4-FFF2-40B4-BE49-F238E27FC236}">
                <a16:creationId xmlns:a16="http://schemas.microsoft.com/office/drawing/2014/main" id="{D67E27AB-92BE-41FC-95BA-2F3FD46B703E}"/>
              </a:ext>
            </a:extLst>
          </p:cNvPr>
          <p:cNvSpPr txBox="1"/>
          <p:nvPr/>
        </p:nvSpPr>
        <p:spPr>
          <a:xfrm>
            <a:off x="344557" y="461665"/>
            <a:ext cx="11277600" cy="6524863"/>
          </a:xfrm>
          <a:prstGeom prst="rect">
            <a:avLst/>
          </a:prstGeom>
          <a:noFill/>
        </p:spPr>
        <p:txBody>
          <a:bodyPr wrap="square" rtlCol="0">
            <a:spAutoFit/>
          </a:bodyPr>
          <a:lstStyle/>
          <a:p>
            <a:r>
              <a:rPr lang="en-GB" sz="2000" dirty="0">
                <a:solidFill>
                  <a:srgbClr val="002060"/>
                </a:solidFill>
              </a:rPr>
              <a:t>You need to choose any four consecutive numbers and place them in a row with a bit of space between them, like this;</a:t>
            </a:r>
          </a:p>
          <a:p>
            <a:endParaRPr lang="en-GB" sz="2000" dirty="0">
              <a:solidFill>
                <a:srgbClr val="002060"/>
              </a:solidFill>
            </a:endParaRPr>
          </a:p>
          <a:p>
            <a:r>
              <a:rPr lang="en-GB" sz="2000" dirty="0">
                <a:solidFill>
                  <a:srgbClr val="002060"/>
                </a:solidFill>
              </a:rPr>
              <a:t>                           4            5            6             7</a:t>
            </a:r>
          </a:p>
          <a:p>
            <a:endParaRPr lang="en-GB" sz="2000" dirty="0">
              <a:solidFill>
                <a:srgbClr val="002060"/>
              </a:solidFill>
            </a:endParaRPr>
          </a:p>
          <a:p>
            <a:r>
              <a:rPr lang="en-GB" sz="2000" dirty="0">
                <a:solidFill>
                  <a:srgbClr val="002060"/>
                </a:solidFill>
              </a:rPr>
              <a:t>Now place + and – signs in between them, so like this:</a:t>
            </a:r>
          </a:p>
          <a:p>
            <a:endParaRPr lang="en-GB" sz="2000" dirty="0">
              <a:solidFill>
                <a:srgbClr val="002060"/>
              </a:solidFill>
            </a:endParaRPr>
          </a:p>
          <a:p>
            <a:r>
              <a:rPr lang="en-GB" sz="2000" dirty="0">
                <a:solidFill>
                  <a:srgbClr val="002060"/>
                </a:solidFill>
              </a:rPr>
              <a:t>4 + 5 – 6 + 7</a:t>
            </a:r>
          </a:p>
          <a:p>
            <a:r>
              <a:rPr lang="en-GB" sz="2000" dirty="0">
                <a:solidFill>
                  <a:srgbClr val="002060"/>
                </a:solidFill>
              </a:rPr>
              <a:t>4 – 5 + 6 + 7</a:t>
            </a:r>
          </a:p>
          <a:p>
            <a:endParaRPr lang="en-GB" sz="2000" dirty="0">
              <a:solidFill>
                <a:srgbClr val="002060"/>
              </a:solidFill>
            </a:endParaRPr>
          </a:p>
          <a:p>
            <a:r>
              <a:rPr lang="en-GB" sz="2000" dirty="0">
                <a:solidFill>
                  <a:srgbClr val="002060"/>
                </a:solidFill>
              </a:rPr>
              <a:t>and so on until you have found all the possibilities.  Are you sure you’ve got them all?  You should include one using all +’s and one that includes all –’s.</a:t>
            </a:r>
          </a:p>
          <a:p>
            <a:endParaRPr lang="en-GB" sz="2000" dirty="0">
              <a:solidFill>
                <a:srgbClr val="002060"/>
              </a:solidFill>
            </a:endParaRPr>
          </a:p>
          <a:p>
            <a:r>
              <a:rPr lang="en-GB" sz="2000" dirty="0">
                <a:solidFill>
                  <a:srgbClr val="002060"/>
                </a:solidFill>
              </a:rPr>
              <a:t>Now work out the answers to all your calculations</a:t>
            </a:r>
          </a:p>
          <a:p>
            <a:endParaRPr lang="en-GB" sz="2000" dirty="0">
              <a:solidFill>
                <a:srgbClr val="002060"/>
              </a:solidFill>
            </a:endParaRPr>
          </a:p>
          <a:p>
            <a:r>
              <a:rPr lang="en-GB" sz="2000" dirty="0">
                <a:solidFill>
                  <a:srgbClr val="002060"/>
                </a:solidFill>
              </a:rPr>
              <a:t>Now try other sets of four consecutive numbers and look carefully at the sets of answers that you get each time.</a:t>
            </a:r>
          </a:p>
          <a:p>
            <a:endParaRPr lang="en-GB" sz="2000" dirty="0">
              <a:solidFill>
                <a:srgbClr val="002060"/>
              </a:solidFill>
            </a:endParaRPr>
          </a:p>
          <a:p>
            <a:r>
              <a:rPr lang="en-GB" sz="2000" dirty="0">
                <a:solidFill>
                  <a:srgbClr val="002060"/>
                </a:solidFill>
              </a:rPr>
              <a:t>Are you surprised by anything you notice?  Make a note of your findings and test them out with new sets of four numbers.  Can you explain any patterns?                           </a:t>
            </a:r>
            <a:r>
              <a:rPr lang="en-GB" sz="2000" dirty="0">
                <a:solidFill>
                  <a:srgbClr val="FF0000"/>
                </a:solidFill>
              </a:rPr>
              <a:t>Questions to ask yourself on next slide…..</a:t>
            </a:r>
          </a:p>
          <a:p>
            <a:endParaRPr lang="en-GB" dirty="0">
              <a:solidFill>
                <a:srgbClr val="002060"/>
              </a:solidFill>
            </a:endParaRPr>
          </a:p>
        </p:txBody>
      </p:sp>
    </p:spTree>
    <p:extLst>
      <p:ext uri="{BB962C8B-B14F-4D97-AF65-F5344CB8AC3E}">
        <p14:creationId xmlns:p14="http://schemas.microsoft.com/office/powerpoint/2010/main" val="362559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CADA6B-30F7-496E-B03C-FF5679819118}"/>
              </a:ext>
            </a:extLst>
          </p:cNvPr>
          <p:cNvSpPr txBox="1"/>
          <p:nvPr/>
        </p:nvSpPr>
        <p:spPr>
          <a:xfrm>
            <a:off x="848138" y="81242"/>
            <a:ext cx="10018643" cy="6186309"/>
          </a:xfrm>
          <a:prstGeom prst="rect">
            <a:avLst/>
          </a:prstGeom>
          <a:noFill/>
        </p:spPr>
        <p:txBody>
          <a:bodyPr wrap="square" rtlCol="0">
            <a:spAutoFit/>
          </a:bodyPr>
          <a:lstStyle/>
          <a:p>
            <a:r>
              <a:rPr lang="en-GB" dirty="0">
                <a:solidFill>
                  <a:srgbClr val="002060"/>
                </a:solidFill>
              </a:rPr>
              <a:t>It is always good to ask yourself questions based on the results you get – be curious!</a:t>
            </a:r>
          </a:p>
          <a:p>
            <a:endParaRPr lang="en-GB" dirty="0">
              <a:solidFill>
                <a:srgbClr val="002060"/>
              </a:solidFill>
            </a:endParaRPr>
          </a:p>
          <a:p>
            <a:r>
              <a:rPr lang="en-GB" dirty="0">
                <a:solidFill>
                  <a:srgbClr val="002060"/>
                </a:solidFill>
              </a:rPr>
              <a:t>“I wonder what would happen if I ….?”</a:t>
            </a:r>
          </a:p>
          <a:p>
            <a:endParaRPr lang="en-GB" dirty="0">
              <a:solidFill>
                <a:srgbClr val="002060"/>
              </a:solidFill>
            </a:endParaRPr>
          </a:p>
          <a:p>
            <a:r>
              <a:rPr lang="en-GB" dirty="0">
                <a:solidFill>
                  <a:srgbClr val="002060"/>
                </a:solidFill>
              </a:rPr>
              <a:t>Here are some we thought of – you do not need to answer all of these, maybe pick one, or a different one that you have thought of.  Write down what you think would happen then test this by trying it out.  Were you right?  If you were not right can you see why?</a:t>
            </a:r>
          </a:p>
          <a:p>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What would happen if I took the consecutive numbers in an order going down, instead of up?</a:t>
            </a:r>
          </a:p>
          <a:p>
            <a:pPr marL="285750"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What would happen if I only used sets of three consecutive numbers?</a:t>
            </a:r>
          </a:p>
          <a:p>
            <a:pPr marL="285750"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What would happen if I used more consecutive numbers?</a:t>
            </a:r>
          </a:p>
          <a:p>
            <a:pPr marL="285750"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What would happen if I changed the rule and allowed consecutive numbers to include fractions or decimals?</a:t>
            </a:r>
          </a:p>
          <a:p>
            <a:pPr marL="285750"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What would happen if I allowed a + or – sign before the first number?</a:t>
            </a:r>
          </a:p>
          <a:p>
            <a:pPr marL="285750"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dirty="0">
                <a:solidFill>
                  <a:srgbClr val="002060"/>
                </a:solidFill>
              </a:rPr>
              <a:t>What would happen If I chose all negative consecutive numbers?</a:t>
            </a:r>
          </a:p>
          <a:p>
            <a:pPr marL="285750" indent="-285750">
              <a:buFont typeface="Arial" panose="020B0604020202020204" pitchFamily="34" charset="0"/>
              <a:buChar char="•"/>
            </a:pPr>
            <a:endParaRPr lang="en-GB" dirty="0">
              <a:solidFill>
                <a:srgbClr val="002060"/>
              </a:solidFill>
            </a:endParaRPr>
          </a:p>
          <a:p>
            <a:r>
              <a:rPr lang="en-GB" dirty="0">
                <a:solidFill>
                  <a:srgbClr val="002060"/>
                </a:solidFill>
                <a:highlight>
                  <a:srgbClr val="FFFF00"/>
                </a:highlight>
              </a:rPr>
              <a:t>Discuss your findings as a class and write up your notes neatly on a poster.</a:t>
            </a:r>
          </a:p>
        </p:txBody>
      </p:sp>
      <p:sp>
        <p:nvSpPr>
          <p:cNvPr id="4" name="Rectangle 3">
            <a:extLst>
              <a:ext uri="{FF2B5EF4-FFF2-40B4-BE49-F238E27FC236}">
                <a16:creationId xmlns:a16="http://schemas.microsoft.com/office/drawing/2014/main" id="{74D0A914-C5FA-4DBE-A1F0-1A2154D8FB15}"/>
              </a:ext>
            </a:extLst>
          </p:cNvPr>
          <p:cNvSpPr/>
          <p:nvPr/>
        </p:nvSpPr>
        <p:spPr>
          <a:xfrm>
            <a:off x="2255901" y="6407426"/>
            <a:ext cx="5268302" cy="369332"/>
          </a:xfrm>
          <a:prstGeom prst="rect">
            <a:avLst/>
          </a:prstGeom>
        </p:spPr>
        <p:txBody>
          <a:bodyPr wrap="none">
            <a:spAutoFit/>
          </a:bodyPr>
          <a:lstStyle/>
          <a:p>
            <a:r>
              <a:rPr lang="en-GB" dirty="0">
                <a:hlinkClick r:id="rId2"/>
              </a:rPr>
              <a:t>https://nrich.maths.org/consecutivenumbers/solution</a:t>
            </a:r>
            <a:endParaRPr lang="en-GB" dirty="0"/>
          </a:p>
        </p:txBody>
      </p:sp>
    </p:spTree>
    <p:extLst>
      <p:ext uri="{BB962C8B-B14F-4D97-AF65-F5344CB8AC3E}">
        <p14:creationId xmlns:p14="http://schemas.microsoft.com/office/powerpoint/2010/main" val="158540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9222A3-A950-4A9B-B63A-3F2A75B471D3}"/>
              </a:ext>
            </a:extLst>
          </p:cNvPr>
          <p:cNvSpPr txBox="1"/>
          <p:nvPr/>
        </p:nvSpPr>
        <p:spPr>
          <a:xfrm>
            <a:off x="4300331" y="212034"/>
            <a:ext cx="3591338" cy="523220"/>
          </a:xfrm>
          <a:prstGeom prst="rect">
            <a:avLst/>
          </a:prstGeom>
          <a:noFill/>
        </p:spPr>
        <p:txBody>
          <a:bodyPr wrap="square" rtlCol="0">
            <a:spAutoFit/>
          </a:bodyPr>
          <a:lstStyle/>
          <a:p>
            <a:r>
              <a:rPr lang="en-GB" sz="2800" b="1" u="sng" dirty="0">
                <a:solidFill>
                  <a:srgbClr val="002060"/>
                </a:solidFill>
              </a:rPr>
              <a:t>Lesson 3  Mystic Roses</a:t>
            </a:r>
          </a:p>
        </p:txBody>
      </p:sp>
      <p:sp>
        <p:nvSpPr>
          <p:cNvPr id="3" name="TextBox 2">
            <a:extLst>
              <a:ext uri="{FF2B5EF4-FFF2-40B4-BE49-F238E27FC236}">
                <a16:creationId xmlns:a16="http://schemas.microsoft.com/office/drawing/2014/main" id="{80A3063E-3C41-4B9D-9004-0E79B8F00365}"/>
              </a:ext>
            </a:extLst>
          </p:cNvPr>
          <p:cNvSpPr txBox="1"/>
          <p:nvPr/>
        </p:nvSpPr>
        <p:spPr>
          <a:xfrm>
            <a:off x="675861" y="662125"/>
            <a:ext cx="10628244" cy="369332"/>
          </a:xfrm>
          <a:prstGeom prst="rect">
            <a:avLst/>
          </a:prstGeom>
          <a:noFill/>
        </p:spPr>
        <p:txBody>
          <a:bodyPr wrap="square" rtlCol="0">
            <a:spAutoFit/>
          </a:bodyPr>
          <a:lstStyle/>
          <a:p>
            <a:r>
              <a:rPr lang="en-GB" dirty="0">
                <a:solidFill>
                  <a:srgbClr val="002060"/>
                </a:solidFill>
              </a:rPr>
              <a:t>Time to be creative – you will need a ruler and a sharp pencil.  Plus sharp coloured pencils for pretty versions.</a:t>
            </a:r>
          </a:p>
        </p:txBody>
      </p:sp>
      <p:pic>
        <p:nvPicPr>
          <p:cNvPr id="4" name="Picture 3">
            <a:extLst>
              <a:ext uri="{FF2B5EF4-FFF2-40B4-BE49-F238E27FC236}">
                <a16:creationId xmlns:a16="http://schemas.microsoft.com/office/drawing/2014/main" id="{1B9C1145-2B85-47FB-9640-4B2E24CA4A4F}"/>
              </a:ext>
            </a:extLst>
          </p:cNvPr>
          <p:cNvPicPr>
            <a:picLocks noChangeAspect="1"/>
          </p:cNvPicPr>
          <p:nvPr/>
        </p:nvPicPr>
        <p:blipFill>
          <a:blip r:embed="rId2"/>
          <a:stretch>
            <a:fillRect/>
          </a:stretch>
        </p:blipFill>
        <p:spPr>
          <a:xfrm>
            <a:off x="1457739" y="1481548"/>
            <a:ext cx="9137996" cy="5101241"/>
          </a:xfrm>
          <a:prstGeom prst="rect">
            <a:avLst/>
          </a:prstGeom>
        </p:spPr>
      </p:pic>
    </p:spTree>
    <p:extLst>
      <p:ext uri="{BB962C8B-B14F-4D97-AF65-F5344CB8AC3E}">
        <p14:creationId xmlns:p14="http://schemas.microsoft.com/office/powerpoint/2010/main" val="280156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ED3006-8AD7-431D-85E4-40A7C6FA1388}"/>
              </a:ext>
            </a:extLst>
          </p:cNvPr>
          <p:cNvPicPr>
            <a:picLocks noChangeAspect="1"/>
          </p:cNvPicPr>
          <p:nvPr/>
        </p:nvPicPr>
        <p:blipFill>
          <a:blip r:embed="rId2"/>
          <a:stretch>
            <a:fillRect/>
          </a:stretch>
        </p:blipFill>
        <p:spPr>
          <a:xfrm>
            <a:off x="2337012" y="225287"/>
            <a:ext cx="7226428" cy="5108506"/>
          </a:xfrm>
          <a:prstGeom prst="rect">
            <a:avLst/>
          </a:prstGeom>
        </p:spPr>
      </p:pic>
      <p:sp>
        <p:nvSpPr>
          <p:cNvPr id="3" name="TextBox 2">
            <a:extLst>
              <a:ext uri="{FF2B5EF4-FFF2-40B4-BE49-F238E27FC236}">
                <a16:creationId xmlns:a16="http://schemas.microsoft.com/office/drawing/2014/main" id="{84BC6019-CF09-4112-B57C-1304A5846F8A}"/>
              </a:ext>
            </a:extLst>
          </p:cNvPr>
          <p:cNvSpPr txBox="1"/>
          <p:nvPr/>
        </p:nvSpPr>
        <p:spPr>
          <a:xfrm>
            <a:off x="1020417" y="5432384"/>
            <a:ext cx="10257183" cy="1200329"/>
          </a:xfrm>
          <a:prstGeom prst="rect">
            <a:avLst/>
          </a:prstGeom>
          <a:noFill/>
        </p:spPr>
        <p:txBody>
          <a:bodyPr wrap="square" rtlCol="0">
            <a:spAutoFit/>
          </a:bodyPr>
          <a:lstStyle/>
          <a:p>
            <a:r>
              <a:rPr lang="en-GB" dirty="0">
                <a:solidFill>
                  <a:srgbClr val="002060"/>
                </a:solidFill>
              </a:rPr>
              <a:t>As well as drawing these incredible patterns there is also maths involved!  Your teacher will provide you with circle templates with differing number of points around the circle.  Whilst you are constructing your mystic roses, think about the lines you are drawing; can you spot a pattern? Can your predict how many lines you will need for different numbers of points?</a:t>
            </a:r>
          </a:p>
        </p:txBody>
      </p:sp>
    </p:spTree>
    <p:extLst>
      <p:ext uri="{BB962C8B-B14F-4D97-AF65-F5344CB8AC3E}">
        <p14:creationId xmlns:p14="http://schemas.microsoft.com/office/powerpoint/2010/main" val="312215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96BD21-8421-4D79-BEE4-C1ABB89DA9BF}"/>
              </a:ext>
            </a:extLst>
          </p:cNvPr>
          <p:cNvSpPr/>
          <p:nvPr/>
        </p:nvSpPr>
        <p:spPr>
          <a:xfrm>
            <a:off x="675861" y="171415"/>
            <a:ext cx="10323444" cy="79513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1B0BA12-775A-4286-9DAE-6559BC7660D5}"/>
              </a:ext>
            </a:extLst>
          </p:cNvPr>
          <p:cNvSpPr txBox="1"/>
          <p:nvPr/>
        </p:nvSpPr>
        <p:spPr>
          <a:xfrm>
            <a:off x="954157" y="357809"/>
            <a:ext cx="7010400" cy="369332"/>
          </a:xfrm>
          <a:prstGeom prst="rect">
            <a:avLst/>
          </a:prstGeom>
          <a:noFill/>
        </p:spPr>
        <p:txBody>
          <a:bodyPr wrap="square" rtlCol="0">
            <a:spAutoFit/>
          </a:bodyPr>
          <a:lstStyle/>
          <a:p>
            <a:r>
              <a:rPr lang="en-GB" u="sng" dirty="0">
                <a:solidFill>
                  <a:srgbClr val="002060"/>
                </a:solidFill>
              </a:rPr>
              <a:t>Circle templates here </a:t>
            </a:r>
            <a:r>
              <a:rPr lang="en-GB" dirty="0">
                <a:solidFill>
                  <a:srgbClr val="002060"/>
                </a:solidFill>
              </a:rPr>
              <a:t>– scroll down for the circles without centre dots</a:t>
            </a:r>
          </a:p>
        </p:txBody>
      </p:sp>
      <p:sp>
        <p:nvSpPr>
          <p:cNvPr id="6" name="Rectangle 5">
            <a:extLst>
              <a:ext uri="{FF2B5EF4-FFF2-40B4-BE49-F238E27FC236}">
                <a16:creationId xmlns:a16="http://schemas.microsoft.com/office/drawing/2014/main" id="{CAB1D933-1840-48F6-A8F8-9F4059FBEF2B}"/>
              </a:ext>
            </a:extLst>
          </p:cNvPr>
          <p:cNvSpPr/>
          <p:nvPr/>
        </p:nvSpPr>
        <p:spPr>
          <a:xfrm>
            <a:off x="781876" y="1272209"/>
            <a:ext cx="10071653" cy="435196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3B40F05C-0856-4A93-B520-1AD968AB83D2}"/>
              </a:ext>
            </a:extLst>
          </p:cNvPr>
          <p:cNvSpPr txBox="1"/>
          <p:nvPr/>
        </p:nvSpPr>
        <p:spPr>
          <a:xfrm>
            <a:off x="954157" y="1233823"/>
            <a:ext cx="9740348" cy="4062651"/>
          </a:xfrm>
          <a:prstGeom prst="rect">
            <a:avLst/>
          </a:prstGeom>
          <a:noFill/>
        </p:spPr>
        <p:txBody>
          <a:bodyPr wrap="square" rtlCol="0">
            <a:spAutoFit/>
          </a:bodyPr>
          <a:lstStyle/>
          <a:p>
            <a:endParaRPr lang="en-GB" dirty="0"/>
          </a:p>
          <a:p>
            <a:r>
              <a:rPr lang="en-GB" b="1" u="sng" dirty="0">
                <a:solidFill>
                  <a:srgbClr val="002060"/>
                </a:solidFill>
              </a:rPr>
              <a:t>Children</a:t>
            </a:r>
          </a:p>
          <a:p>
            <a:endParaRPr lang="en-GB" dirty="0">
              <a:solidFill>
                <a:srgbClr val="002060"/>
              </a:solidFill>
            </a:endParaRPr>
          </a:p>
          <a:p>
            <a:r>
              <a:rPr lang="en-GB" dirty="0">
                <a:solidFill>
                  <a:srgbClr val="002060"/>
                </a:solidFill>
              </a:rPr>
              <a:t>Ask your teacher to search google images for Mystic Roses –see how beautiful they can be if you add colour.</a:t>
            </a:r>
          </a:p>
          <a:p>
            <a:endParaRPr lang="en-GB" dirty="0">
              <a:solidFill>
                <a:srgbClr val="002060"/>
              </a:solidFill>
            </a:endParaRPr>
          </a:p>
          <a:p>
            <a:r>
              <a:rPr lang="en-GB" dirty="0">
                <a:solidFill>
                  <a:srgbClr val="002060"/>
                </a:solidFill>
              </a:rPr>
              <a:t>We would love to put some of your work on one of our maths displays in the college for September.  </a:t>
            </a:r>
          </a:p>
          <a:p>
            <a:endParaRPr lang="en-GB" dirty="0">
              <a:solidFill>
                <a:srgbClr val="002060"/>
              </a:solidFill>
            </a:endParaRPr>
          </a:p>
          <a:p>
            <a:r>
              <a:rPr lang="en-GB" dirty="0">
                <a:solidFill>
                  <a:srgbClr val="002060"/>
                </a:solidFill>
              </a:rPr>
              <a:t>Therefore, either construct a mystic rose , add colour if you wish, or make a poster of your findings to the question posed on the poster on the previous page.</a:t>
            </a:r>
          </a:p>
          <a:p>
            <a:endParaRPr lang="en-GB" dirty="0">
              <a:solidFill>
                <a:srgbClr val="002060"/>
              </a:solidFill>
            </a:endParaRPr>
          </a:p>
          <a:p>
            <a:r>
              <a:rPr lang="en-GB" dirty="0">
                <a:solidFill>
                  <a:srgbClr val="002060"/>
                </a:solidFill>
              </a:rPr>
              <a:t>Ask your teacher to kindly send all your work to the college for the attention of Mrs Carter </a:t>
            </a:r>
            <a:r>
              <a:rPr lang="en-GB" dirty="0">
                <a:solidFill>
                  <a:srgbClr val="002060"/>
                </a:solidFill>
                <a:sym typeface="Wingdings" panose="05000000000000000000" pitchFamily="2" charset="2"/>
              </a:rPr>
              <a:t> </a:t>
            </a:r>
            <a:r>
              <a:rPr lang="en-GB" dirty="0">
                <a:solidFill>
                  <a:srgbClr val="002060"/>
                </a:solidFill>
              </a:rPr>
              <a:t> </a:t>
            </a:r>
          </a:p>
          <a:p>
            <a:endParaRPr lang="en-GB" dirty="0"/>
          </a:p>
          <a:p>
            <a:r>
              <a:rPr lang="en-GB" sz="2400" dirty="0">
                <a:solidFill>
                  <a:srgbClr val="002060"/>
                </a:solidFill>
              </a:rPr>
              <a:t>                  </a:t>
            </a:r>
            <a:r>
              <a:rPr lang="en-GB" sz="2400" dirty="0">
                <a:solidFill>
                  <a:srgbClr val="002060"/>
                </a:solidFill>
                <a:highlight>
                  <a:srgbClr val="FFFF00"/>
                </a:highlight>
              </a:rPr>
              <a:t> We are looking forward to seeing you all in September!</a:t>
            </a:r>
          </a:p>
        </p:txBody>
      </p:sp>
      <p:sp>
        <p:nvSpPr>
          <p:cNvPr id="2" name="TextBox 1">
            <a:extLst>
              <a:ext uri="{FF2B5EF4-FFF2-40B4-BE49-F238E27FC236}">
                <a16:creationId xmlns:a16="http://schemas.microsoft.com/office/drawing/2014/main" id="{F9495879-7918-4D8C-9899-F8B938877873}"/>
              </a:ext>
            </a:extLst>
          </p:cNvPr>
          <p:cNvSpPr txBox="1"/>
          <p:nvPr/>
        </p:nvSpPr>
        <p:spPr>
          <a:xfrm>
            <a:off x="7681316" y="34643"/>
            <a:ext cx="3424006" cy="646331"/>
          </a:xfrm>
          <a:prstGeom prst="rect">
            <a:avLst/>
          </a:prstGeom>
          <a:noFill/>
        </p:spPr>
        <p:txBody>
          <a:bodyPr wrap="square" rtlCol="0">
            <a:spAutoFit/>
          </a:bodyPr>
          <a:lstStyle/>
          <a:p>
            <a:endParaRPr lang="en-GB" dirty="0">
              <a:hlinkClick r:id="rId2"/>
            </a:endParaRPr>
          </a:p>
          <a:p>
            <a:r>
              <a:rPr lang="en-GB" dirty="0">
                <a:hlinkClick r:id="rId2"/>
              </a:rPr>
              <a:t>https://nrich.maths.org/8506</a:t>
            </a:r>
            <a:endParaRPr lang="en-GB" dirty="0"/>
          </a:p>
        </p:txBody>
      </p:sp>
    </p:spTree>
    <p:extLst>
      <p:ext uri="{BB962C8B-B14F-4D97-AF65-F5344CB8AC3E}">
        <p14:creationId xmlns:p14="http://schemas.microsoft.com/office/powerpoint/2010/main" val="3435597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B9A60B7A31994197DCD872B636F595" ma:contentTypeVersion="33" ma:contentTypeDescription="Create a new document." ma:contentTypeScope="" ma:versionID="3894edddabaafbb7a4f0bcaeec9efb5d">
  <xsd:schema xmlns:xsd="http://www.w3.org/2001/XMLSchema" xmlns:xs="http://www.w3.org/2001/XMLSchema" xmlns:p="http://schemas.microsoft.com/office/2006/metadata/properties" xmlns:ns3="03a62e53-8948-4291-88ce-3caf8b701c81" xmlns:ns4="d491f06b-9111-45fd-be66-c8c1e8648751" targetNamespace="http://schemas.microsoft.com/office/2006/metadata/properties" ma:root="true" ma:fieldsID="a02350b3622b47336521c82e7a1c26fd" ns3:_="" ns4:_="">
    <xsd:import namespace="03a62e53-8948-4291-88ce-3caf8b701c81"/>
    <xsd:import namespace="d491f06b-9111-45fd-be66-c8c1e864875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a62e53-8948-4291-88ce-3caf8b701c8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91f06b-9111-45fd-be66-c8c1e864875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Teachers" ma:index="29"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0"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1"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Teachers" ma:index="34" nillable="true" ma:displayName="Invited Teachers" ma:internalName="Invited_Teachers">
      <xsd:simpleType>
        <xsd:restriction base="dms:Note">
          <xsd:maxLength value="255"/>
        </xsd:restriction>
      </xsd:simpleType>
    </xsd:element>
    <xsd:element name="Invited_Students" ma:index="35" nillable="true" ma:displayName="Invited Students" ma:internalName="Invited_Student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Teacher_Only_SectionGroup" ma:index="37" nillable="true" ma:displayName="Has Teacher Only SectionGroup" ma:internalName="Has_Teacher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MediaServiceOCR" ma:index="4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faultSectionNames xmlns="d491f06b-9111-45fd-be66-c8c1e8648751" xsi:nil="true"/>
    <AppVersion xmlns="d491f06b-9111-45fd-be66-c8c1e8648751" xsi:nil="true"/>
    <IsNotebookLocked xmlns="d491f06b-9111-45fd-be66-c8c1e8648751" xsi:nil="true"/>
    <Owner xmlns="d491f06b-9111-45fd-be66-c8c1e8648751">
      <UserInfo>
        <DisplayName/>
        <AccountId xsi:nil="true"/>
        <AccountType/>
      </UserInfo>
    </Owner>
    <Distribution_Groups xmlns="d491f06b-9111-45fd-be66-c8c1e8648751" xsi:nil="true"/>
    <Math_Settings xmlns="d491f06b-9111-45fd-be66-c8c1e8648751" xsi:nil="true"/>
    <LMS_Mappings xmlns="d491f06b-9111-45fd-be66-c8c1e8648751" xsi:nil="true"/>
    <NotebookType xmlns="d491f06b-9111-45fd-be66-c8c1e8648751" xsi:nil="true"/>
    <Students xmlns="d491f06b-9111-45fd-be66-c8c1e8648751">
      <UserInfo>
        <DisplayName/>
        <AccountId xsi:nil="true"/>
        <AccountType/>
      </UserInfo>
    </Students>
    <Templates xmlns="d491f06b-9111-45fd-be66-c8c1e8648751" xsi:nil="true"/>
    <TeamsChannelId xmlns="d491f06b-9111-45fd-be66-c8c1e8648751" xsi:nil="true"/>
    <Student_Groups xmlns="d491f06b-9111-45fd-be66-c8c1e8648751">
      <UserInfo>
        <DisplayName/>
        <AccountId xsi:nil="true"/>
        <AccountType/>
      </UserInfo>
    </Student_Groups>
    <Is_Collaboration_Space_Locked xmlns="d491f06b-9111-45fd-be66-c8c1e8648751" xsi:nil="true"/>
    <Invited_Teachers xmlns="d491f06b-9111-45fd-be66-c8c1e8648751" xsi:nil="true"/>
    <Invited_Students xmlns="d491f06b-9111-45fd-be66-c8c1e8648751" xsi:nil="true"/>
    <CultureName xmlns="d491f06b-9111-45fd-be66-c8c1e8648751" xsi:nil="true"/>
    <Self_Registration_Enabled xmlns="d491f06b-9111-45fd-be66-c8c1e8648751" xsi:nil="true"/>
    <Has_Teacher_Only_SectionGroup xmlns="d491f06b-9111-45fd-be66-c8c1e8648751" xsi:nil="true"/>
    <FolderType xmlns="d491f06b-9111-45fd-be66-c8c1e8648751" xsi:nil="true"/>
    <Teachers xmlns="d491f06b-9111-45fd-be66-c8c1e8648751">
      <UserInfo>
        <DisplayName/>
        <AccountId xsi:nil="true"/>
        <AccountType/>
      </UserInfo>
    </Teachers>
  </documentManagement>
</p:properties>
</file>

<file path=customXml/itemProps1.xml><?xml version="1.0" encoding="utf-8"?>
<ds:datastoreItem xmlns:ds="http://schemas.openxmlformats.org/officeDocument/2006/customXml" ds:itemID="{AA93931C-4601-4516-8813-603B8A2B9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a62e53-8948-4291-88ce-3caf8b701c81"/>
    <ds:schemaRef ds:uri="d491f06b-9111-45fd-be66-c8c1e8648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008957-C841-4633-9EB8-7842C3823076}">
  <ds:schemaRefs>
    <ds:schemaRef ds:uri="http://schemas.microsoft.com/sharepoint/v3/contenttype/forms"/>
  </ds:schemaRefs>
</ds:datastoreItem>
</file>

<file path=customXml/itemProps3.xml><?xml version="1.0" encoding="utf-8"?>
<ds:datastoreItem xmlns:ds="http://schemas.openxmlformats.org/officeDocument/2006/customXml" ds:itemID="{F9E7DCCD-BC5B-4C86-B0E0-E9B09C3909FE}">
  <ds:schemaRefs>
    <ds:schemaRef ds:uri="http://schemas.openxmlformats.org/package/2006/metadata/core-properties"/>
    <ds:schemaRef ds:uri="http://schemas.microsoft.com/office/2006/metadata/properties"/>
    <ds:schemaRef ds:uri="03a62e53-8948-4291-88ce-3caf8b701c81"/>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d491f06b-9111-45fd-be66-c8c1e864875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104</TotalTime>
  <Words>696</Words>
  <Application>Microsoft Office PowerPoint</Application>
  <PresentationFormat>Widescreen</PresentationFormat>
  <Paragraphs>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Carter</dc:creator>
  <cp:lastModifiedBy>Sarah Carter</cp:lastModifiedBy>
  <cp:revision>9</cp:revision>
  <dcterms:created xsi:type="dcterms:W3CDTF">2020-07-08T09:20:12Z</dcterms:created>
  <dcterms:modified xsi:type="dcterms:W3CDTF">2020-07-08T11:04:37Z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0x01010075B9A60B7A31994197DCD872B636F595</vt:lpwstr>
  </property>
</Properties>
</file>