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66" r:id="rId6"/>
    <p:sldId id="278" r:id="rId7"/>
    <p:sldId id="276" r:id="rId8"/>
    <p:sldId id="259" r:id="rId9"/>
    <p:sldId id="260" r:id="rId10"/>
    <p:sldId id="277" r:id="rId11"/>
    <p:sldId id="258" r:id="rId12"/>
    <p:sldId id="267" r:id="rId13"/>
    <p:sldId id="275" r:id="rId14"/>
    <p:sldId id="282" r:id="rId15"/>
    <p:sldId id="283" r:id="rId16"/>
    <p:sldId id="284" r:id="rId17"/>
    <p:sldId id="288" r:id="rId18"/>
    <p:sldId id="289" r:id="rId19"/>
    <p:sldId id="294" r:id="rId20"/>
    <p:sldId id="291" r:id="rId21"/>
    <p:sldId id="292" r:id="rId22"/>
    <p:sldId id="286" r:id="rId23"/>
    <p:sldId id="306" r:id="rId24"/>
    <p:sldId id="293" r:id="rId25"/>
    <p:sldId id="295" r:id="rId26"/>
    <p:sldId id="298" r:id="rId27"/>
    <p:sldId id="300" r:id="rId28"/>
    <p:sldId id="301" r:id="rId29"/>
    <p:sldId id="302" r:id="rId30"/>
    <p:sldId id="303" r:id="rId31"/>
    <p:sldId id="3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66"/>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AF334-98D7-04E5-B4BF-3A9DF3BE1A67}" v="10" dt="2022-02-10T21:23:56.328"/>
    <p1510:client id="{79A463CF-773D-4EF2-7B25-A327BF0890F9}" v="320" dt="2022-04-02T20:18:40.773"/>
    <p1510:client id="{ED026FE4-B4AD-46A5-9210-C1B9EE8DD4D1}" v="7" dt="2022-02-10T22:17:56.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686"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BAB4-E7A7-42D1-9E20-93E33B29B4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D1F210-37A0-474F-B6EA-9E4ADAB61A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89D3B5-3B60-408A-A8AF-347F078FC24E}"/>
              </a:ext>
            </a:extLst>
          </p:cNvPr>
          <p:cNvSpPr>
            <a:spLocks noGrp="1"/>
          </p:cNvSpPr>
          <p:nvPr>
            <p:ph type="dt" sz="half" idx="10"/>
          </p:nvPr>
        </p:nvSpPr>
        <p:spPr/>
        <p:txBody>
          <a:bodyPr/>
          <a:lstStyle/>
          <a:p>
            <a:fld id="{C58C54B5-1253-4EC9-B4BB-BF875878E88E}" type="datetimeFigureOut">
              <a:rPr lang="en-GB" smtClean="0"/>
              <a:t>02/04/2022</a:t>
            </a:fld>
            <a:endParaRPr lang="en-GB"/>
          </a:p>
        </p:txBody>
      </p:sp>
      <p:sp>
        <p:nvSpPr>
          <p:cNvPr id="5" name="Footer Placeholder 4">
            <a:extLst>
              <a:ext uri="{FF2B5EF4-FFF2-40B4-BE49-F238E27FC236}">
                <a16:creationId xmlns:a16="http://schemas.microsoft.com/office/drawing/2014/main" id="{7D4B7769-368E-4F46-8BC4-DD7AAC680B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852DD2-E5C6-4380-83B8-49A158200AF8}"/>
              </a:ext>
            </a:extLst>
          </p:cNvPr>
          <p:cNvSpPr>
            <a:spLocks noGrp="1"/>
          </p:cNvSpPr>
          <p:nvPr>
            <p:ph type="sldNum" sz="quarter" idx="12"/>
          </p:nvPr>
        </p:nvSpPr>
        <p:spPr/>
        <p:txBody>
          <a:bodyPr/>
          <a:lstStyle/>
          <a:p>
            <a:fld id="{A0758778-BC7E-4812-83DD-C72527AAFDA7}" type="slidenum">
              <a:rPr lang="en-GB" smtClean="0"/>
              <a:t>‹#›</a:t>
            </a:fld>
            <a:endParaRPr lang="en-GB"/>
          </a:p>
        </p:txBody>
      </p:sp>
    </p:spTree>
    <p:extLst>
      <p:ext uri="{BB962C8B-B14F-4D97-AF65-F5344CB8AC3E}">
        <p14:creationId xmlns:p14="http://schemas.microsoft.com/office/powerpoint/2010/main" val="206244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E9780-1BEE-4873-A6AF-F6EDEF0FF03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E39F89-2FD0-4656-993F-554D5D6D51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89D5EA-39B0-4A06-896F-4BEF9F5FFC98}"/>
              </a:ext>
            </a:extLst>
          </p:cNvPr>
          <p:cNvSpPr>
            <a:spLocks noGrp="1"/>
          </p:cNvSpPr>
          <p:nvPr>
            <p:ph type="dt" sz="half" idx="10"/>
          </p:nvPr>
        </p:nvSpPr>
        <p:spPr/>
        <p:txBody>
          <a:bodyPr/>
          <a:lstStyle/>
          <a:p>
            <a:fld id="{C58C54B5-1253-4EC9-B4BB-BF875878E88E}" type="datetimeFigureOut">
              <a:rPr lang="en-GB" smtClean="0"/>
              <a:t>02/04/2022</a:t>
            </a:fld>
            <a:endParaRPr lang="en-GB"/>
          </a:p>
        </p:txBody>
      </p:sp>
      <p:sp>
        <p:nvSpPr>
          <p:cNvPr id="5" name="Footer Placeholder 4">
            <a:extLst>
              <a:ext uri="{FF2B5EF4-FFF2-40B4-BE49-F238E27FC236}">
                <a16:creationId xmlns:a16="http://schemas.microsoft.com/office/drawing/2014/main" id="{D67F18A2-F4C6-47FD-A06A-CE1F3A83BE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E54650-1156-4B35-8652-06FFE050F39C}"/>
              </a:ext>
            </a:extLst>
          </p:cNvPr>
          <p:cNvSpPr>
            <a:spLocks noGrp="1"/>
          </p:cNvSpPr>
          <p:nvPr>
            <p:ph type="sldNum" sz="quarter" idx="12"/>
          </p:nvPr>
        </p:nvSpPr>
        <p:spPr/>
        <p:txBody>
          <a:bodyPr/>
          <a:lstStyle/>
          <a:p>
            <a:fld id="{A0758778-BC7E-4812-83DD-C72527AAFDA7}" type="slidenum">
              <a:rPr lang="en-GB" smtClean="0"/>
              <a:t>‹#›</a:t>
            </a:fld>
            <a:endParaRPr lang="en-GB"/>
          </a:p>
        </p:txBody>
      </p:sp>
    </p:spTree>
    <p:extLst>
      <p:ext uri="{BB962C8B-B14F-4D97-AF65-F5344CB8AC3E}">
        <p14:creationId xmlns:p14="http://schemas.microsoft.com/office/powerpoint/2010/main" val="3170780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6574E0-6989-49FC-AA17-91442EA65E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5D24CC-23CA-4A8F-BDF8-4D344CC119A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D2381A-3811-49FB-A8DF-F52675ABF6D2}"/>
              </a:ext>
            </a:extLst>
          </p:cNvPr>
          <p:cNvSpPr>
            <a:spLocks noGrp="1"/>
          </p:cNvSpPr>
          <p:nvPr>
            <p:ph type="dt" sz="half" idx="10"/>
          </p:nvPr>
        </p:nvSpPr>
        <p:spPr/>
        <p:txBody>
          <a:bodyPr/>
          <a:lstStyle/>
          <a:p>
            <a:fld id="{C58C54B5-1253-4EC9-B4BB-BF875878E88E}" type="datetimeFigureOut">
              <a:rPr lang="en-GB" smtClean="0"/>
              <a:t>02/04/2022</a:t>
            </a:fld>
            <a:endParaRPr lang="en-GB"/>
          </a:p>
        </p:txBody>
      </p:sp>
      <p:sp>
        <p:nvSpPr>
          <p:cNvPr id="5" name="Footer Placeholder 4">
            <a:extLst>
              <a:ext uri="{FF2B5EF4-FFF2-40B4-BE49-F238E27FC236}">
                <a16:creationId xmlns:a16="http://schemas.microsoft.com/office/drawing/2014/main" id="{FAA0A7B3-061C-4C2F-99FD-3FB3F7874F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752B29-5488-4B3C-BEBB-6F02C12D23F5}"/>
              </a:ext>
            </a:extLst>
          </p:cNvPr>
          <p:cNvSpPr>
            <a:spLocks noGrp="1"/>
          </p:cNvSpPr>
          <p:nvPr>
            <p:ph type="sldNum" sz="quarter" idx="12"/>
          </p:nvPr>
        </p:nvSpPr>
        <p:spPr/>
        <p:txBody>
          <a:bodyPr/>
          <a:lstStyle/>
          <a:p>
            <a:fld id="{A0758778-BC7E-4812-83DD-C72527AAFDA7}" type="slidenum">
              <a:rPr lang="en-GB" smtClean="0"/>
              <a:t>‹#›</a:t>
            </a:fld>
            <a:endParaRPr lang="en-GB"/>
          </a:p>
        </p:txBody>
      </p:sp>
    </p:spTree>
    <p:extLst>
      <p:ext uri="{BB962C8B-B14F-4D97-AF65-F5344CB8AC3E}">
        <p14:creationId xmlns:p14="http://schemas.microsoft.com/office/powerpoint/2010/main" val="2972792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4/2/2022</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04810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4/2/2022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69267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4/2/2022</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41243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4/2/2022</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918063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4/2/2022</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50749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4/2/2022</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7688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4/2/2022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28425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4/2/2022</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5612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6E94B-864E-4CE3-8D2C-F96A39149B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7E2DD9-7BE4-4CFD-B57F-32C804FF0A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FC18BE-48D9-4043-8D69-A8B39E4AC3DD}"/>
              </a:ext>
            </a:extLst>
          </p:cNvPr>
          <p:cNvSpPr>
            <a:spLocks noGrp="1"/>
          </p:cNvSpPr>
          <p:nvPr>
            <p:ph type="dt" sz="half" idx="10"/>
          </p:nvPr>
        </p:nvSpPr>
        <p:spPr/>
        <p:txBody>
          <a:bodyPr/>
          <a:lstStyle/>
          <a:p>
            <a:fld id="{C58C54B5-1253-4EC9-B4BB-BF875878E88E}" type="datetimeFigureOut">
              <a:rPr lang="en-GB" smtClean="0"/>
              <a:t>02/04/2022</a:t>
            </a:fld>
            <a:endParaRPr lang="en-GB"/>
          </a:p>
        </p:txBody>
      </p:sp>
      <p:sp>
        <p:nvSpPr>
          <p:cNvPr id="5" name="Footer Placeholder 4">
            <a:extLst>
              <a:ext uri="{FF2B5EF4-FFF2-40B4-BE49-F238E27FC236}">
                <a16:creationId xmlns:a16="http://schemas.microsoft.com/office/drawing/2014/main" id="{A431F07D-4A0B-413F-814F-F581A4FBDE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929AF7-312F-44FA-9A97-269373B2031B}"/>
              </a:ext>
            </a:extLst>
          </p:cNvPr>
          <p:cNvSpPr>
            <a:spLocks noGrp="1"/>
          </p:cNvSpPr>
          <p:nvPr>
            <p:ph type="sldNum" sz="quarter" idx="12"/>
          </p:nvPr>
        </p:nvSpPr>
        <p:spPr/>
        <p:txBody>
          <a:bodyPr/>
          <a:lstStyle/>
          <a:p>
            <a:fld id="{A0758778-BC7E-4812-83DD-C72527AAFDA7}" type="slidenum">
              <a:rPr lang="en-GB" smtClean="0"/>
              <a:t>‹#›</a:t>
            </a:fld>
            <a:endParaRPr lang="en-GB"/>
          </a:p>
        </p:txBody>
      </p:sp>
    </p:spTree>
    <p:extLst>
      <p:ext uri="{BB962C8B-B14F-4D97-AF65-F5344CB8AC3E}">
        <p14:creationId xmlns:p14="http://schemas.microsoft.com/office/powerpoint/2010/main" val="3305098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4/2/2022</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7135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4/2/2022</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41241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4/2/2022</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9939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2A76-A649-4BC9-B35F-78743B96B0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52B342-7D99-4609-829E-DC597D921B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CC067D-DE17-41BD-8C3A-71A72974AA14}"/>
              </a:ext>
            </a:extLst>
          </p:cNvPr>
          <p:cNvSpPr>
            <a:spLocks noGrp="1"/>
          </p:cNvSpPr>
          <p:nvPr>
            <p:ph type="dt" sz="half" idx="10"/>
          </p:nvPr>
        </p:nvSpPr>
        <p:spPr/>
        <p:txBody>
          <a:bodyPr/>
          <a:lstStyle/>
          <a:p>
            <a:fld id="{C58C54B5-1253-4EC9-B4BB-BF875878E88E}" type="datetimeFigureOut">
              <a:rPr lang="en-GB" smtClean="0"/>
              <a:t>02/04/2022</a:t>
            </a:fld>
            <a:endParaRPr lang="en-GB"/>
          </a:p>
        </p:txBody>
      </p:sp>
      <p:sp>
        <p:nvSpPr>
          <p:cNvPr id="5" name="Footer Placeholder 4">
            <a:extLst>
              <a:ext uri="{FF2B5EF4-FFF2-40B4-BE49-F238E27FC236}">
                <a16:creationId xmlns:a16="http://schemas.microsoft.com/office/drawing/2014/main" id="{06E7B780-6892-4F5D-9053-4A8122E81B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0EDCFB-00C1-400A-9BC3-49AD586CEBF6}"/>
              </a:ext>
            </a:extLst>
          </p:cNvPr>
          <p:cNvSpPr>
            <a:spLocks noGrp="1"/>
          </p:cNvSpPr>
          <p:nvPr>
            <p:ph type="sldNum" sz="quarter" idx="12"/>
          </p:nvPr>
        </p:nvSpPr>
        <p:spPr/>
        <p:txBody>
          <a:bodyPr/>
          <a:lstStyle/>
          <a:p>
            <a:fld id="{A0758778-BC7E-4812-83DD-C72527AAFDA7}" type="slidenum">
              <a:rPr lang="en-GB" smtClean="0"/>
              <a:t>‹#›</a:t>
            </a:fld>
            <a:endParaRPr lang="en-GB"/>
          </a:p>
        </p:txBody>
      </p:sp>
    </p:spTree>
    <p:extLst>
      <p:ext uri="{BB962C8B-B14F-4D97-AF65-F5344CB8AC3E}">
        <p14:creationId xmlns:p14="http://schemas.microsoft.com/office/powerpoint/2010/main" val="19167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7CBFA-BA78-4464-8218-F85CB2DB02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AECDE0-5165-45A4-BDF7-74A7978054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14E800-61F4-4D87-B1A2-D131936853C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92D4C9D-E0D9-44D8-9C80-DC9A1ACDF95B}"/>
              </a:ext>
            </a:extLst>
          </p:cNvPr>
          <p:cNvSpPr>
            <a:spLocks noGrp="1"/>
          </p:cNvSpPr>
          <p:nvPr>
            <p:ph type="dt" sz="half" idx="10"/>
          </p:nvPr>
        </p:nvSpPr>
        <p:spPr/>
        <p:txBody>
          <a:bodyPr/>
          <a:lstStyle/>
          <a:p>
            <a:fld id="{C58C54B5-1253-4EC9-B4BB-BF875878E88E}" type="datetimeFigureOut">
              <a:rPr lang="en-GB" smtClean="0"/>
              <a:t>02/04/2022</a:t>
            </a:fld>
            <a:endParaRPr lang="en-GB"/>
          </a:p>
        </p:txBody>
      </p:sp>
      <p:sp>
        <p:nvSpPr>
          <p:cNvPr id="6" name="Footer Placeholder 5">
            <a:extLst>
              <a:ext uri="{FF2B5EF4-FFF2-40B4-BE49-F238E27FC236}">
                <a16:creationId xmlns:a16="http://schemas.microsoft.com/office/drawing/2014/main" id="{8422F222-4772-4D50-A289-B061706390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4C85A0-DEC4-4E8A-B4CC-DDE1986B05C4}"/>
              </a:ext>
            </a:extLst>
          </p:cNvPr>
          <p:cNvSpPr>
            <a:spLocks noGrp="1"/>
          </p:cNvSpPr>
          <p:nvPr>
            <p:ph type="sldNum" sz="quarter" idx="12"/>
          </p:nvPr>
        </p:nvSpPr>
        <p:spPr/>
        <p:txBody>
          <a:bodyPr/>
          <a:lstStyle/>
          <a:p>
            <a:fld id="{A0758778-BC7E-4812-83DD-C72527AAFDA7}" type="slidenum">
              <a:rPr lang="en-GB" smtClean="0"/>
              <a:t>‹#›</a:t>
            </a:fld>
            <a:endParaRPr lang="en-GB"/>
          </a:p>
        </p:txBody>
      </p:sp>
    </p:spTree>
    <p:extLst>
      <p:ext uri="{BB962C8B-B14F-4D97-AF65-F5344CB8AC3E}">
        <p14:creationId xmlns:p14="http://schemas.microsoft.com/office/powerpoint/2010/main" val="2488824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07EB-DF8D-4E07-9F7F-108D9CEC3B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16A38F-F9DE-4535-B0D4-3BDB91487F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3ACDF6-5F4C-4AC4-8D58-08E1085DE1D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9F168F-4BD8-456C-A6E0-3752D42749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81AEB7D-DC8D-4854-8BB1-92F7B79912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46A8B83-8305-4241-835C-EFE604CCAC0A}"/>
              </a:ext>
            </a:extLst>
          </p:cNvPr>
          <p:cNvSpPr>
            <a:spLocks noGrp="1"/>
          </p:cNvSpPr>
          <p:nvPr>
            <p:ph type="dt" sz="half" idx="10"/>
          </p:nvPr>
        </p:nvSpPr>
        <p:spPr/>
        <p:txBody>
          <a:bodyPr/>
          <a:lstStyle/>
          <a:p>
            <a:fld id="{C58C54B5-1253-4EC9-B4BB-BF875878E88E}" type="datetimeFigureOut">
              <a:rPr lang="en-GB" smtClean="0"/>
              <a:t>02/04/2022</a:t>
            </a:fld>
            <a:endParaRPr lang="en-GB"/>
          </a:p>
        </p:txBody>
      </p:sp>
      <p:sp>
        <p:nvSpPr>
          <p:cNvPr id="8" name="Footer Placeholder 7">
            <a:extLst>
              <a:ext uri="{FF2B5EF4-FFF2-40B4-BE49-F238E27FC236}">
                <a16:creationId xmlns:a16="http://schemas.microsoft.com/office/drawing/2014/main" id="{07D6325C-DC61-4E75-A8A5-637E9DA247E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EDEDD9B-8A57-4CAE-9886-FF00E56F86B0}"/>
              </a:ext>
            </a:extLst>
          </p:cNvPr>
          <p:cNvSpPr>
            <a:spLocks noGrp="1"/>
          </p:cNvSpPr>
          <p:nvPr>
            <p:ph type="sldNum" sz="quarter" idx="12"/>
          </p:nvPr>
        </p:nvSpPr>
        <p:spPr/>
        <p:txBody>
          <a:bodyPr/>
          <a:lstStyle/>
          <a:p>
            <a:fld id="{A0758778-BC7E-4812-83DD-C72527AAFDA7}" type="slidenum">
              <a:rPr lang="en-GB" smtClean="0"/>
              <a:t>‹#›</a:t>
            </a:fld>
            <a:endParaRPr lang="en-GB"/>
          </a:p>
        </p:txBody>
      </p:sp>
    </p:spTree>
    <p:extLst>
      <p:ext uri="{BB962C8B-B14F-4D97-AF65-F5344CB8AC3E}">
        <p14:creationId xmlns:p14="http://schemas.microsoft.com/office/powerpoint/2010/main" val="4136517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405FA-3871-4719-8975-2B89A1EC2A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AC44F1-F07E-4CCA-B7B5-4D456633E835}"/>
              </a:ext>
            </a:extLst>
          </p:cNvPr>
          <p:cNvSpPr>
            <a:spLocks noGrp="1"/>
          </p:cNvSpPr>
          <p:nvPr>
            <p:ph type="dt" sz="half" idx="10"/>
          </p:nvPr>
        </p:nvSpPr>
        <p:spPr/>
        <p:txBody>
          <a:bodyPr/>
          <a:lstStyle/>
          <a:p>
            <a:fld id="{C58C54B5-1253-4EC9-B4BB-BF875878E88E}" type="datetimeFigureOut">
              <a:rPr lang="en-GB" smtClean="0"/>
              <a:t>02/04/2022</a:t>
            </a:fld>
            <a:endParaRPr lang="en-GB"/>
          </a:p>
        </p:txBody>
      </p:sp>
      <p:sp>
        <p:nvSpPr>
          <p:cNvPr id="4" name="Footer Placeholder 3">
            <a:extLst>
              <a:ext uri="{FF2B5EF4-FFF2-40B4-BE49-F238E27FC236}">
                <a16:creationId xmlns:a16="http://schemas.microsoft.com/office/drawing/2014/main" id="{7FAD5FCD-FFDE-4F9C-9260-5343A7D37D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8CBD23-92AD-4602-AED4-F2D2C64D8A1B}"/>
              </a:ext>
            </a:extLst>
          </p:cNvPr>
          <p:cNvSpPr>
            <a:spLocks noGrp="1"/>
          </p:cNvSpPr>
          <p:nvPr>
            <p:ph type="sldNum" sz="quarter" idx="12"/>
          </p:nvPr>
        </p:nvSpPr>
        <p:spPr/>
        <p:txBody>
          <a:bodyPr/>
          <a:lstStyle/>
          <a:p>
            <a:fld id="{A0758778-BC7E-4812-83DD-C72527AAFDA7}" type="slidenum">
              <a:rPr lang="en-GB" smtClean="0"/>
              <a:t>‹#›</a:t>
            </a:fld>
            <a:endParaRPr lang="en-GB"/>
          </a:p>
        </p:txBody>
      </p:sp>
    </p:spTree>
    <p:extLst>
      <p:ext uri="{BB962C8B-B14F-4D97-AF65-F5344CB8AC3E}">
        <p14:creationId xmlns:p14="http://schemas.microsoft.com/office/powerpoint/2010/main" val="4217110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3E8932-E7AB-4225-9025-017C28974F31}"/>
              </a:ext>
            </a:extLst>
          </p:cNvPr>
          <p:cNvSpPr>
            <a:spLocks noGrp="1"/>
          </p:cNvSpPr>
          <p:nvPr>
            <p:ph type="dt" sz="half" idx="10"/>
          </p:nvPr>
        </p:nvSpPr>
        <p:spPr/>
        <p:txBody>
          <a:bodyPr/>
          <a:lstStyle/>
          <a:p>
            <a:fld id="{C58C54B5-1253-4EC9-B4BB-BF875878E88E}" type="datetimeFigureOut">
              <a:rPr lang="en-GB" smtClean="0"/>
              <a:t>02/04/2022</a:t>
            </a:fld>
            <a:endParaRPr lang="en-GB"/>
          </a:p>
        </p:txBody>
      </p:sp>
      <p:sp>
        <p:nvSpPr>
          <p:cNvPr id="3" name="Footer Placeholder 2">
            <a:extLst>
              <a:ext uri="{FF2B5EF4-FFF2-40B4-BE49-F238E27FC236}">
                <a16:creationId xmlns:a16="http://schemas.microsoft.com/office/drawing/2014/main" id="{D826CEF8-8832-4D44-BFFC-81C717826A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9B1618-F1C4-4F07-A3A9-D241C3750A25}"/>
              </a:ext>
            </a:extLst>
          </p:cNvPr>
          <p:cNvSpPr>
            <a:spLocks noGrp="1"/>
          </p:cNvSpPr>
          <p:nvPr>
            <p:ph type="sldNum" sz="quarter" idx="12"/>
          </p:nvPr>
        </p:nvSpPr>
        <p:spPr/>
        <p:txBody>
          <a:bodyPr/>
          <a:lstStyle/>
          <a:p>
            <a:fld id="{A0758778-BC7E-4812-83DD-C72527AAFDA7}" type="slidenum">
              <a:rPr lang="en-GB" smtClean="0"/>
              <a:t>‹#›</a:t>
            </a:fld>
            <a:endParaRPr lang="en-GB"/>
          </a:p>
        </p:txBody>
      </p:sp>
    </p:spTree>
    <p:extLst>
      <p:ext uri="{BB962C8B-B14F-4D97-AF65-F5344CB8AC3E}">
        <p14:creationId xmlns:p14="http://schemas.microsoft.com/office/powerpoint/2010/main" val="2020999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FF74-14B9-4B72-9820-F1266A1971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67E5AFA-B36F-48A5-B19A-3EDC5FDC2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4CF9156-A9BA-4F0D-ADE8-9EA6E7A69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E33D1B-DAD2-4059-B78D-EBEF042062A7}"/>
              </a:ext>
            </a:extLst>
          </p:cNvPr>
          <p:cNvSpPr>
            <a:spLocks noGrp="1"/>
          </p:cNvSpPr>
          <p:nvPr>
            <p:ph type="dt" sz="half" idx="10"/>
          </p:nvPr>
        </p:nvSpPr>
        <p:spPr/>
        <p:txBody>
          <a:bodyPr/>
          <a:lstStyle/>
          <a:p>
            <a:fld id="{C58C54B5-1253-4EC9-B4BB-BF875878E88E}" type="datetimeFigureOut">
              <a:rPr lang="en-GB" smtClean="0"/>
              <a:t>02/04/2022</a:t>
            </a:fld>
            <a:endParaRPr lang="en-GB"/>
          </a:p>
        </p:txBody>
      </p:sp>
      <p:sp>
        <p:nvSpPr>
          <p:cNvPr id="6" name="Footer Placeholder 5">
            <a:extLst>
              <a:ext uri="{FF2B5EF4-FFF2-40B4-BE49-F238E27FC236}">
                <a16:creationId xmlns:a16="http://schemas.microsoft.com/office/drawing/2014/main" id="{E6C36BD4-4CF0-49B9-B4E4-3DD87565CF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4D2B26-D5FC-4685-8284-A336FA5E4A20}"/>
              </a:ext>
            </a:extLst>
          </p:cNvPr>
          <p:cNvSpPr>
            <a:spLocks noGrp="1"/>
          </p:cNvSpPr>
          <p:nvPr>
            <p:ph type="sldNum" sz="quarter" idx="12"/>
          </p:nvPr>
        </p:nvSpPr>
        <p:spPr/>
        <p:txBody>
          <a:bodyPr/>
          <a:lstStyle/>
          <a:p>
            <a:fld id="{A0758778-BC7E-4812-83DD-C72527AAFDA7}" type="slidenum">
              <a:rPr lang="en-GB" smtClean="0"/>
              <a:t>‹#›</a:t>
            </a:fld>
            <a:endParaRPr lang="en-GB"/>
          </a:p>
        </p:txBody>
      </p:sp>
    </p:spTree>
    <p:extLst>
      <p:ext uri="{BB962C8B-B14F-4D97-AF65-F5344CB8AC3E}">
        <p14:creationId xmlns:p14="http://schemas.microsoft.com/office/powerpoint/2010/main" val="97175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5DC8-B9D5-4039-BCFE-968DB86329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B30567F-F498-40D7-A827-3BE920C13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B8AE87-630E-4A48-BF8D-55FF87C4C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59C7F6-3889-4849-A2B6-52EECA403BFB}"/>
              </a:ext>
            </a:extLst>
          </p:cNvPr>
          <p:cNvSpPr>
            <a:spLocks noGrp="1"/>
          </p:cNvSpPr>
          <p:nvPr>
            <p:ph type="dt" sz="half" idx="10"/>
          </p:nvPr>
        </p:nvSpPr>
        <p:spPr/>
        <p:txBody>
          <a:bodyPr/>
          <a:lstStyle/>
          <a:p>
            <a:fld id="{C58C54B5-1253-4EC9-B4BB-BF875878E88E}" type="datetimeFigureOut">
              <a:rPr lang="en-GB" smtClean="0"/>
              <a:t>02/04/2022</a:t>
            </a:fld>
            <a:endParaRPr lang="en-GB"/>
          </a:p>
        </p:txBody>
      </p:sp>
      <p:sp>
        <p:nvSpPr>
          <p:cNvPr id="6" name="Footer Placeholder 5">
            <a:extLst>
              <a:ext uri="{FF2B5EF4-FFF2-40B4-BE49-F238E27FC236}">
                <a16:creationId xmlns:a16="http://schemas.microsoft.com/office/drawing/2014/main" id="{965ABC48-2B03-4E19-BE99-0754026FA0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085A86-6E07-485D-80B9-D2839CA20762}"/>
              </a:ext>
            </a:extLst>
          </p:cNvPr>
          <p:cNvSpPr>
            <a:spLocks noGrp="1"/>
          </p:cNvSpPr>
          <p:nvPr>
            <p:ph type="sldNum" sz="quarter" idx="12"/>
          </p:nvPr>
        </p:nvSpPr>
        <p:spPr/>
        <p:txBody>
          <a:bodyPr/>
          <a:lstStyle/>
          <a:p>
            <a:fld id="{A0758778-BC7E-4812-83DD-C72527AAFDA7}" type="slidenum">
              <a:rPr lang="en-GB" smtClean="0"/>
              <a:t>‹#›</a:t>
            </a:fld>
            <a:endParaRPr lang="en-GB"/>
          </a:p>
        </p:txBody>
      </p:sp>
    </p:spTree>
    <p:extLst>
      <p:ext uri="{BB962C8B-B14F-4D97-AF65-F5344CB8AC3E}">
        <p14:creationId xmlns:p14="http://schemas.microsoft.com/office/powerpoint/2010/main" val="368558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0C87ED-E327-4CDC-AFC2-232FC38445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7FB3A5-F867-492D-9B76-587257FCA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457F31-35DB-4A94-BB64-4C43A26249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C54B5-1253-4EC9-B4BB-BF875878E88E}" type="datetimeFigureOut">
              <a:rPr lang="en-GB" smtClean="0"/>
              <a:t>02/04/2022</a:t>
            </a:fld>
            <a:endParaRPr lang="en-GB"/>
          </a:p>
        </p:txBody>
      </p:sp>
      <p:sp>
        <p:nvSpPr>
          <p:cNvPr id="5" name="Footer Placeholder 4">
            <a:extLst>
              <a:ext uri="{FF2B5EF4-FFF2-40B4-BE49-F238E27FC236}">
                <a16:creationId xmlns:a16="http://schemas.microsoft.com/office/drawing/2014/main" id="{4621059A-36C4-4B2F-AB03-657D29F1C8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04DAFFC-6CE4-4D40-B5D6-CF61AB17AB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58778-BC7E-4812-83DD-C72527AAFDA7}" type="slidenum">
              <a:rPr lang="en-GB" smtClean="0"/>
              <a:t>‹#›</a:t>
            </a:fld>
            <a:endParaRPr lang="en-GB"/>
          </a:p>
        </p:txBody>
      </p:sp>
    </p:spTree>
    <p:extLst>
      <p:ext uri="{BB962C8B-B14F-4D97-AF65-F5344CB8AC3E}">
        <p14:creationId xmlns:p14="http://schemas.microsoft.com/office/powerpoint/2010/main" val="2801177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4/2/2022</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852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680D068-D40E-644E-9B1D-04425243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951" y="1361490"/>
            <a:ext cx="9532097" cy="5361804"/>
          </a:xfrm>
          <a:prstGeom prst="rect">
            <a:avLst/>
          </a:prstGeom>
        </p:spPr>
      </p:pic>
      <p:sp>
        <p:nvSpPr>
          <p:cNvPr id="2" name="Title 1"/>
          <p:cNvSpPr>
            <a:spLocks noGrp="1"/>
          </p:cNvSpPr>
          <p:nvPr>
            <p:ph type="ctrTitle"/>
          </p:nvPr>
        </p:nvSpPr>
        <p:spPr>
          <a:xfrm>
            <a:off x="232840" y="134706"/>
            <a:ext cx="11914037" cy="774186"/>
          </a:xfrm>
        </p:spPr>
        <p:txBody>
          <a:bodyPr anchor="b">
            <a:normAutofit/>
          </a:bodyPr>
          <a:lstStyle/>
          <a:p>
            <a:r>
              <a:rPr lang="en-GB" sz="4400" b="1" dirty="0">
                <a:solidFill>
                  <a:srgbClr val="002060"/>
                </a:solidFill>
                <a:effectLst>
                  <a:outerShdw blurRad="38100" dist="38100" dir="2700000" algn="tl">
                    <a:srgbClr val="000000">
                      <a:alpha val="43137"/>
                    </a:srgbClr>
                  </a:outerShdw>
                </a:effectLst>
              </a:rPr>
              <a:t>‘A Midsummer Night's Dream’</a:t>
            </a:r>
          </a:p>
        </p:txBody>
      </p:sp>
      <p:sp>
        <p:nvSpPr>
          <p:cNvPr id="3" name="Subtitle 2"/>
          <p:cNvSpPr>
            <a:spLocks noGrp="1"/>
          </p:cNvSpPr>
          <p:nvPr>
            <p:ph type="subTitle" idx="1"/>
          </p:nvPr>
        </p:nvSpPr>
        <p:spPr>
          <a:xfrm>
            <a:off x="4587038" y="909957"/>
            <a:ext cx="3205640" cy="774186"/>
          </a:xfrm>
        </p:spPr>
        <p:txBody>
          <a:bodyPr anchor="t">
            <a:normAutofit/>
          </a:bodyPr>
          <a:lstStyle/>
          <a:p>
            <a:r>
              <a:rPr lang="en-GB" sz="2000" b="1" dirty="0">
                <a:solidFill>
                  <a:srgbClr val="002060"/>
                </a:solidFill>
              </a:rPr>
              <a:t>Bridge Theatre</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907949-D5A1-43FE-9365-1270D6106B1B}"/>
              </a:ext>
            </a:extLst>
          </p:cNvPr>
          <p:cNvSpPr txBox="1"/>
          <p:nvPr/>
        </p:nvSpPr>
        <p:spPr>
          <a:xfrm>
            <a:off x="4616781" y="2724381"/>
            <a:ext cx="2855258" cy="3416320"/>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Volume &amp; Tone: </a:t>
            </a:r>
            <a:r>
              <a:rPr kumimoji="0" lang="en-GB"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Lysander </a:t>
            </a:r>
            <a:r>
              <a:rPr kumimoji="0" lang="en-GB"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'spotted and inconstant 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Volume</a:t>
            </a:r>
            <a:r>
              <a:rPr kumimoji="0" lang="en-GB"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increase shows rising anger.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Arial" panose="020B0604020202020204" pitchFamily="34" charset="0"/>
                <a:cs typeface="Arial" panose="020B0604020202020204" pitchFamily="34" charset="0"/>
              </a:rPr>
              <a:t>Disgusted </a:t>
            </a:r>
            <a:r>
              <a:rPr lang="en-GB" b="1" dirty="0">
                <a:solidFill>
                  <a:srgbClr val="002060"/>
                </a:solidFill>
                <a:latin typeface="Arial" panose="020B0604020202020204" pitchFamily="34" charset="0"/>
                <a:cs typeface="Arial" panose="020B0604020202020204" pitchFamily="34" charset="0"/>
              </a:rPr>
              <a:t>tone</a:t>
            </a:r>
            <a:r>
              <a:rPr lang="en-GB" dirty="0">
                <a:solidFill>
                  <a:srgbClr val="002060"/>
                </a:solidFill>
                <a:latin typeface="Arial" panose="020B0604020202020204" pitchFamily="34" charset="0"/>
                <a:cs typeface="Arial" panose="020B0604020202020204" pitchFamily="34" charset="0"/>
              </a:rPr>
              <a:t> - f</a:t>
            </a:r>
            <a:r>
              <a:rPr kumimoji="0" lang="en-GB"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inds</a:t>
            </a:r>
            <a:r>
              <a:rPr kumimoji="0" lang="en-GB"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Demetrius’ behaviour towards Helena shameful.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r>
              <a:rPr kumimoji="0" lang="en-GB" sz="18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Indirect eye contact</a:t>
            </a:r>
            <a:endParaRPr kumimoji="0" lang="en-GB" sz="2000" b="1" i="0" u="sng" strike="noStrike" kern="1200" cap="none" spc="0" normalizeH="0" baseline="0" noProof="0" dirty="0">
              <a:ln>
                <a:noFill/>
              </a:ln>
              <a:solidFill>
                <a:srgbClr val="000000"/>
              </a:solidFill>
              <a:effectLst/>
              <a:uLnTx/>
              <a:uFillTx/>
              <a:latin typeface="Speak Pro"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Demetrius</a:t>
            </a:r>
            <a:r>
              <a:rPr kumimoji="0" lang="en-GB"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reaction – shifty, uncomfortable</a:t>
            </a:r>
          </a:p>
        </p:txBody>
      </p:sp>
      <p:pic>
        <p:nvPicPr>
          <p:cNvPr id="7" name="Picture 32" descr="A screenshot of a person&#10;&#10;Description automatically generated">
            <a:extLst>
              <a:ext uri="{FF2B5EF4-FFF2-40B4-BE49-F238E27FC236}">
                <a16:creationId xmlns:a16="http://schemas.microsoft.com/office/drawing/2014/main" id="{A029676F-FCCA-4472-8957-E29829A29922}"/>
              </a:ext>
            </a:extLst>
          </p:cNvPr>
          <p:cNvPicPr>
            <a:picLocks noChangeAspect="1"/>
          </p:cNvPicPr>
          <p:nvPr/>
        </p:nvPicPr>
        <p:blipFill rotWithShape="1">
          <a:blip r:embed="rId2"/>
          <a:srcRect l="2834" t="26936" r="33878" b="10832"/>
          <a:stretch/>
        </p:blipFill>
        <p:spPr>
          <a:xfrm>
            <a:off x="3799643" y="58484"/>
            <a:ext cx="3622089" cy="1938992"/>
          </a:xfrm>
          <a:prstGeom prst="rect">
            <a:avLst/>
          </a:prstGeom>
        </p:spPr>
      </p:pic>
      <p:pic>
        <p:nvPicPr>
          <p:cNvPr id="9" name="Picture 31" descr="A screenshot of a social media post&#10;&#10;Description automatically generated">
            <a:extLst>
              <a:ext uri="{FF2B5EF4-FFF2-40B4-BE49-F238E27FC236}">
                <a16:creationId xmlns:a16="http://schemas.microsoft.com/office/drawing/2014/main" id="{98567BA1-DCAB-49FC-895F-CFF4598930D8}"/>
              </a:ext>
            </a:extLst>
          </p:cNvPr>
          <p:cNvPicPr>
            <a:picLocks noChangeAspect="1"/>
          </p:cNvPicPr>
          <p:nvPr/>
        </p:nvPicPr>
        <p:blipFill rotWithShape="1">
          <a:blip r:embed="rId3"/>
          <a:srcRect l="3020" t="25784" r="33878" b="10949"/>
          <a:stretch/>
        </p:blipFill>
        <p:spPr>
          <a:xfrm>
            <a:off x="62235" y="2903936"/>
            <a:ext cx="4257539" cy="2507484"/>
          </a:xfrm>
          <a:prstGeom prst="rect">
            <a:avLst/>
          </a:prstGeom>
        </p:spPr>
      </p:pic>
      <p:sp>
        <p:nvSpPr>
          <p:cNvPr id="10" name="TextBox 9">
            <a:extLst>
              <a:ext uri="{FF2B5EF4-FFF2-40B4-BE49-F238E27FC236}">
                <a16:creationId xmlns:a16="http://schemas.microsoft.com/office/drawing/2014/main" id="{D62EE71B-65A6-40D7-99C9-EDEF165F9FA7}"/>
              </a:ext>
            </a:extLst>
          </p:cNvPr>
          <p:cNvSpPr txBox="1"/>
          <p:nvPr/>
        </p:nvSpPr>
        <p:spPr>
          <a:xfrm>
            <a:off x="224118" y="281828"/>
            <a:ext cx="3198159" cy="2308324"/>
          </a:xfrm>
          <a:prstGeom prst="rect">
            <a:avLst/>
          </a:prstGeom>
          <a:solidFill>
            <a:srgbClr val="FFFFCC"/>
          </a:solid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Gesture</a:t>
            </a:r>
            <a:r>
              <a:rPr kumimoji="0" lang="en-GB"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Hermia</a:t>
            </a:r>
            <a:r>
              <a:rPr kumimoji="0" lang="en-GB"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often points to herself or holds her chest 'I' 'Me' 'My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Inferior, unjust, no rights, ownership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Emphasising patriarchal society.</a:t>
            </a:r>
          </a:p>
        </p:txBody>
      </p:sp>
      <p:sp>
        <p:nvSpPr>
          <p:cNvPr id="12" name="TextBox 11">
            <a:extLst>
              <a:ext uri="{FF2B5EF4-FFF2-40B4-BE49-F238E27FC236}">
                <a16:creationId xmlns:a16="http://schemas.microsoft.com/office/drawing/2014/main" id="{E974A814-5F5F-4E6D-8012-CB766E1A12A9}"/>
              </a:ext>
            </a:extLst>
          </p:cNvPr>
          <p:cNvSpPr txBox="1"/>
          <p:nvPr/>
        </p:nvSpPr>
        <p:spPr>
          <a:xfrm>
            <a:off x="8621245" y="508187"/>
            <a:ext cx="2743200" cy="2308324"/>
          </a:xfrm>
          <a:prstGeom prst="rect">
            <a:avLst/>
          </a:prstGeom>
          <a:solidFill>
            <a:srgbClr val="FFFFCC"/>
          </a:solid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Unison in Movement &amp; sound</a:t>
            </a:r>
            <a:r>
              <a:rPr kumimoji="0" lang="en-GB"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Chorus walk as a group onto the stage in traverse formation whilst singing Psalms</a:t>
            </a:r>
            <a:r>
              <a:rPr lang="en-GB" dirty="0">
                <a:solidFill>
                  <a:srgbClr val="002060"/>
                </a:solidFill>
                <a:latin typeface="Arial" panose="020B0604020202020204" pitchFamily="34" charset="0"/>
                <a:cs typeface="Arial" panose="020B0604020202020204" pitchFamily="34" charset="0"/>
              </a:rPr>
              <a:t> creates a </a:t>
            </a:r>
            <a:r>
              <a:rPr kumimoji="0" lang="en-GB"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serious, religious </a:t>
            </a:r>
            <a:r>
              <a:rPr lang="en-GB" dirty="0">
                <a:solidFill>
                  <a:srgbClr val="002060"/>
                </a:solidFill>
                <a:latin typeface="Arial" panose="020B0604020202020204" pitchFamily="34" charset="0"/>
                <a:cs typeface="Arial" panose="020B0604020202020204" pitchFamily="34" charset="0"/>
              </a:rPr>
              <a:t>a</a:t>
            </a:r>
            <a:r>
              <a:rPr kumimoji="0" lang="en-GB"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tmosphere</a:t>
            </a:r>
            <a:endParaRPr kumimoji="0" lang="en-GB"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4" name="Picture 13" descr="A group of people standing in front of a crowd&#10;&#10;Description automatically generated">
            <a:extLst>
              <a:ext uri="{FF2B5EF4-FFF2-40B4-BE49-F238E27FC236}">
                <a16:creationId xmlns:a16="http://schemas.microsoft.com/office/drawing/2014/main" id="{AC7E02DE-F175-40FD-8BE1-2FBD4965D225}"/>
              </a:ext>
            </a:extLst>
          </p:cNvPr>
          <p:cNvPicPr>
            <a:picLocks noChangeAspect="1"/>
          </p:cNvPicPr>
          <p:nvPr/>
        </p:nvPicPr>
        <p:blipFill>
          <a:blip r:embed="rId4"/>
          <a:stretch>
            <a:fillRect/>
          </a:stretch>
        </p:blipFill>
        <p:spPr>
          <a:xfrm>
            <a:off x="7701686" y="2950726"/>
            <a:ext cx="4355859" cy="2526796"/>
          </a:xfrm>
          <a:prstGeom prst="rect">
            <a:avLst/>
          </a:prstGeom>
        </p:spPr>
      </p:pic>
      <p:cxnSp>
        <p:nvCxnSpPr>
          <p:cNvPr id="3" name="Straight Arrow Connector 2">
            <a:extLst>
              <a:ext uri="{FF2B5EF4-FFF2-40B4-BE49-F238E27FC236}">
                <a16:creationId xmlns:a16="http://schemas.microsoft.com/office/drawing/2014/main" id="{9C771E48-3F95-419B-94DA-0CF6C33A5CEB}"/>
              </a:ext>
            </a:extLst>
          </p:cNvPr>
          <p:cNvCxnSpPr>
            <a:stCxn id="10" idx="2"/>
          </p:cNvCxnSpPr>
          <p:nvPr/>
        </p:nvCxnSpPr>
        <p:spPr>
          <a:xfrm>
            <a:off x="1823198" y="2590152"/>
            <a:ext cx="715816" cy="26845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6" name="Straight Arrow Connector 5">
            <a:extLst>
              <a:ext uri="{FF2B5EF4-FFF2-40B4-BE49-F238E27FC236}">
                <a16:creationId xmlns:a16="http://schemas.microsoft.com/office/drawing/2014/main" id="{15697C20-45E6-4132-8A21-4DE1AFC5CE3F}"/>
              </a:ext>
            </a:extLst>
          </p:cNvPr>
          <p:cNvCxnSpPr>
            <a:stCxn id="5" idx="0"/>
          </p:cNvCxnSpPr>
          <p:nvPr/>
        </p:nvCxnSpPr>
        <p:spPr>
          <a:xfrm flipH="1" flipV="1">
            <a:off x="5823752" y="1997477"/>
            <a:ext cx="220658" cy="72690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702716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3244-C15C-4118-AFC8-C9041BD02693}"/>
              </a:ext>
            </a:extLst>
          </p:cNvPr>
          <p:cNvSpPr>
            <a:spLocks noGrp="1"/>
          </p:cNvSpPr>
          <p:nvPr>
            <p:ph type="ctrTitle"/>
          </p:nvPr>
        </p:nvSpPr>
        <p:spPr/>
        <p:txBody>
          <a:bodyPr/>
          <a:lstStyle/>
          <a:p>
            <a:r>
              <a:rPr lang="en-GB" dirty="0">
                <a:solidFill>
                  <a:srgbClr val="002060"/>
                </a:solidFill>
                <a:latin typeface="Arial" panose="020B0604020202020204" pitchFamily="34" charset="0"/>
                <a:cs typeface="Arial" panose="020B0604020202020204" pitchFamily="34" charset="0"/>
              </a:rPr>
              <a:t>Key moment 2</a:t>
            </a:r>
          </a:p>
        </p:txBody>
      </p:sp>
      <p:sp>
        <p:nvSpPr>
          <p:cNvPr id="3" name="Subtitle 2">
            <a:extLst>
              <a:ext uri="{FF2B5EF4-FFF2-40B4-BE49-F238E27FC236}">
                <a16:creationId xmlns:a16="http://schemas.microsoft.com/office/drawing/2014/main" id="{F9630289-3747-4042-9F4E-F3F1772995E9}"/>
              </a:ext>
            </a:extLst>
          </p:cNvPr>
          <p:cNvSpPr>
            <a:spLocks noGrp="1"/>
          </p:cNvSpPr>
          <p:nvPr>
            <p:ph type="subTitle" idx="1"/>
          </p:nvPr>
        </p:nvSpPr>
        <p:spPr/>
        <p:txBody>
          <a:bodyPr vert="horz" lIns="91440" tIns="45720" rIns="91440" bIns="45720" rtlCol="0" anchor="t">
            <a:normAutofit/>
          </a:bodyPr>
          <a:lstStyle/>
          <a:p>
            <a:r>
              <a:rPr lang="en-GB" dirty="0"/>
              <a:t>Lovers argument</a:t>
            </a:r>
          </a:p>
        </p:txBody>
      </p:sp>
    </p:spTree>
    <p:extLst>
      <p:ext uri="{BB962C8B-B14F-4D97-AF65-F5344CB8AC3E}">
        <p14:creationId xmlns:p14="http://schemas.microsoft.com/office/powerpoint/2010/main" val="3147339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C15F-CE1C-448E-BE0C-5EDE1714DE60}"/>
              </a:ext>
            </a:extLst>
          </p:cNvPr>
          <p:cNvSpPr>
            <a:spLocks noGrp="1"/>
          </p:cNvSpPr>
          <p:nvPr>
            <p:ph type="title"/>
          </p:nvPr>
        </p:nvSpPr>
        <p:spPr>
          <a:xfrm>
            <a:off x="173967" y="-2298"/>
            <a:ext cx="11844066" cy="571953"/>
          </a:xfrm>
        </p:spPr>
        <p:txBody>
          <a:bodyPr>
            <a:noAutofit/>
          </a:bodyPr>
          <a:lstStyle/>
          <a:p>
            <a:pPr algn="ctr"/>
            <a:r>
              <a:rPr lang="en-GB" sz="4000" b="1" dirty="0">
                <a:ea typeface="+mj-lt"/>
                <a:cs typeface="+mj-lt"/>
              </a:rPr>
              <a:t> </a:t>
            </a:r>
            <a:r>
              <a:rPr lang="en-GB" sz="2000" b="1" dirty="0">
                <a:solidFill>
                  <a:srgbClr val="002060"/>
                </a:solidFill>
                <a:effectLst>
                  <a:outerShdw blurRad="38100" dist="38100" dir="2700000" algn="tl">
                    <a:srgbClr val="000000">
                      <a:alpha val="43137"/>
                    </a:srgbClr>
                  </a:outerShdw>
                </a:effectLst>
                <a:latin typeface="Arial" panose="020B0604020202020204" pitchFamily="34" charset="0"/>
                <a:ea typeface="+mj-lt"/>
                <a:cs typeface="Arial" panose="020B0604020202020204" pitchFamily="34" charset="0"/>
              </a:rPr>
              <a:t>Key Moment 2: The Lovers in the woods –arguments – (1.21 - 1.32)</a:t>
            </a:r>
            <a:endParaRPr lang="en-US" sz="2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A60F0F5-3A4F-4A1C-9E9B-41CF3B7B62FB}"/>
              </a:ext>
            </a:extLst>
          </p:cNvPr>
          <p:cNvSpPr txBox="1"/>
          <p:nvPr/>
        </p:nvSpPr>
        <p:spPr>
          <a:xfrm>
            <a:off x="79255" y="3651831"/>
            <a:ext cx="2026024" cy="2446824"/>
          </a:xfrm>
          <a:prstGeom prst="rect">
            <a:avLst/>
          </a:prstGeom>
          <a:noFill/>
          <a:ln w="57150">
            <a:solidFill>
              <a:schemeClr val="tx2">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Vocal skills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Pitch</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Pace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Pause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Tone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Volume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Accent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Emphasis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Intonation</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F43BB3E-8B2B-43FD-8EC2-544A24AC02BE}"/>
              </a:ext>
            </a:extLst>
          </p:cNvPr>
          <p:cNvSpPr txBox="1"/>
          <p:nvPr/>
        </p:nvSpPr>
        <p:spPr>
          <a:xfrm>
            <a:off x="88491" y="582787"/>
            <a:ext cx="2026025" cy="2708434"/>
          </a:xfrm>
          <a:prstGeom prst="rect">
            <a:avLst/>
          </a:prstGeom>
          <a:solidFill>
            <a:srgbClr val="FFFFCC"/>
          </a:solidFill>
          <a:ln w="57150">
            <a:solidFill>
              <a:schemeClr val="tx2">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Physical Skills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Movement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Gesture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Facial expressions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Eye contact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Levels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Proxemics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Body language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Tension</a:t>
            </a:r>
          </a:p>
        </p:txBody>
      </p:sp>
      <p:pic>
        <p:nvPicPr>
          <p:cNvPr id="9" name="Picture 3" descr="A person standing in a dark room&#10;&#10;Description automatically generated">
            <a:extLst>
              <a:ext uri="{FF2B5EF4-FFF2-40B4-BE49-F238E27FC236}">
                <a16:creationId xmlns:a16="http://schemas.microsoft.com/office/drawing/2014/main" id="{1E6F9ECF-F26E-4A06-AF49-02250F4566EB}"/>
              </a:ext>
            </a:extLst>
          </p:cNvPr>
          <p:cNvPicPr>
            <a:picLocks noChangeAspect="1"/>
          </p:cNvPicPr>
          <p:nvPr/>
        </p:nvPicPr>
        <p:blipFill rotWithShape="1">
          <a:blip r:embed="rId2"/>
          <a:srcRect l="10222" t="2662" r="25727"/>
          <a:stretch/>
        </p:blipFill>
        <p:spPr>
          <a:xfrm>
            <a:off x="9899712" y="4529679"/>
            <a:ext cx="2089088" cy="1998156"/>
          </a:xfrm>
          <a:prstGeom prst="rect">
            <a:avLst/>
          </a:prstGeom>
        </p:spPr>
      </p:pic>
      <p:sp>
        <p:nvSpPr>
          <p:cNvPr id="10" name="TextBox 9">
            <a:extLst>
              <a:ext uri="{FF2B5EF4-FFF2-40B4-BE49-F238E27FC236}">
                <a16:creationId xmlns:a16="http://schemas.microsoft.com/office/drawing/2014/main" id="{9F764101-C844-481F-AEFF-C5E3A858D3CC}"/>
              </a:ext>
            </a:extLst>
          </p:cNvPr>
          <p:cNvSpPr txBox="1"/>
          <p:nvPr/>
        </p:nvSpPr>
        <p:spPr>
          <a:xfrm>
            <a:off x="11574732" y="935711"/>
            <a:ext cx="414068"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chemeClr val="bg1"/>
                </a:solidFill>
              </a:rPr>
              <a:t>1</a:t>
            </a:r>
          </a:p>
        </p:txBody>
      </p:sp>
      <p:sp>
        <p:nvSpPr>
          <p:cNvPr id="3" name="TextBox 2">
            <a:extLst>
              <a:ext uri="{FF2B5EF4-FFF2-40B4-BE49-F238E27FC236}">
                <a16:creationId xmlns:a16="http://schemas.microsoft.com/office/drawing/2014/main" id="{46E44A7B-7D21-4074-9176-B79E84FFDC78}"/>
              </a:ext>
            </a:extLst>
          </p:cNvPr>
          <p:cNvSpPr txBox="1"/>
          <p:nvPr/>
        </p:nvSpPr>
        <p:spPr>
          <a:xfrm>
            <a:off x="2383765" y="527400"/>
            <a:ext cx="7443725" cy="1200329"/>
          </a:xfrm>
          <a:prstGeom prst="rect">
            <a:avLst/>
          </a:prstGeom>
          <a:noFill/>
          <a:ln w="28575">
            <a:solidFill>
              <a:schemeClr val="accent6">
                <a:lumMod val="50000"/>
              </a:schemeClr>
            </a:solidFill>
          </a:ln>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1:21.00-1:22.40</a:t>
            </a:r>
          </a:p>
          <a:p>
            <a:r>
              <a:rPr lang="en-GB" b="1" u="sng" dirty="0">
                <a:solidFill>
                  <a:srgbClr val="002060"/>
                </a:solidFill>
                <a:latin typeface="Arial" panose="020B0604020202020204" pitchFamily="34" charset="0"/>
                <a:cs typeface="Arial" panose="020B0604020202020204" pitchFamily="34" charset="0"/>
              </a:rPr>
              <a:t>Purpose</a:t>
            </a:r>
            <a:r>
              <a:rPr lang="en-GB" b="1" dirty="0">
                <a:solidFill>
                  <a:srgbClr val="002060"/>
                </a:solidFill>
                <a:latin typeface="Arial" panose="020B0604020202020204" pitchFamily="34" charset="0"/>
                <a:cs typeface="Arial" panose="020B0604020202020204" pitchFamily="34" charset="0"/>
              </a:rPr>
              <a:t>:</a:t>
            </a:r>
          </a:p>
          <a:p>
            <a:r>
              <a:rPr lang="en-GB" dirty="0">
                <a:solidFill>
                  <a:srgbClr val="002060"/>
                </a:solidFill>
                <a:latin typeface="Arial" panose="020B0604020202020204" pitchFamily="34" charset="0"/>
                <a:cs typeface="Arial" panose="020B0604020202020204" pitchFamily="34" charset="0"/>
              </a:rPr>
              <a:t>To establish the enchantment – both boys in love with Helena. She feels confused and betrayed believing they are mocking her.</a:t>
            </a:r>
          </a:p>
        </p:txBody>
      </p:sp>
      <p:sp>
        <p:nvSpPr>
          <p:cNvPr id="4" name="TextBox 3">
            <a:extLst>
              <a:ext uri="{FF2B5EF4-FFF2-40B4-BE49-F238E27FC236}">
                <a16:creationId xmlns:a16="http://schemas.microsoft.com/office/drawing/2014/main" id="{6D0AC38D-F335-4FC3-96D4-20661D95A1D9}"/>
              </a:ext>
            </a:extLst>
          </p:cNvPr>
          <p:cNvSpPr txBox="1"/>
          <p:nvPr/>
        </p:nvSpPr>
        <p:spPr>
          <a:xfrm>
            <a:off x="2239512" y="1727729"/>
            <a:ext cx="7518400" cy="5078313"/>
          </a:xfrm>
          <a:prstGeom prst="rect">
            <a:avLst/>
          </a:prstGeom>
          <a:solidFill>
            <a:srgbClr val="FFFFCC"/>
          </a:solidFill>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Gesture</a:t>
            </a:r>
            <a:r>
              <a:rPr lang="en-GB" dirty="0">
                <a:solidFill>
                  <a:srgbClr val="002060"/>
                </a:solidFill>
                <a:latin typeface="Arial" panose="020B0604020202020204" pitchFamily="34" charset="0"/>
                <a:cs typeface="Arial" panose="020B0604020202020204" pitchFamily="34" charset="0"/>
              </a:rPr>
              <a:t>: On waking, Demetrius flings his hands to his heart in a fist shape – desire violent passion. Reaches arms outstretched, palms up, fingers curled towards Helena – desperate for her to love him back. Running fingers over his mouth – sexual desire.</a:t>
            </a:r>
          </a:p>
          <a:p>
            <a:r>
              <a:rPr lang="en-GB" b="1" dirty="0">
                <a:solidFill>
                  <a:srgbClr val="002060"/>
                </a:solidFill>
                <a:latin typeface="Arial" panose="020B0604020202020204" pitchFamily="34" charset="0"/>
                <a:cs typeface="Arial" panose="020B0604020202020204" pitchFamily="34" charset="0"/>
              </a:rPr>
              <a:t>Facial expressions: </a:t>
            </a:r>
            <a:r>
              <a:rPr lang="en-GB" dirty="0">
                <a:solidFill>
                  <a:srgbClr val="002060"/>
                </a:solidFill>
                <a:latin typeface="Arial" panose="020B0604020202020204" pitchFamily="34" charset="0"/>
                <a:cs typeface="Arial" panose="020B0604020202020204" pitchFamily="34" charset="0"/>
              </a:rPr>
              <a:t>When Helena is disgusted – furrowed brows, mouth open, head tilted – disgust at their ‘mockery’. Helena clenches jaw – furious at continual deceit. </a:t>
            </a:r>
          </a:p>
          <a:p>
            <a:r>
              <a:rPr lang="en-GB" b="1" dirty="0">
                <a:solidFill>
                  <a:srgbClr val="002060"/>
                </a:solidFill>
                <a:latin typeface="Arial" panose="020B0604020202020204" pitchFamily="34" charset="0"/>
                <a:cs typeface="Arial" panose="020B0604020202020204" pitchFamily="34" charset="0"/>
              </a:rPr>
              <a:t>Eye contact: </a:t>
            </a:r>
            <a:r>
              <a:rPr lang="en-GB" dirty="0">
                <a:solidFill>
                  <a:srgbClr val="002060"/>
                </a:solidFill>
                <a:latin typeface="Arial" panose="020B0604020202020204" pitchFamily="34" charset="0"/>
                <a:cs typeface="Arial" panose="020B0604020202020204" pitchFamily="34" charset="0"/>
              </a:rPr>
              <a:t>Helena is always making direct eye contact with Demetrius (more so than Lysander) to show she likes him more. Demetrius averts eye contact from Helena whilst she is ranting – shame, disappointed in himself &amp; the reaction he is receiving. </a:t>
            </a:r>
          </a:p>
          <a:p>
            <a:r>
              <a:rPr lang="en-GB" b="1" dirty="0">
                <a:solidFill>
                  <a:srgbClr val="002060"/>
                </a:solidFill>
                <a:latin typeface="Arial" panose="020B0604020202020204" pitchFamily="34" charset="0"/>
                <a:cs typeface="Arial" panose="020B0604020202020204" pitchFamily="34" charset="0"/>
              </a:rPr>
              <a:t>Levels: </a:t>
            </a:r>
            <a:r>
              <a:rPr lang="en-GB" dirty="0">
                <a:solidFill>
                  <a:srgbClr val="002060"/>
                </a:solidFill>
                <a:latin typeface="Arial" panose="020B0604020202020204" pitchFamily="34" charset="0"/>
                <a:cs typeface="Arial" panose="020B0604020202020204" pitchFamily="34" charset="0"/>
              </a:rPr>
              <a:t>Lysander – kneels – lowering levels – shows he would do anything for her – in awe. Melodramatic and intense – accentuates the feeling of mockery – visually looks chemically/magically induced. Helena continually switches physical levels of the set – always trying to be at a different level (initially higher – stepping onto bed, but jumps off when they follow her)– appalled – distancing – contrasting earlier behaviour in which she is chasing and following. </a:t>
            </a:r>
            <a:endParaRPr lang="en-GB" b="1" dirty="0">
              <a:solidFill>
                <a:srgbClr val="00206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00B8AFAD-964A-455E-8505-28B604D6613D}"/>
              </a:ext>
            </a:extLst>
          </p:cNvPr>
          <p:cNvPicPr>
            <a:picLocks noChangeAspect="1"/>
          </p:cNvPicPr>
          <p:nvPr/>
        </p:nvPicPr>
        <p:blipFill rotWithShape="1">
          <a:blip r:embed="rId3"/>
          <a:srcRect l="22803" t="9002" r="12106" b="11072"/>
          <a:stretch/>
        </p:blipFill>
        <p:spPr>
          <a:xfrm>
            <a:off x="9882909" y="617355"/>
            <a:ext cx="2111624" cy="1458477"/>
          </a:xfrm>
          <a:prstGeom prst="rect">
            <a:avLst/>
          </a:prstGeom>
        </p:spPr>
      </p:pic>
      <p:pic>
        <p:nvPicPr>
          <p:cNvPr id="14" name="Picture 13">
            <a:extLst>
              <a:ext uri="{FF2B5EF4-FFF2-40B4-BE49-F238E27FC236}">
                <a16:creationId xmlns:a16="http://schemas.microsoft.com/office/drawing/2014/main" id="{6EF1DFCA-1C55-495C-870F-70388EEADFDA}"/>
              </a:ext>
            </a:extLst>
          </p:cNvPr>
          <p:cNvPicPr>
            <a:picLocks noChangeAspect="1"/>
          </p:cNvPicPr>
          <p:nvPr/>
        </p:nvPicPr>
        <p:blipFill rotWithShape="1">
          <a:blip r:embed="rId4"/>
          <a:srcRect l="26579" t="13645" r="38333" b="11072"/>
          <a:stretch/>
        </p:blipFill>
        <p:spPr>
          <a:xfrm>
            <a:off x="10066987" y="2239135"/>
            <a:ext cx="1743467" cy="2104171"/>
          </a:xfrm>
          <a:prstGeom prst="rect">
            <a:avLst/>
          </a:prstGeom>
        </p:spPr>
      </p:pic>
    </p:spTree>
    <p:extLst>
      <p:ext uri="{BB962C8B-B14F-4D97-AF65-F5344CB8AC3E}">
        <p14:creationId xmlns:p14="http://schemas.microsoft.com/office/powerpoint/2010/main" val="1298514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A60F0F5-3A4F-4A1C-9E9B-41CF3B7B62FB}"/>
              </a:ext>
            </a:extLst>
          </p:cNvPr>
          <p:cNvSpPr txBox="1"/>
          <p:nvPr/>
        </p:nvSpPr>
        <p:spPr>
          <a:xfrm>
            <a:off x="79255" y="3651831"/>
            <a:ext cx="2026024" cy="2446824"/>
          </a:xfrm>
          <a:prstGeom prst="rect">
            <a:avLst/>
          </a:prstGeom>
          <a:noFill/>
          <a:ln w="57150">
            <a:solidFill>
              <a:schemeClr val="tx2">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Vocal skills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Pitch</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Pace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Pause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Tone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Volume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Accent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Emphasis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Intonation</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F43BB3E-8B2B-43FD-8EC2-544A24AC02BE}"/>
              </a:ext>
            </a:extLst>
          </p:cNvPr>
          <p:cNvSpPr txBox="1"/>
          <p:nvPr/>
        </p:nvSpPr>
        <p:spPr>
          <a:xfrm>
            <a:off x="88491" y="582787"/>
            <a:ext cx="2026025" cy="2708434"/>
          </a:xfrm>
          <a:prstGeom prst="rect">
            <a:avLst/>
          </a:prstGeom>
          <a:solidFill>
            <a:srgbClr val="FFFFCC"/>
          </a:solidFill>
          <a:ln w="57150">
            <a:solidFill>
              <a:schemeClr val="tx2">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Physical Skills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Movement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Gesture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Facial expressions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Eye contact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Levels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Proxemics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Body language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Tension</a:t>
            </a:r>
          </a:p>
        </p:txBody>
      </p:sp>
      <p:pic>
        <p:nvPicPr>
          <p:cNvPr id="9" name="Picture 3" descr="A person standing in a dark room&#10;&#10;Description automatically generated">
            <a:extLst>
              <a:ext uri="{FF2B5EF4-FFF2-40B4-BE49-F238E27FC236}">
                <a16:creationId xmlns:a16="http://schemas.microsoft.com/office/drawing/2014/main" id="{1E6F9ECF-F26E-4A06-AF49-02250F4566EB}"/>
              </a:ext>
            </a:extLst>
          </p:cNvPr>
          <p:cNvPicPr>
            <a:picLocks noChangeAspect="1"/>
          </p:cNvPicPr>
          <p:nvPr/>
        </p:nvPicPr>
        <p:blipFill rotWithShape="1">
          <a:blip r:embed="rId2"/>
          <a:srcRect l="10222" t="2662" r="25727"/>
          <a:stretch/>
        </p:blipFill>
        <p:spPr>
          <a:xfrm>
            <a:off x="9675876" y="617355"/>
            <a:ext cx="2466109" cy="2358766"/>
          </a:xfrm>
          <a:prstGeom prst="rect">
            <a:avLst/>
          </a:prstGeom>
        </p:spPr>
      </p:pic>
      <p:sp>
        <p:nvSpPr>
          <p:cNvPr id="10" name="TextBox 9">
            <a:extLst>
              <a:ext uri="{FF2B5EF4-FFF2-40B4-BE49-F238E27FC236}">
                <a16:creationId xmlns:a16="http://schemas.microsoft.com/office/drawing/2014/main" id="{9F764101-C844-481F-AEFF-C5E3A858D3CC}"/>
              </a:ext>
            </a:extLst>
          </p:cNvPr>
          <p:cNvSpPr txBox="1"/>
          <p:nvPr/>
        </p:nvSpPr>
        <p:spPr>
          <a:xfrm>
            <a:off x="11574732" y="935711"/>
            <a:ext cx="414068"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chemeClr val="bg1"/>
                </a:solidFill>
              </a:rPr>
              <a:t>1</a:t>
            </a:r>
          </a:p>
        </p:txBody>
      </p:sp>
      <p:sp>
        <p:nvSpPr>
          <p:cNvPr id="3" name="TextBox 2">
            <a:extLst>
              <a:ext uri="{FF2B5EF4-FFF2-40B4-BE49-F238E27FC236}">
                <a16:creationId xmlns:a16="http://schemas.microsoft.com/office/drawing/2014/main" id="{46E44A7B-7D21-4074-9176-B79E84FFDC78}"/>
              </a:ext>
            </a:extLst>
          </p:cNvPr>
          <p:cNvSpPr txBox="1"/>
          <p:nvPr/>
        </p:nvSpPr>
        <p:spPr>
          <a:xfrm>
            <a:off x="2383766" y="527400"/>
            <a:ext cx="7028088" cy="1200329"/>
          </a:xfrm>
          <a:prstGeom prst="rect">
            <a:avLst/>
          </a:prstGeom>
          <a:noFill/>
          <a:ln w="28575">
            <a:solidFill>
              <a:schemeClr val="accent6">
                <a:lumMod val="50000"/>
              </a:schemeClr>
            </a:solidFill>
          </a:ln>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1:21.00-1:22.40</a:t>
            </a:r>
          </a:p>
          <a:p>
            <a:r>
              <a:rPr lang="en-GB" b="1" u="sng" dirty="0">
                <a:solidFill>
                  <a:srgbClr val="002060"/>
                </a:solidFill>
                <a:latin typeface="Arial" panose="020B0604020202020204" pitchFamily="34" charset="0"/>
                <a:cs typeface="Arial" panose="020B0604020202020204" pitchFamily="34" charset="0"/>
              </a:rPr>
              <a:t>Purpose</a:t>
            </a:r>
            <a:r>
              <a:rPr lang="en-GB" b="1" dirty="0">
                <a:solidFill>
                  <a:srgbClr val="002060"/>
                </a:solidFill>
                <a:latin typeface="Arial" panose="020B0604020202020204" pitchFamily="34" charset="0"/>
                <a:cs typeface="Arial" panose="020B0604020202020204" pitchFamily="34" charset="0"/>
              </a:rPr>
              <a:t>:</a:t>
            </a:r>
          </a:p>
          <a:p>
            <a:r>
              <a:rPr lang="en-GB" dirty="0">
                <a:solidFill>
                  <a:srgbClr val="002060"/>
                </a:solidFill>
                <a:latin typeface="Arial" panose="020B0604020202020204" pitchFamily="34" charset="0"/>
                <a:cs typeface="Arial" panose="020B0604020202020204" pitchFamily="34" charset="0"/>
              </a:rPr>
              <a:t>To establish the enchantment – both boys in love with Helena. She feels confused and betrayed believing they are mocking her.</a:t>
            </a:r>
          </a:p>
        </p:txBody>
      </p:sp>
      <p:sp>
        <p:nvSpPr>
          <p:cNvPr id="4" name="TextBox 3">
            <a:extLst>
              <a:ext uri="{FF2B5EF4-FFF2-40B4-BE49-F238E27FC236}">
                <a16:creationId xmlns:a16="http://schemas.microsoft.com/office/drawing/2014/main" id="{6D0AC38D-F335-4FC3-96D4-20661D95A1D9}"/>
              </a:ext>
            </a:extLst>
          </p:cNvPr>
          <p:cNvSpPr txBox="1"/>
          <p:nvPr/>
        </p:nvSpPr>
        <p:spPr>
          <a:xfrm>
            <a:off x="2309091" y="1865746"/>
            <a:ext cx="7102763" cy="3693319"/>
          </a:xfrm>
          <a:prstGeom prst="rect">
            <a:avLst/>
          </a:prstGeom>
          <a:solidFill>
            <a:srgbClr val="FFFFCC"/>
          </a:solidFill>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Proxemics: </a:t>
            </a:r>
            <a:r>
              <a:rPr lang="en-GB" dirty="0">
                <a:solidFill>
                  <a:srgbClr val="002060"/>
                </a:solidFill>
                <a:latin typeface="Arial" panose="020B0604020202020204" pitchFamily="34" charset="0"/>
                <a:cs typeface="Arial" panose="020B0604020202020204" pitchFamily="34" charset="0"/>
              </a:rPr>
              <a:t>Helena uses proxemics to show her aggressive tendencies &amp; confusion – distancing – (using set) holding on to the other side of the bed – using it as a barrier – repulsed by boys behaviour.  Especially shocking as she has surprised reactions from audience – subverting their expectations. </a:t>
            </a:r>
          </a:p>
          <a:p>
            <a:r>
              <a:rPr lang="en-GB" b="1" dirty="0">
                <a:solidFill>
                  <a:srgbClr val="002060"/>
                </a:solidFill>
                <a:latin typeface="Arial" panose="020B0604020202020204" pitchFamily="34" charset="0"/>
                <a:cs typeface="Arial" panose="020B0604020202020204" pitchFamily="34" charset="0"/>
              </a:rPr>
              <a:t>Body language + tension: </a:t>
            </a:r>
            <a:r>
              <a:rPr lang="en-GB" dirty="0">
                <a:solidFill>
                  <a:srgbClr val="002060"/>
                </a:solidFill>
                <a:latin typeface="Arial" panose="020B0604020202020204" pitchFamily="34" charset="0"/>
                <a:cs typeface="Arial" panose="020B0604020202020204" pitchFamily="34" charset="0"/>
              </a:rPr>
              <a:t>Helena – leaning back – hands up, fingers spread in front of her shoulders – defensive – mocking how they are talking to her and exaggerated behaviour. Helena – tension – throwing arms down by side, in quick and restricted movements – accusatory nature of what she is saying and how she feels she is being mocked. Restricted = uneasy. </a:t>
            </a:r>
          </a:p>
          <a:p>
            <a:endParaRPr lang="en-GB" b="1"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6387255-EA46-4AA3-8407-791C3B4010DD}"/>
              </a:ext>
            </a:extLst>
          </p:cNvPr>
          <p:cNvPicPr>
            <a:picLocks noChangeAspect="1"/>
          </p:cNvPicPr>
          <p:nvPr/>
        </p:nvPicPr>
        <p:blipFill rotWithShape="1">
          <a:blip r:embed="rId3"/>
          <a:srcRect l="22803" t="9002" r="12106" b="11072"/>
          <a:stretch/>
        </p:blipFill>
        <p:spPr>
          <a:xfrm>
            <a:off x="9991885" y="3291221"/>
            <a:ext cx="2111624" cy="1458477"/>
          </a:xfrm>
          <a:prstGeom prst="rect">
            <a:avLst/>
          </a:prstGeom>
        </p:spPr>
      </p:pic>
      <p:sp>
        <p:nvSpPr>
          <p:cNvPr id="12" name="Title 1">
            <a:extLst>
              <a:ext uri="{FF2B5EF4-FFF2-40B4-BE49-F238E27FC236}">
                <a16:creationId xmlns:a16="http://schemas.microsoft.com/office/drawing/2014/main" id="{88129F56-6BF5-4286-882B-08A21F42C95C}"/>
              </a:ext>
            </a:extLst>
          </p:cNvPr>
          <p:cNvSpPr>
            <a:spLocks noGrp="1"/>
          </p:cNvSpPr>
          <p:nvPr>
            <p:ph type="title"/>
          </p:nvPr>
        </p:nvSpPr>
        <p:spPr>
          <a:xfrm>
            <a:off x="173967" y="-2298"/>
            <a:ext cx="11844066" cy="571953"/>
          </a:xfrm>
        </p:spPr>
        <p:txBody>
          <a:bodyPr>
            <a:noAutofit/>
          </a:bodyPr>
          <a:lstStyle/>
          <a:p>
            <a:pPr algn="ctr"/>
            <a:r>
              <a:rPr lang="en-GB" sz="4000" b="1" dirty="0">
                <a:ea typeface="+mj-lt"/>
                <a:cs typeface="+mj-lt"/>
              </a:rPr>
              <a:t> </a:t>
            </a:r>
            <a:r>
              <a:rPr lang="en-GB" sz="2000" b="1" dirty="0">
                <a:solidFill>
                  <a:srgbClr val="002060"/>
                </a:solidFill>
                <a:effectLst>
                  <a:outerShdw blurRad="38100" dist="38100" dir="2700000" algn="tl">
                    <a:srgbClr val="000000">
                      <a:alpha val="43137"/>
                    </a:srgbClr>
                  </a:outerShdw>
                </a:effectLst>
                <a:latin typeface="Arial" panose="020B0604020202020204" pitchFamily="34" charset="0"/>
                <a:ea typeface="+mj-lt"/>
                <a:cs typeface="Arial" panose="020B0604020202020204" pitchFamily="34" charset="0"/>
              </a:rPr>
              <a:t>Key Moment 2: The Lovers in the woods –arguments – (1.21 - 1.32)</a:t>
            </a:r>
            <a:endParaRPr lang="en-US" sz="2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582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A60F0F5-3A4F-4A1C-9E9B-41CF3B7B62FB}"/>
              </a:ext>
            </a:extLst>
          </p:cNvPr>
          <p:cNvSpPr txBox="1"/>
          <p:nvPr/>
        </p:nvSpPr>
        <p:spPr>
          <a:xfrm>
            <a:off x="79255" y="3651831"/>
            <a:ext cx="2026024" cy="2446824"/>
          </a:xfrm>
          <a:prstGeom prst="rect">
            <a:avLst/>
          </a:prstGeom>
          <a:noFill/>
          <a:ln w="57150">
            <a:solidFill>
              <a:schemeClr val="tx2">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Vocal skills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Pitch</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Pace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Pause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Tone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Volume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Accent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Emphasis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Intonation</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F43BB3E-8B2B-43FD-8EC2-544A24AC02BE}"/>
              </a:ext>
            </a:extLst>
          </p:cNvPr>
          <p:cNvSpPr txBox="1"/>
          <p:nvPr/>
        </p:nvSpPr>
        <p:spPr>
          <a:xfrm>
            <a:off x="88491" y="582787"/>
            <a:ext cx="2026025" cy="2708434"/>
          </a:xfrm>
          <a:prstGeom prst="rect">
            <a:avLst/>
          </a:prstGeom>
          <a:solidFill>
            <a:srgbClr val="FFFFCC"/>
          </a:solidFill>
          <a:ln w="57150">
            <a:solidFill>
              <a:schemeClr val="tx2">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Physical Skills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Movement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Gesture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Facial expressions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Eye contact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Levels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Proxemics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Body language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Tension</a:t>
            </a:r>
          </a:p>
        </p:txBody>
      </p:sp>
      <p:pic>
        <p:nvPicPr>
          <p:cNvPr id="9" name="Picture 3" descr="A person standing in a dark room&#10;&#10;Description automatically generated">
            <a:extLst>
              <a:ext uri="{FF2B5EF4-FFF2-40B4-BE49-F238E27FC236}">
                <a16:creationId xmlns:a16="http://schemas.microsoft.com/office/drawing/2014/main" id="{1E6F9ECF-F26E-4A06-AF49-02250F4566EB}"/>
              </a:ext>
            </a:extLst>
          </p:cNvPr>
          <p:cNvPicPr>
            <a:picLocks noChangeAspect="1"/>
          </p:cNvPicPr>
          <p:nvPr/>
        </p:nvPicPr>
        <p:blipFill rotWithShape="1">
          <a:blip r:embed="rId2"/>
          <a:srcRect l="10222" t="2662" r="25727"/>
          <a:stretch/>
        </p:blipFill>
        <p:spPr>
          <a:xfrm>
            <a:off x="9675876" y="617355"/>
            <a:ext cx="2466109" cy="2358766"/>
          </a:xfrm>
          <a:prstGeom prst="rect">
            <a:avLst/>
          </a:prstGeom>
        </p:spPr>
      </p:pic>
      <p:sp>
        <p:nvSpPr>
          <p:cNvPr id="10" name="TextBox 9">
            <a:extLst>
              <a:ext uri="{FF2B5EF4-FFF2-40B4-BE49-F238E27FC236}">
                <a16:creationId xmlns:a16="http://schemas.microsoft.com/office/drawing/2014/main" id="{9F764101-C844-481F-AEFF-C5E3A858D3CC}"/>
              </a:ext>
            </a:extLst>
          </p:cNvPr>
          <p:cNvSpPr txBox="1"/>
          <p:nvPr/>
        </p:nvSpPr>
        <p:spPr>
          <a:xfrm>
            <a:off x="11574732" y="935711"/>
            <a:ext cx="414068"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chemeClr val="bg1"/>
                </a:solidFill>
              </a:rPr>
              <a:t>1</a:t>
            </a:r>
          </a:p>
        </p:txBody>
      </p:sp>
      <p:sp>
        <p:nvSpPr>
          <p:cNvPr id="3" name="TextBox 2">
            <a:extLst>
              <a:ext uri="{FF2B5EF4-FFF2-40B4-BE49-F238E27FC236}">
                <a16:creationId xmlns:a16="http://schemas.microsoft.com/office/drawing/2014/main" id="{46E44A7B-7D21-4074-9176-B79E84FFDC78}"/>
              </a:ext>
            </a:extLst>
          </p:cNvPr>
          <p:cNvSpPr txBox="1"/>
          <p:nvPr/>
        </p:nvSpPr>
        <p:spPr>
          <a:xfrm>
            <a:off x="2383766" y="527400"/>
            <a:ext cx="7028088" cy="1200329"/>
          </a:xfrm>
          <a:prstGeom prst="rect">
            <a:avLst/>
          </a:prstGeom>
          <a:noFill/>
          <a:ln w="28575">
            <a:solidFill>
              <a:schemeClr val="accent6">
                <a:lumMod val="50000"/>
              </a:schemeClr>
            </a:solidFill>
          </a:ln>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1:21.00-1:22.40</a:t>
            </a:r>
          </a:p>
          <a:p>
            <a:r>
              <a:rPr lang="en-GB" b="1" u="sng" dirty="0">
                <a:solidFill>
                  <a:srgbClr val="002060"/>
                </a:solidFill>
                <a:latin typeface="Arial" panose="020B0604020202020204" pitchFamily="34" charset="0"/>
                <a:cs typeface="Arial" panose="020B0604020202020204" pitchFamily="34" charset="0"/>
              </a:rPr>
              <a:t>Purpose</a:t>
            </a:r>
            <a:r>
              <a:rPr lang="en-GB" b="1" dirty="0">
                <a:solidFill>
                  <a:srgbClr val="002060"/>
                </a:solidFill>
                <a:latin typeface="Arial" panose="020B0604020202020204" pitchFamily="34" charset="0"/>
                <a:cs typeface="Arial" panose="020B0604020202020204" pitchFamily="34" charset="0"/>
              </a:rPr>
              <a:t>:</a:t>
            </a:r>
          </a:p>
          <a:p>
            <a:r>
              <a:rPr lang="en-GB" dirty="0">
                <a:solidFill>
                  <a:srgbClr val="002060"/>
                </a:solidFill>
                <a:latin typeface="Arial" panose="020B0604020202020204" pitchFamily="34" charset="0"/>
                <a:cs typeface="Arial" panose="020B0604020202020204" pitchFamily="34" charset="0"/>
              </a:rPr>
              <a:t>To establish the enchantment – both boys in love with Helena. She feels confused and betrayed believing they are mocking her.</a:t>
            </a:r>
          </a:p>
        </p:txBody>
      </p:sp>
      <p:sp>
        <p:nvSpPr>
          <p:cNvPr id="4" name="TextBox 3">
            <a:extLst>
              <a:ext uri="{FF2B5EF4-FFF2-40B4-BE49-F238E27FC236}">
                <a16:creationId xmlns:a16="http://schemas.microsoft.com/office/drawing/2014/main" id="{6D0AC38D-F335-4FC3-96D4-20661D95A1D9}"/>
              </a:ext>
            </a:extLst>
          </p:cNvPr>
          <p:cNvSpPr txBox="1"/>
          <p:nvPr/>
        </p:nvSpPr>
        <p:spPr>
          <a:xfrm>
            <a:off x="2309091" y="1865746"/>
            <a:ext cx="7518400" cy="4801314"/>
          </a:xfrm>
          <a:prstGeom prst="rect">
            <a:avLst/>
          </a:prstGeom>
          <a:solidFill>
            <a:srgbClr val="FFFFCC"/>
          </a:solidFill>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Pitch: </a:t>
            </a:r>
            <a:r>
              <a:rPr lang="en-GB" dirty="0">
                <a:solidFill>
                  <a:srgbClr val="002060"/>
                </a:solidFill>
                <a:latin typeface="Arial" panose="020B0604020202020204" pitchFamily="34" charset="0"/>
                <a:cs typeface="Arial" panose="020B0604020202020204" pitchFamily="34" charset="0"/>
              </a:rPr>
              <a:t>Helena “I’m sure you both hate me with your heart” – lowers pitch –growling, aggressive tone = How offensive she finds it that their behaviours have switched. Lysander – high pitched whimper as he flings his arms around Helena’s shoulders – puppy like – desperation and affection. </a:t>
            </a:r>
          </a:p>
          <a:p>
            <a:r>
              <a:rPr lang="en-GB" b="1" dirty="0">
                <a:solidFill>
                  <a:srgbClr val="002060"/>
                </a:solidFill>
                <a:latin typeface="Arial" panose="020B0604020202020204" pitchFamily="34" charset="0"/>
                <a:cs typeface="Arial" panose="020B0604020202020204" pitchFamily="34" charset="0"/>
              </a:rPr>
              <a:t>Pace</a:t>
            </a:r>
            <a:r>
              <a:rPr lang="en-GB" dirty="0">
                <a:solidFill>
                  <a:srgbClr val="002060"/>
                </a:solidFill>
                <a:latin typeface="Arial" panose="020B0604020202020204" pitchFamily="34" charset="0"/>
                <a:cs typeface="Arial" panose="020B0604020202020204" pitchFamily="34" charset="0"/>
              </a:rPr>
              <a:t>: Helena – uses a fast, rambling pace – show her frustration, anger and disgust. Lysander &amp; Demetrius – slow, steady, controlled pace and annunciation – lust, passion – desperate to be heard.</a:t>
            </a:r>
          </a:p>
          <a:p>
            <a:r>
              <a:rPr lang="en-GB" b="1" dirty="0">
                <a:solidFill>
                  <a:srgbClr val="002060"/>
                </a:solidFill>
                <a:latin typeface="Arial" panose="020B0604020202020204" pitchFamily="34" charset="0"/>
                <a:cs typeface="Arial" panose="020B0604020202020204" pitchFamily="34" charset="0"/>
              </a:rPr>
              <a:t>Pause: </a:t>
            </a:r>
            <a:r>
              <a:rPr lang="en-GB" dirty="0">
                <a:solidFill>
                  <a:srgbClr val="002060"/>
                </a:solidFill>
                <a:latin typeface="Arial" panose="020B0604020202020204" pitchFamily="34" charset="0"/>
                <a:cs typeface="Arial" panose="020B0604020202020204" pitchFamily="34" charset="0"/>
              </a:rPr>
              <a:t>Helena’s lack of pauses doesn’t allow the boys to speak – her frustration and desperation for them to cease their ‘mockery’.</a:t>
            </a:r>
          </a:p>
          <a:p>
            <a:r>
              <a:rPr lang="en-GB" b="1" dirty="0">
                <a:solidFill>
                  <a:srgbClr val="002060"/>
                </a:solidFill>
                <a:latin typeface="Arial" panose="020B0604020202020204" pitchFamily="34" charset="0"/>
                <a:cs typeface="Arial" panose="020B0604020202020204" pitchFamily="34" charset="0"/>
              </a:rPr>
              <a:t>Tone: </a:t>
            </a:r>
            <a:r>
              <a:rPr lang="en-GB" dirty="0">
                <a:solidFill>
                  <a:srgbClr val="002060"/>
                </a:solidFill>
                <a:latin typeface="Arial" panose="020B0604020202020204" pitchFamily="34" charset="0"/>
                <a:cs typeface="Arial" panose="020B0604020202020204" pitchFamily="34" charset="0"/>
              </a:rPr>
              <a:t>Lysander – “I weep” – sad, desperate tone – trying to evoke sympathy from Helena. </a:t>
            </a:r>
          </a:p>
          <a:p>
            <a:r>
              <a:rPr lang="en-GB" b="1" dirty="0">
                <a:solidFill>
                  <a:srgbClr val="002060"/>
                </a:solidFill>
                <a:latin typeface="Arial" panose="020B0604020202020204" pitchFamily="34" charset="0"/>
                <a:cs typeface="Arial" panose="020B0604020202020204" pitchFamily="34" charset="0"/>
              </a:rPr>
              <a:t>Volume: </a:t>
            </a:r>
            <a:r>
              <a:rPr lang="en-GB" dirty="0">
                <a:solidFill>
                  <a:srgbClr val="002060"/>
                </a:solidFill>
                <a:latin typeface="Arial" panose="020B0604020202020204" pitchFamily="34" charset="0"/>
                <a:cs typeface="Arial" panose="020B0604020202020204" pitchFamily="34" charset="0"/>
              </a:rPr>
              <a:t>Helena uses a loud and domineering volume to show her frustration and desperation to be heard.</a:t>
            </a:r>
          </a:p>
          <a:p>
            <a:r>
              <a:rPr lang="en-GB" b="1" dirty="0">
                <a:solidFill>
                  <a:srgbClr val="002060"/>
                </a:solidFill>
                <a:latin typeface="Arial" panose="020B0604020202020204" pitchFamily="34" charset="0"/>
                <a:cs typeface="Arial" panose="020B0604020202020204" pitchFamily="34" charset="0"/>
              </a:rPr>
              <a:t>Emphasis: </a:t>
            </a:r>
            <a:r>
              <a:rPr lang="en-GB" dirty="0">
                <a:solidFill>
                  <a:srgbClr val="002060"/>
                </a:solidFill>
                <a:latin typeface="Arial" panose="020B0604020202020204" pitchFamily="34" charset="0"/>
                <a:cs typeface="Arial" panose="020B0604020202020204" pitchFamily="34" charset="0"/>
              </a:rPr>
              <a:t>“I’m sure you both hate me with your hearts” inner anger “Sure” and “Hate” – accentuated by frantic hand gestures. Spitted through aggressive gritted teeth. </a:t>
            </a:r>
          </a:p>
        </p:txBody>
      </p:sp>
      <p:sp>
        <p:nvSpPr>
          <p:cNvPr id="11" name="Title 1">
            <a:extLst>
              <a:ext uri="{FF2B5EF4-FFF2-40B4-BE49-F238E27FC236}">
                <a16:creationId xmlns:a16="http://schemas.microsoft.com/office/drawing/2014/main" id="{3341C85A-5F33-490D-80D7-E474793CFC3B}"/>
              </a:ext>
            </a:extLst>
          </p:cNvPr>
          <p:cNvSpPr>
            <a:spLocks noGrp="1"/>
          </p:cNvSpPr>
          <p:nvPr>
            <p:ph type="title"/>
          </p:nvPr>
        </p:nvSpPr>
        <p:spPr>
          <a:xfrm>
            <a:off x="173967" y="-2298"/>
            <a:ext cx="11844066" cy="571953"/>
          </a:xfrm>
        </p:spPr>
        <p:txBody>
          <a:bodyPr>
            <a:noAutofit/>
          </a:bodyPr>
          <a:lstStyle/>
          <a:p>
            <a:pPr algn="ctr"/>
            <a:r>
              <a:rPr lang="en-GB" sz="4000" b="1" dirty="0">
                <a:ea typeface="+mj-lt"/>
                <a:cs typeface="+mj-lt"/>
              </a:rPr>
              <a:t> </a:t>
            </a:r>
            <a:r>
              <a:rPr lang="en-GB" sz="2000" b="1" dirty="0">
                <a:solidFill>
                  <a:srgbClr val="002060"/>
                </a:solidFill>
                <a:effectLst>
                  <a:outerShdw blurRad="38100" dist="38100" dir="2700000" algn="tl">
                    <a:srgbClr val="000000">
                      <a:alpha val="43137"/>
                    </a:srgbClr>
                  </a:outerShdw>
                </a:effectLst>
                <a:latin typeface="Arial" panose="020B0604020202020204" pitchFamily="34" charset="0"/>
                <a:ea typeface="+mj-lt"/>
                <a:cs typeface="Arial" panose="020B0604020202020204" pitchFamily="34" charset="0"/>
              </a:rPr>
              <a:t>Key Moment 2: The Lovers in the woods –arguments – (1.21 - 1.32)</a:t>
            </a:r>
            <a:endParaRPr lang="en-US" sz="2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722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3244-C15C-4118-AFC8-C9041BD02693}"/>
              </a:ext>
            </a:extLst>
          </p:cNvPr>
          <p:cNvSpPr>
            <a:spLocks noGrp="1"/>
          </p:cNvSpPr>
          <p:nvPr>
            <p:ph type="ctrTitle"/>
          </p:nvPr>
        </p:nvSpPr>
        <p:spPr/>
        <p:txBody>
          <a:bodyPr/>
          <a:lstStyle/>
          <a:p>
            <a:r>
              <a:rPr lang="en-GB" dirty="0">
                <a:solidFill>
                  <a:srgbClr val="002060"/>
                </a:solidFill>
                <a:latin typeface="Arial" panose="020B0604020202020204" pitchFamily="34" charset="0"/>
                <a:cs typeface="Arial" panose="020B0604020202020204" pitchFamily="34" charset="0"/>
              </a:rPr>
              <a:t>Key moment 3</a:t>
            </a:r>
          </a:p>
        </p:txBody>
      </p:sp>
      <p:sp>
        <p:nvSpPr>
          <p:cNvPr id="3" name="Subtitle 2">
            <a:extLst>
              <a:ext uri="{FF2B5EF4-FFF2-40B4-BE49-F238E27FC236}">
                <a16:creationId xmlns:a16="http://schemas.microsoft.com/office/drawing/2014/main" id="{F9630289-3747-4042-9F4E-F3F1772995E9}"/>
              </a:ext>
            </a:extLst>
          </p:cNvPr>
          <p:cNvSpPr>
            <a:spLocks noGrp="1"/>
          </p:cNvSpPr>
          <p:nvPr>
            <p:ph type="subTitle" idx="1"/>
          </p:nvPr>
        </p:nvSpPr>
        <p:spPr/>
        <p:txBody>
          <a:bodyPr/>
          <a:lstStyle/>
          <a:p>
            <a:r>
              <a:rPr lang="en-GB" dirty="0"/>
              <a:t>Flower enchantment + kiss</a:t>
            </a:r>
          </a:p>
        </p:txBody>
      </p:sp>
    </p:spTree>
    <p:extLst>
      <p:ext uri="{BB962C8B-B14F-4D97-AF65-F5344CB8AC3E}">
        <p14:creationId xmlns:p14="http://schemas.microsoft.com/office/powerpoint/2010/main" val="619678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A72436-D8F3-4A94-843F-3E1DFC41E95F}"/>
              </a:ext>
            </a:extLst>
          </p:cNvPr>
          <p:cNvSpPr txBox="1"/>
          <p:nvPr/>
        </p:nvSpPr>
        <p:spPr>
          <a:xfrm>
            <a:off x="79255" y="3651831"/>
            <a:ext cx="2026024" cy="2446824"/>
          </a:xfrm>
          <a:prstGeom prst="rect">
            <a:avLst/>
          </a:prstGeom>
          <a:noFill/>
          <a:ln w="57150">
            <a:solidFill>
              <a:schemeClr val="tx2">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Vocal skills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Pitch</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Pace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Pause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Tone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Volume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Accent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Emphasis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Intonation</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460F8F5-F6C4-47FA-9178-0A4A480C88AA}"/>
              </a:ext>
            </a:extLst>
          </p:cNvPr>
          <p:cNvSpPr txBox="1"/>
          <p:nvPr/>
        </p:nvSpPr>
        <p:spPr>
          <a:xfrm>
            <a:off x="88491" y="582787"/>
            <a:ext cx="2026025" cy="2708434"/>
          </a:xfrm>
          <a:prstGeom prst="rect">
            <a:avLst/>
          </a:prstGeom>
          <a:solidFill>
            <a:srgbClr val="FFFFCC"/>
          </a:solidFill>
          <a:ln w="57150">
            <a:solidFill>
              <a:schemeClr val="tx2">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Physical Skills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Movement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Gesture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Facial expressions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Eye contact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Levels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Proxemics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Body language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Tension</a:t>
            </a:r>
          </a:p>
        </p:txBody>
      </p:sp>
      <p:sp>
        <p:nvSpPr>
          <p:cNvPr id="10" name="TextBox 9">
            <a:extLst>
              <a:ext uri="{FF2B5EF4-FFF2-40B4-BE49-F238E27FC236}">
                <a16:creationId xmlns:a16="http://schemas.microsoft.com/office/drawing/2014/main" id="{AB1EE6B1-CC04-4038-A35F-AAABCDDC9BFE}"/>
              </a:ext>
            </a:extLst>
          </p:cNvPr>
          <p:cNvSpPr txBox="1"/>
          <p:nvPr/>
        </p:nvSpPr>
        <p:spPr>
          <a:xfrm>
            <a:off x="2233371" y="567505"/>
            <a:ext cx="9784662" cy="1200329"/>
          </a:xfrm>
          <a:prstGeom prst="rect">
            <a:avLst/>
          </a:prstGeom>
          <a:noFill/>
          <a:ln w="28575">
            <a:solidFill>
              <a:schemeClr val="accent6">
                <a:lumMod val="50000"/>
              </a:schemeClr>
            </a:solidFill>
          </a:ln>
        </p:spPr>
        <p:txBody>
          <a:bodyPr wrap="square" lIns="91440" tIns="45720" rIns="91440" bIns="45720" rtlCol="0" anchor="t">
            <a:spAutoFit/>
          </a:bodyPr>
          <a:lstStyle/>
          <a:p>
            <a:r>
              <a:rPr lang="en-GB" b="1">
                <a:solidFill>
                  <a:srgbClr val="002060"/>
                </a:solidFill>
                <a:latin typeface="Arial"/>
                <a:cs typeface="Arial"/>
              </a:rPr>
              <a:t>2:30:00 - 5:00:00</a:t>
            </a:r>
            <a:endParaRPr lang="en-GB" b="1">
              <a:solidFill>
                <a:srgbClr val="002060"/>
              </a:solidFill>
              <a:latin typeface="Arial" panose="020B0604020202020204" pitchFamily="34" charset="0"/>
              <a:cs typeface="Arial" panose="020B0604020202020204" pitchFamily="34" charset="0"/>
            </a:endParaRPr>
          </a:p>
          <a:p>
            <a:r>
              <a:rPr lang="en-GB" b="1" u="sng">
                <a:solidFill>
                  <a:srgbClr val="002060"/>
                </a:solidFill>
                <a:latin typeface="Arial"/>
                <a:cs typeface="Arial"/>
              </a:rPr>
              <a:t>Purpose</a:t>
            </a:r>
            <a:r>
              <a:rPr lang="en-GB" b="1">
                <a:solidFill>
                  <a:srgbClr val="002060"/>
                </a:solidFill>
                <a:latin typeface="Arial"/>
                <a:cs typeface="Arial"/>
              </a:rPr>
              <a:t>:</a:t>
            </a:r>
          </a:p>
          <a:p>
            <a:r>
              <a:rPr lang="en-GB">
                <a:solidFill>
                  <a:srgbClr val="002060"/>
                </a:solidFill>
                <a:latin typeface="Arial"/>
                <a:cs typeface="Arial"/>
              </a:rPr>
              <a:t>To </a:t>
            </a:r>
            <a:r>
              <a:rPr lang="en-GB" dirty="0">
                <a:solidFill>
                  <a:srgbClr val="002060"/>
                </a:solidFill>
                <a:latin typeface="Arial"/>
                <a:cs typeface="Arial"/>
              </a:rPr>
              <a:t>explore way the Fairy world intersects with and influences </a:t>
            </a:r>
            <a:r>
              <a:rPr lang="en-GB">
                <a:solidFill>
                  <a:srgbClr val="002060"/>
                </a:solidFill>
                <a:latin typeface="Arial"/>
                <a:cs typeface="Arial"/>
              </a:rPr>
              <a:t>the </a:t>
            </a:r>
            <a:r>
              <a:rPr lang="en-GB" dirty="0">
                <a:solidFill>
                  <a:srgbClr val="002060"/>
                </a:solidFill>
                <a:latin typeface="Arial"/>
                <a:cs typeface="Arial"/>
              </a:rPr>
              <a:t>human world.  To create humour through confusion - Hermia's alleged betrayal </a:t>
            </a:r>
            <a:r>
              <a:rPr lang="en-GB">
                <a:solidFill>
                  <a:srgbClr val="002060"/>
                </a:solidFill>
                <a:latin typeface="Arial"/>
                <a:cs typeface="Arial"/>
              </a:rPr>
              <a:t>– </a:t>
            </a:r>
            <a:r>
              <a:rPr lang="en-GB" b="1" dirty="0">
                <a:solidFill>
                  <a:srgbClr val="002060"/>
                </a:solidFill>
                <a:latin typeface="Arial"/>
                <a:cs typeface="Arial"/>
              </a:rPr>
              <a:t>both </a:t>
            </a:r>
            <a:r>
              <a:rPr lang="en-GB" dirty="0">
                <a:solidFill>
                  <a:srgbClr val="002060"/>
                </a:solidFill>
                <a:latin typeface="Arial"/>
                <a:cs typeface="Arial"/>
              </a:rPr>
              <a:t>girls feel </a:t>
            </a:r>
            <a:r>
              <a:rPr lang="en-GB">
                <a:solidFill>
                  <a:srgbClr val="002060"/>
                </a:solidFill>
                <a:latin typeface="Arial"/>
                <a:cs typeface="Arial"/>
              </a:rPr>
              <a:t>confused and betrayed.</a:t>
            </a:r>
          </a:p>
        </p:txBody>
      </p:sp>
      <p:sp>
        <p:nvSpPr>
          <p:cNvPr id="12" name="Title 1">
            <a:extLst>
              <a:ext uri="{FF2B5EF4-FFF2-40B4-BE49-F238E27FC236}">
                <a16:creationId xmlns:a16="http://schemas.microsoft.com/office/drawing/2014/main" id="{400CD598-7849-430D-8C3B-975B77FB1785}"/>
              </a:ext>
            </a:extLst>
          </p:cNvPr>
          <p:cNvSpPr>
            <a:spLocks noGrp="1"/>
          </p:cNvSpPr>
          <p:nvPr>
            <p:ph type="title"/>
          </p:nvPr>
        </p:nvSpPr>
        <p:spPr>
          <a:xfrm>
            <a:off x="173967" y="-2298"/>
            <a:ext cx="11844066" cy="571953"/>
          </a:xfrm>
        </p:spPr>
        <p:txBody>
          <a:bodyPr>
            <a:noAutofit/>
          </a:bodyPr>
          <a:lstStyle/>
          <a:p>
            <a:pPr algn="ctr"/>
            <a:r>
              <a:rPr lang="en-GB" sz="3600" b="1">
                <a:solidFill>
                  <a:srgbClr val="002060"/>
                </a:solidFill>
                <a:effectLst>
                  <a:outerShdw blurRad="38100" dist="38100" dir="2700000" algn="tl">
                    <a:srgbClr val="000000">
                      <a:alpha val="43137"/>
                    </a:srgbClr>
                  </a:outerShdw>
                </a:effectLst>
                <a:latin typeface="Arial" panose="020B0604020202020204" pitchFamily="34" charset="0"/>
                <a:ea typeface="+mj-lt"/>
                <a:cs typeface="Arial" panose="020B0604020202020204" pitchFamily="34" charset="0"/>
              </a:rPr>
              <a:t> </a:t>
            </a:r>
            <a:r>
              <a:rPr lang="en-GB" sz="2800" b="1">
                <a:solidFill>
                  <a:srgbClr val="002060"/>
                </a:solidFill>
                <a:effectLst>
                  <a:outerShdw blurRad="38100" dist="38100" dir="2700000" algn="tl">
                    <a:srgbClr val="000000">
                      <a:alpha val="43137"/>
                    </a:srgbClr>
                  </a:outerShdw>
                </a:effectLst>
                <a:latin typeface="Arial" panose="020B0604020202020204" pitchFamily="34" charset="0"/>
                <a:ea typeface="+mj-lt"/>
                <a:cs typeface="Arial" panose="020B0604020202020204" pitchFamily="34" charset="0"/>
              </a:rPr>
              <a:t>Key Moment 3: Lovers Enchantment &amp; Kiss (2:30-5:00)</a:t>
            </a:r>
            <a:endParaRPr lang="en-US" sz="280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3A55DA0-8B9D-43C2-8A24-07058D120383}"/>
              </a:ext>
            </a:extLst>
          </p:cNvPr>
          <p:cNvSpPr txBox="1"/>
          <p:nvPr/>
        </p:nvSpPr>
        <p:spPr>
          <a:xfrm>
            <a:off x="2178337" y="2146346"/>
            <a:ext cx="9597530" cy="4247317"/>
          </a:xfrm>
          <a:prstGeom prst="rect">
            <a:avLst/>
          </a:prstGeom>
          <a:solidFill>
            <a:srgbClr val="FFFFCC"/>
          </a:solidFill>
        </p:spPr>
        <p:txBody>
          <a:bodyPr wrap="square" lIns="91440" tIns="45720" rIns="91440" bIns="45720" rtlCol="0" anchor="t">
            <a:spAutoFit/>
          </a:bodyPr>
          <a:lstStyle/>
          <a:p>
            <a:r>
              <a:rPr lang="en-GB" b="1" u="sng">
                <a:solidFill>
                  <a:srgbClr val="002060"/>
                </a:solidFill>
                <a:latin typeface="Arial"/>
                <a:cs typeface="Arial"/>
              </a:rPr>
              <a:t>Elongation</a:t>
            </a:r>
            <a:r>
              <a:rPr lang="en-GB" b="1">
                <a:solidFill>
                  <a:srgbClr val="002060"/>
                </a:solidFill>
                <a:latin typeface="Arial"/>
                <a:cs typeface="Arial"/>
              </a:rPr>
              <a:t>: </a:t>
            </a:r>
            <a:r>
              <a:rPr lang="en-GB">
                <a:solidFill>
                  <a:srgbClr val="002060"/>
                </a:solidFill>
                <a:latin typeface="Arial"/>
                <a:cs typeface="Arial"/>
              </a:rPr>
              <a:t>Helena stretches the sound on "</a:t>
            </a:r>
            <a:r>
              <a:rPr lang="en-GB" err="1">
                <a:solidFill>
                  <a:srgbClr val="002060"/>
                </a:solidFill>
                <a:latin typeface="Arial"/>
                <a:cs typeface="Arial"/>
              </a:rPr>
              <a:t>Noooo</a:t>
            </a:r>
            <a:r>
              <a:rPr lang="en-GB">
                <a:solidFill>
                  <a:srgbClr val="002060"/>
                </a:solidFill>
                <a:latin typeface="Arial"/>
                <a:cs typeface="Arial"/>
              </a:rPr>
              <a:t>..." To show her anguish as she feels betrayed by Hermia as they've had a long history.</a:t>
            </a:r>
          </a:p>
          <a:p>
            <a:r>
              <a:rPr lang="en-GB" b="1" u="sng">
                <a:solidFill>
                  <a:srgbClr val="002060"/>
                </a:solidFill>
                <a:latin typeface="Arial"/>
                <a:cs typeface="Arial"/>
              </a:rPr>
              <a:t>Volume</a:t>
            </a:r>
            <a:r>
              <a:rPr lang="en-GB" b="1">
                <a:solidFill>
                  <a:srgbClr val="002060"/>
                </a:solidFill>
                <a:latin typeface="Arial"/>
                <a:cs typeface="Arial"/>
              </a:rPr>
              <a:t>: </a:t>
            </a:r>
            <a:r>
              <a:rPr lang="en-GB">
                <a:solidFill>
                  <a:srgbClr val="002060"/>
                </a:solidFill>
                <a:latin typeface="Arial"/>
                <a:cs typeface="Arial"/>
              </a:rPr>
              <a:t>Hermia speaks in a stage whisper to Lysander to show a to show her disbelief that he could be rejecting her = feeling of betrayal – also need for privacy?</a:t>
            </a:r>
            <a:endParaRPr lang="en-GB" b="1">
              <a:solidFill>
                <a:srgbClr val="002060"/>
              </a:solidFill>
              <a:latin typeface="Arial"/>
              <a:cs typeface="Arial"/>
            </a:endParaRPr>
          </a:p>
          <a:p>
            <a:r>
              <a:rPr lang="en-GB" b="1" u="sng">
                <a:solidFill>
                  <a:srgbClr val="002060"/>
                </a:solidFill>
                <a:latin typeface="Arial"/>
                <a:cs typeface="Arial"/>
              </a:rPr>
              <a:t>Pitch</a:t>
            </a:r>
            <a:r>
              <a:rPr lang="en-GB">
                <a:solidFill>
                  <a:srgbClr val="002060"/>
                </a:solidFill>
                <a:latin typeface="Arial"/>
                <a:cs typeface="Arial"/>
              </a:rPr>
              <a:t>: Helena &amp; Hermia vary pitch in argument – Helena is appealing to Hermia's sense of friendship. </a:t>
            </a:r>
            <a:endParaRPr lang="en-GB">
              <a:solidFill>
                <a:srgbClr val="002060"/>
              </a:solidFill>
              <a:latin typeface="Arial" panose="020B0604020202020204" pitchFamily="34" charset="0"/>
              <a:cs typeface="Arial" panose="020B0604020202020204" pitchFamily="34" charset="0"/>
            </a:endParaRPr>
          </a:p>
          <a:p>
            <a:r>
              <a:rPr lang="en-GB" b="1" u="sng">
                <a:solidFill>
                  <a:srgbClr val="002060"/>
                </a:solidFill>
                <a:latin typeface="Arial"/>
                <a:cs typeface="Arial"/>
              </a:rPr>
              <a:t>Emphasis</a:t>
            </a:r>
            <a:r>
              <a:rPr lang="en-GB">
                <a:solidFill>
                  <a:srgbClr val="002060"/>
                </a:solidFill>
                <a:latin typeface="Arial"/>
                <a:cs typeface="Arial"/>
              </a:rPr>
              <a:t>: Helena stresses the word "you </a:t>
            </a:r>
            <a:r>
              <a:rPr lang="en-GB" u="sng">
                <a:solidFill>
                  <a:srgbClr val="002060"/>
                </a:solidFill>
                <a:latin typeface="Arial"/>
                <a:cs typeface="Arial"/>
              </a:rPr>
              <a:t>confederacy</a:t>
            </a:r>
            <a:r>
              <a:rPr lang="en-GB">
                <a:solidFill>
                  <a:srgbClr val="002060"/>
                </a:solidFill>
                <a:latin typeface="Arial"/>
                <a:cs typeface="Arial"/>
              </a:rPr>
              <a:t>" to show that she believes that Hermia is part of the betrayal.</a:t>
            </a:r>
            <a:endParaRPr lang="en-GB">
              <a:solidFill>
                <a:srgbClr val="002060"/>
              </a:solidFill>
              <a:latin typeface="Arial" panose="020B0604020202020204" pitchFamily="34" charset="0"/>
              <a:cs typeface="Arial" panose="020B0604020202020204" pitchFamily="34" charset="0"/>
            </a:endParaRPr>
          </a:p>
          <a:p>
            <a:r>
              <a:rPr lang="en-GB" b="1" u="sng">
                <a:solidFill>
                  <a:srgbClr val="002060"/>
                </a:solidFill>
                <a:latin typeface="Arial"/>
                <a:cs typeface="Arial"/>
              </a:rPr>
              <a:t>Pause</a:t>
            </a:r>
            <a:r>
              <a:rPr lang="en-GB" b="1">
                <a:solidFill>
                  <a:srgbClr val="002060"/>
                </a:solidFill>
                <a:latin typeface="Arial"/>
                <a:cs typeface="Arial"/>
              </a:rPr>
              <a:t>: </a:t>
            </a:r>
            <a:r>
              <a:rPr lang="en-GB">
                <a:solidFill>
                  <a:srgbClr val="002060"/>
                </a:solidFill>
                <a:latin typeface="Arial"/>
                <a:cs typeface="Arial"/>
              </a:rPr>
              <a:t>Helena pauses after the line "Is it all forgot?" To show that she wants Hermia to remember their long friendship and loyalty.</a:t>
            </a:r>
            <a:endParaRPr lang="en-GB" b="1">
              <a:solidFill>
                <a:srgbClr val="002060"/>
              </a:solidFill>
              <a:latin typeface="Arial" panose="020B0604020202020204" pitchFamily="34" charset="0"/>
              <a:cs typeface="Arial" panose="020B0604020202020204" pitchFamily="34" charset="0"/>
            </a:endParaRPr>
          </a:p>
          <a:p>
            <a:r>
              <a:rPr lang="en-GB" b="1" u="sng">
                <a:solidFill>
                  <a:srgbClr val="002060"/>
                </a:solidFill>
                <a:latin typeface="Arial"/>
                <a:cs typeface="Arial"/>
              </a:rPr>
              <a:t>Tone</a:t>
            </a:r>
            <a:r>
              <a:rPr lang="en-GB" b="1">
                <a:solidFill>
                  <a:srgbClr val="002060"/>
                </a:solidFill>
                <a:latin typeface="Arial"/>
                <a:cs typeface="Arial"/>
              </a:rPr>
              <a:t>: </a:t>
            </a:r>
            <a:r>
              <a:rPr lang="en-GB">
                <a:solidFill>
                  <a:srgbClr val="002060"/>
                </a:solidFill>
                <a:latin typeface="Arial"/>
                <a:cs typeface="Arial"/>
              </a:rPr>
              <a:t>Lysander uses a mocking tone on "Lysander's love" to show that he no longer cares about Hermia – only Helena.</a:t>
            </a:r>
            <a:endParaRPr lang="en-GB">
              <a:solidFill>
                <a:srgbClr val="002060"/>
              </a:solidFill>
              <a:latin typeface="Arial" panose="020B0604020202020204" pitchFamily="34" charset="0"/>
              <a:cs typeface="Arial" panose="020B0604020202020204" pitchFamily="34" charset="0"/>
            </a:endParaRPr>
          </a:p>
          <a:p>
            <a:r>
              <a:rPr lang="en-GB" b="1" u="sng">
                <a:solidFill>
                  <a:srgbClr val="002060"/>
                </a:solidFill>
                <a:latin typeface="Arial"/>
                <a:cs typeface="Arial"/>
              </a:rPr>
              <a:t>Inflection</a:t>
            </a:r>
            <a:r>
              <a:rPr lang="en-GB" b="1">
                <a:solidFill>
                  <a:srgbClr val="002060"/>
                </a:solidFill>
                <a:latin typeface="Arial"/>
                <a:cs typeface="Arial"/>
              </a:rPr>
              <a:t>: </a:t>
            </a:r>
            <a:r>
              <a:rPr lang="en-GB">
                <a:solidFill>
                  <a:srgbClr val="002060"/>
                </a:solidFill>
                <a:latin typeface="Arial"/>
                <a:cs typeface="Arial"/>
              </a:rPr>
              <a:t>Hermia raises pitch of voice in a series of questions to show disbelief at Lysander's actions and lack of loyalty.</a:t>
            </a:r>
            <a:endParaRPr lang="en-GB">
              <a:solidFill>
                <a:srgbClr val="002060"/>
              </a:solidFill>
              <a:latin typeface="Arial" panose="020B0604020202020204" pitchFamily="34" charset="0"/>
              <a:cs typeface="Arial" panose="020B0604020202020204" pitchFamily="34" charset="0"/>
            </a:endParaRPr>
          </a:p>
          <a:p>
            <a:endParaRPr lang="en-GB">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680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A72436-D8F3-4A94-843F-3E1DFC41E95F}"/>
              </a:ext>
            </a:extLst>
          </p:cNvPr>
          <p:cNvSpPr txBox="1"/>
          <p:nvPr/>
        </p:nvSpPr>
        <p:spPr>
          <a:xfrm>
            <a:off x="79255" y="3651831"/>
            <a:ext cx="2026024" cy="2446824"/>
          </a:xfrm>
          <a:prstGeom prst="rect">
            <a:avLst/>
          </a:prstGeom>
          <a:noFill/>
          <a:ln w="57150">
            <a:solidFill>
              <a:schemeClr val="tx2">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Vocal skills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Pitch</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Pace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Pause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Tone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Volume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Accent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Emphasis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Intonation</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460F8F5-F6C4-47FA-9178-0A4A480C88AA}"/>
              </a:ext>
            </a:extLst>
          </p:cNvPr>
          <p:cNvSpPr txBox="1"/>
          <p:nvPr/>
        </p:nvSpPr>
        <p:spPr>
          <a:xfrm>
            <a:off x="88491" y="582787"/>
            <a:ext cx="2026025" cy="2708434"/>
          </a:xfrm>
          <a:prstGeom prst="rect">
            <a:avLst/>
          </a:prstGeom>
          <a:solidFill>
            <a:srgbClr val="FFFFCC"/>
          </a:solidFill>
          <a:ln w="57150">
            <a:solidFill>
              <a:schemeClr val="tx2">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Physical Skills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Movement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Gesture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ea typeface="+mn-lt"/>
                <a:cs typeface="Arial" panose="020B0604020202020204" pitchFamily="34" charset="0"/>
              </a:rPr>
              <a:t>Facial expressions </a:t>
            </a:r>
            <a:endPar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Eye contact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Levels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Proxemics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Body language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Tension</a:t>
            </a:r>
          </a:p>
        </p:txBody>
      </p:sp>
      <p:sp>
        <p:nvSpPr>
          <p:cNvPr id="14" name="TextBox 13">
            <a:extLst>
              <a:ext uri="{FF2B5EF4-FFF2-40B4-BE49-F238E27FC236}">
                <a16:creationId xmlns:a16="http://schemas.microsoft.com/office/drawing/2014/main" id="{53A55DA0-8B9D-43C2-8A24-07058D120383}"/>
              </a:ext>
            </a:extLst>
          </p:cNvPr>
          <p:cNvSpPr txBox="1"/>
          <p:nvPr/>
        </p:nvSpPr>
        <p:spPr>
          <a:xfrm>
            <a:off x="2118591" y="1996088"/>
            <a:ext cx="9900654" cy="4801314"/>
          </a:xfrm>
          <a:prstGeom prst="rect">
            <a:avLst/>
          </a:prstGeom>
          <a:solidFill>
            <a:srgbClr val="FFFFCC"/>
          </a:solidFill>
        </p:spPr>
        <p:txBody>
          <a:bodyPr wrap="square" lIns="91440" tIns="45720" rIns="91440" bIns="45720" rtlCol="0" anchor="t">
            <a:spAutoFit/>
          </a:bodyPr>
          <a:lstStyle/>
          <a:p>
            <a:r>
              <a:rPr lang="en-GB" b="1" u="sng">
                <a:solidFill>
                  <a:srgbClr val="002060"/>
                </a:solidFill>
                <a:latin typeface="Arial"/>
                <a:cs typeface="Arial"/>
              </a:rPr>
              <a:t>Gesture</a:t>
            </a:r>
            <a:r>
              <a:rPr lang="en-GB" b="1">
                <a:solidFill>
                  <a:srgbClr val="002060"/>
                </a:solidFill>
                <a:latin typeface="Arial"/>
                <a:cs typeface="Arial"/>
              </a:rPr>
              <a:t>: </a:t>
            </a:r>
            <a:r>
              <a:rPr lang="en-GB">
                <a:solidFill>
                  <a:srgbClr val="002060"/>
                </a:solidFill>
                <a:latin typeface="Arial"/>
                <a:cs typeface="Arial"/>
              </a:rPr>
              <a:t>Hermia clutches arms around her middle as if in physical pain when Lysander tells her that he now loves Helena to show that she feels wounded and has lost a part of herself.</a:t>
            </a:r>
          </a:p>
          <a:p>
            <a:r>
              <a:rPr lang="en-GB" b="1" u="sng">
                <a:solidFill>
                  <a:srgbClr val="002060"/>
                </a:solidFill>
                <a:latin typeface="Arial"/>
                <a:cs typeface="Arial"/>
              </a:rPr>
              <a:t>Facial Expression</a:t>
            </a:r>
            <a:r>
              <a:rPr lang="en-GB" b="1">
                <a:solidFill>
                  <a:srgbClr val="002060"/>
                </a:solidFill>
                <a:latin typeface="Arial"/>
                <a:cs typeface="Arial"/>
              </a:rPr>
              <a:t>: </a:t>
            </a:r>
            <a:r>
              <a:rPr lang="en-GB">
                <a:solidFill>
                  <a:srgbClr val="002060"/>
                </a:solidFill>
                <a:latin typeface="Arial"/>
                <a:cs typeface="Arial"/>
              </a:rPr>
              <a:t>Demetrius has wide open eyes and raised eyebrows when Helena &amp; Heria kiss to show his intrigue and desire.</a:t>
            </a:r>
          </a:p>
          <a:p>
            <a:r>
              <a:rPr lang="en-GB" b="1" u="sng">
                <a:solidFill>
                  <a:srgbClr val="002060"/>
                </a:solidFill>
                <a:latin typeface="Arial"/>
                <a:cs typeface="Arial"/>
              </a:rPr>
              <a:t>Facial Expression:</a:t>
            </a:r>
            <a:r>
              <a:rPr lang="en-GB" b="1">
                <a:solidFill>
                  <a:srgbClr val="002060"/>
                </a:solidFill>
                <a:latin typeface="Arial"/>
                <a:cs typeface="Arial"/>
              </a:rPr>
              <a:t> </a:t>
            </a:r>
            <a:r>
              <a:rPr lang="en-GB">
                <a:solidFill>
                  <a:srgbClr val="002060"/>
                </a:solidFill>
                <a:latin typeface="Arial"/>
                <a:cs typeface="Arial"/>
              </a:rPr>
              <a:t>Helena has a clenched jaw, open eyes and raised eyebrows on "You confederacy" to show her anger at the betrayal on Hermia's part.</a:t>
            </a:r>
          </a:p>
          <a:p>
            <a:r>
              <a:rPr lang="en-GB" b="1" u="sng">
                <a:solidFill>
                  <a:srgbClr val="002060"/>
                </a:solidFill>
                <a:latin typeface="Arial"/>
                <a:cs typeface="Arial"/>
              </a:rPr>
              <a:t>Eye Contact</a:t>
            </a:r>
            <a:r>
              <a:rPr lang="en-GB">
                <a:solidFill>
                  <a:srgbClr val="002060"/>
                </a:solidFill>
                <a:latin typeface="Arial"/>
                <a:cs typeface="Arial"/>
              </a:rPr>
              <a:t>: Lysander &amp; Demetrius maintain eye contact with Helena when she is shouting at them to show that they feel fear and awe at her reaction.</a:t>
            </a:r>
            <a:endParaRPr lang="en-GB">
              <a:solidFill>
                <a:srgbClr val="002060"/>
              </a:solidFill>
              <a:latin typeface="Arial" panose="020B0604020202020204" pitchFamily="34" charset="0"/>
              <a:cs typeface="Arial" panose="020B0604020202020204" pitchFamily="34" charset="0"/>
            </a:endParaRPr>
          </a:p>
          <a:p>
            <a:r>
              <a:rPr lang="en-GB" b="1" u="sng">
                <a:solidFill>
                  <a:srgbClr val="002060"/>
                </a:solidFill>
                <a:latin typeface="Arial"/>
                <a:cs typeface="Arial"/>
              </a:rPr>
              <a:t>Body language</a:t>
            </a:r>
            <a:r>
              <a:rPr lang="en-GB">
                <a:solidFill>
                  <a:srgbClr val="002060"/>
                </a:solidFill>
                <a:latin typeface="Arial"/>
                <a:cs typeface="Arial"/>
              </a:rPr>
              <a:t>: Helena leans forward, gripping the bedstead aggressively towards Hermia, Lysander &amp; Demetrius, who are lying on the bed together facing her; to show her rage at their apparent betrayal.</a:t>
            </a:r>
            <a:endParaRPr lang="en-GB">
              <a:solidFill>
                <a:srgbClr val="002060"/>
              </a:solidFill>
              <a:latin typeface="Arial" panose="020B0604020202020204" pitchFamily="34" charset="0"/>
              <a:cs typeface="Arial" panose="020B0604020202020204" pitchFamily="34" charset="0"/>
            </a:endParaRPr>
          </a:p>
          <a:p>
            <a:r>
              <a:rPr lang="en-GB" b="1" u="sng">
                <a:solidFill>
                  <a:srgbClr val="002060"/>
                </a:solidFill>
                <a:latin typeface="Arial"/>
                <a:cs typeface="Arial"/>
              </a:rPr>
              <a:t>Proxemics</a:t>
            </a:r>
            <a:r>
              <a:rPr lang="en-GB" b="1">
                <a:solidFill>
                  <a:srgbClr val="002060"/>
                </a:solidFill>
                <a:latin typeface="Arial"/>
                <a:cs typeface="Arial"/>
              </a:rPr>
              <a:t>: </a:t>
            </a:r>
            <a:r>
              <a:rPr lang="en-GB">
                <a:solidFill>
                  <a:srgbClr val="002060"/>
                </a:solidFill>
                <a:latin typeface="Arial"/>
                <a:cs typeface="Arial"/>
              </a:rPr>
              <a:t>Helen &amp; Hermia are distanced when Helena is kneeling and Hermia stands above her to show Helena's confusion and vulnerability.</a:t>
            </a:r>
            <a:endParaRPr lang="en-GB">
              <a:solidFill>
                <a:srgbClr val="002060"/>
              </a:solidFill>
              <a:latin typeface="Arial" panose="020B0604020202020204" pitchFamily="34" charset="0"/>
              <a:cs typeface="Arial" panose="020B0604020202020204" pitchFamily="34" charset="0"/>
            </a:endParaRPr>
          </a:p>
          <a:p>
            <a:r>
              <a:rPr lang="en-GB" b="1" u="sng">
                <a:solidFill>
                  <a:srgbClr val="002060"/>
                </a:solidFill>
                <a:latin typeface="Arial"/>
                <a:cs typeface="Arial"/>
              </a:rPr>
              <a:t>Pace</a:t>
            </a:r>
            <a:r>
              <a:rPr lang="en-GB" b="1">
                <a:solidFill>
                  <a:srgbClr val="002060"/>
                </a:solidFill>
                <a:latin typeface="Arial"/>
                <a:cs typeface="Arial"/>
              </a:rPr>
              <a:t>: </a:t>
            </a:r>
            <a:r>
              <a:rPr lang="en-GB">
                <a:solidFill>
                  <a:srgbClr val="002060"/>
                </a:solidFill>
                <a:latin typeface="Arial"/>
                <a:cs typeface="Arial"/>
              </a:rPr>
              <a:t>Fast pace as Helena &amp; Hermia kiss; then break the kiss quickly and boys rush forward then the pace slows as they react to what's happened; to highlight the moment and reactions.</a:t>
            </a:r>
            <a:endParaRPr lang="en-GB">
              <a:solidFill>
                <a:srgbClr val="002060"/>
              </a:solidFill>
              <a:latin typeface="Arial" panose="020B0604020202020204" pitchFamily="34" charset="0"/>
              <a:cs typeface="Arial" panose="020B0604020202020204" pitchFamily="34" charset="0"/>
            </a:endParaRPr>
          </a:p>
          <a:p>
            <a:r>
              <a:rPr lang="en-GB" b="1" u="sng">
                <a:solidFill>
                  <a:srgbClr val="002060"/>
                </a:solidFill>
                <a:latin typeface="Arial"/>
                <a:cs typeface="Arial"/>
              </a:rPr>
              <a:t>Levels</a:t>
            </a:r>
            <a:r>
              <a:rPr lang="en-GB" b="1">
                <a:solidFill>
                  <a:srgbClr val="002060"/>
                </a:solidFill>
                <a:latin typeface="Arial"/>
                <a:cs typeface="Arial"/>
              </a:rPr>
              <a:t>: </a:t>
            </a:r>
            <a:r>
              <a:rPr lang="en-GB">
                <a:solidFill>
                  <a:srgbClr val="002060"/>
                </a:solidFill>
                <a:latin typeface="Arial"/>
                <a:cs typeface="Arial"/>
              </a:rPr>
              <a:t>Helena is standing above Hermia, lecturing her about friendship, just after the kiss to show that she is rising above their conspiracy.</a:t>
            </a:r>
            <a:endParaRPr lang="en-GB">
              <a:solidFill>
                <a:srgbClr val="00206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A2E4507-DDC1-4FEE-8EC8-22C6DE7379B6}"/>
              </a:ext>
            </a:extLst>
          </p:cNvPr>
          <p:cNvSpPr txBox="1"/>
          <p:nvPr/>
        </p:nvSpPr>
        <p:spPr>
          <a:xfrm>
            <a:off x="2223345" y="467242"/>
            <a:ext cx="9595923" cy="1477328"/>
          </a:xfrm>
          <a:prstGeom prst="rect">
            <a:avLst/>
          </a:prstGeom>
          <a:noFill/>
          <a:ln w="28575">
            <a:solidFill>
              <a:schemeClr val="accent6">
                <a:lumMod val="50000"/>
              </a:schemeClr>
            </a:solidFill>
          </a:ln>
        </p:spPr>
        <p:txBody>
          <a:bodyPr wrap="square" lIns="91440" tIns="45720" rIns="91440" bIns="45720" rtlCol="0" anchor="t">
            <a:spAutoFit/>
          </a:bodyPr>
          <a:lstStyle/>
          <a:p>
            <a:r>
              <a:rPr lang="en-GB" b="1">
                <a:solidFill>
                  <a:srgbClr val="002060"/>
                </a:solidFill>
                <a:latin typeface="Arial"/>
                <a:cs typeface="Arial"/>
              </a:rPr>
              <a:t>2:30:00 - 5:00:00</a:t>
            </a:r>
            <a:endParaRPr lang="en-GB" b="1" dirty="0">
              <a:solidFill>
                <a:srgbClr val="002060"/>
              </a:solidFill>
              <a:latin typeface="Arial" panose="020B0604020202020204" pitchFamily="34" charset="0"/>
              <a:cs typeface="Arial" panose="020B0604020202020204" pitchFamily="34" charset="0"/>
            </a:endParaRPr>
          </a:p>
          <a:p>
            <a:r>
              <a:rPr lang="en-GB" b="1" u="sng" dirty="0">
                <a:solidFill>
                  <a:srgbClr val="002060"/>
                </a:solidFill>
                <a:latin typeface="Arial"/>
                <a:cs typeface="Arial"/>
              </a:rPr>
              <a:t>Purpose</a:t>
            </a:r>
            <a:r>
              <a:rPr lang="en-GB" b="1" dirty="0">
                <a:solidFill>
                  <a:srgbClr val="002060"/>
                </a:solidFill>
                <a:latin typeface="Arial"/>
                <a:cs typeface="Arial"/>
              </a:rPr>
              <a:t>:</a:t>
            </a:r>
          </a:p>
          <a:p>
            <a:r>
              <a:rPr lang="en-GB" dirty="0">
                <a:solidFill>
                  <a:srgbClr val="002060"/>
                </a:solidFill>
                <a:latin typeface="Arial"/>
                <a:cs typeface="Arial"/>
              </a:rPr>
              <a:t>To explore way the Fairy world intersects with and influences the human world.  To create humour through confusion - Hermia's alleged betrayal – </a:t>
            </a:r>
            <a:r>
              <a:rPr lang="en-GB" b="1" dirty="0">
                <a:solidFill>
                  <a:srgbClr val="002060"/>
                </a:solidFill>
                <a:latin typeface="Arial"/>
                <a:cs typeface="Arial"/>
              </a:rPr>
              <a:t>both </a:t>
            </a:r>
            <a:r>
              <a:rPr lang="en-GB" dirty="0">
                <a:solidFill>
                  <a:srgbClr val="002060"/>
                </a:solidFill>
                <a:latin typeface="Arial"/>
                <a:cs typeface="Arial"/>
              </a:rPr>
              <a:t>girls feel confused and betrayed.</a:t>
            </a:r>
          </a:p>
        </p:txBody>
      </p:sp>
      <p:sp>
        <p:nvSpPr>
          <p:cNvPr id="9" name="Title 1">
            <a:extLst>
              <a:ext uri="{FF2B5EF4-FFF2-40B4-BE49-F238E27FC236}">
                <a16:creationId xmlns:a16="http://schemas.microsoft.com/office/drawing/2014/main" id="{DF239D30-C4E0-4F83-B63F-ABF7B40F93FE}"/>
              </a:ext>
            </a:extLst>
          </p:cNvPr>
          <p:cNvSpPr>
            <a:spLocks noGrp="1"/>
          </p:cNvSpPr>
          <p:nvPr>
            <p:ph type="title"/>
          </p:nvPr>
        </p:nvSpPr>
        <p:spPr>
          <a:xfrm>
            <a:off x="173967" y="-2298"/>
            <a:ext cx="11844066" cy="571953"/>
          </a:xfrm>
        </p:spPr>
        <p:txBody>
          <a:bodyPr>
            <a:noAutofit/>
          </a:bodyPr>
          <a:lstStyle/>
          <a:p>
            <a:pPr algn="ctr"/>
            <a:r>
              <a:rPr lang="en-GB" sz="3600" b="1">
                <a:solidFill>
                  <a:srgbClr val="002060"/>
                </a:solidFill>
                <a:effectLst>
                  <a:outerShdw blurRad="38100" dist="38100" dir="2700000" algn="tl">
                    <a:srgbClr val="000000">
                      <a:alpha val="43137"/>
                    </a:srgbClr>
                  </a:outerShdw>
                </a:effectLst>
                <a:latin typeface="Arial" panose="020B0604020202020204" pitchFamily="34" charset="0"/>
                <a:ea typeface="+mj-lt"/>
                <a:cs typeface="Arial" panose="020B0604020202020204" pitchFamily="34" charset="0"/>
              </a:rPr>
              <a:t> </a:t>
            </a:r>
            <a:r>
              <a:rPr lang="en-GB" sz="2800" b="1">
                <a:solidFill>
                  <a:srgbClr val="002060"/>
                </a:solidFill>
                <a:effectLst>
                  <a:outerShdw blurRad="38100" dist="38100" dir="2700000" algn="tl">
                    <a:srgbClr val="000000">
                      <a:alpha val="43137"/>
                    </a:srgbClr>
                  </a:outerShdw>
                </a:effectLst>
                <a:latin typeface="Arial" panose="020B0604020202020204" pitchFamily="34" charset="0"/>
                <a:ea typeface="+mj-lt"/>
                <a:cs typeface="Arial" panose="020B0604020202020204" pitchFamily="34" charset="0"/>
              </a:rPr>
              <a:t>Key Moment 3: Lovers Enchantment &amp; Kiss (2:30-5:00)</a:t>
            </a:r>
            <a:endParaRPr lang="en-US" sz="280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990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13470-3286-473C-8E70-EB846BDA5C2A}"/>
              </a:ext>
            </a:extLst>
          </p:cNvPr>
          <p:cNvSpPr>
            <a:spLocks noGrp="1"/>
          </p:cNvSpPr>
          <p:nvPr>
            <p:ph type="title"/>
          </p:nvPr>
        </p:nvSpPr>
        <p:spPr>
          <a:xfrm>
            <a:off x="1068525" y="-4917"/>
            <a:ext cx="10058400" cy="703136"/>
          </a:xfrm>
        </p:spPr>
        <p:txBody>
          <a:bodyPr>
            <a:normAutofit fontScale="90000"/>
          </a:bodyPr>
          <a:lstStyle/>
          <a:p>
            <a:pPr algn="ctr"/>
            <a:r>
              <a:rPr lang="en-GB" b="1"/>
              <a:t> </a:t>
            </a:r>
            <a:r>
              <a:rPr lang="en-GB" sz="4000" b="1">
                <a:solidFill>
                  <a:schemeClr val="tx2">
                    <a:lumMod val="75000"/>
                    <a:lumOff val="25000"/>
                  </a:schemeClr>
                </a:solidFill>
              </a:rPr>
              <a:t>Lovers in the woods - </a:t>
            </a:r>
            <a:r>
              <a:rPr lang="en-GB" sz="4000" b="1" dirty="0">
                <a:solidFill>
                  <a:schemeClr val="tx2">
                    <a:lumMod val="75000"/>
                    <a:lumOff val="25000"/>
                  </a:schemeClr>
                </a:solidFill>
              </a:rPr>
              <a:t>Production </a:t>
            </a:r>
            <a:r>
              <a:rPr lang="en-GB" sz="4000" b="1">
                <a:solidFill>
                  <a:schemeClr val="tx2">
                    <a:lumMod val="75000"/>
                    <a:lumOff val="25000"/>
                  </a:schemeClr>
                </a:solidFill>
              </a:rPr>
              <a:t>elements</a:t>
            </a:r>
            <a:r>
              <a:rPr lang="en-GB" sz="4000" b="1" dirty="0">
                <a:solidFill>
                  <a:schemeClr val="tx2">
                    <a:lumMod val="75000"/>
                    <a:lumOff val="25000"/>
                  </a:schemeClr>
                </a:solidFill>
              </a:rPr>
              <a:t> </a:t>
            </a:r>
            <a:endParaRPr lang="en-GB" b="1" dirty="0">
              <a:solidFill>
                <a:schemeClr val="tx2">
                  <a:lumMod val="75000"/>
                  <a:lumOff val="25000"/>
                </a:schemeClr>
              </a:solidFill>
            </a:endParaRPr>
          </a:p>
        </p:txBody>
      </p:sp>
      <p:sp>
        <p:nvSpPr>
          <p:cNvPr id="3" name="TextBox 2">
            <a:extLst>
              <a:ext uri="{FF2B5EF4-FFF2-40B4-BE49-F238E27FC236}">
                <a16:creationId xmlns:a16="http://schemas.microsoft.com/office/drawing/2014/main" id="{2C19E007-F07C-49E5-B775-BAE14F2C2F88}"/>
              </a:ext>
            </a:extLst>
          </p:cNvPr>
          <p:cNvSpPr txBox="1"/>
          <p:nvPr/>
        </p:nvSpPr>
        <p:spPr>
          <a:xfrm>
            <a:off x="6673467" y="799025"/>
            <a:ext cx="5347854" cy="5509200"/>
          </a:xfrm>
          <a:prstGeom prst="rect">
            <a:avLst/>
          </a:prstGeom>
          <a:solidFill>
            <a:srgbClr val="FFFFCC"/>
          </a:solidFill>
          <a:ln w="38100">
            <a:solidFill>
              <a:schemeClr val="accent4">
                <a:lumMod val="75000"/>
              </a:schemeClr>
            </a:solidFill>
          </a:ln>
        </p:spPr>
        <p:txBody>
          <a:bodyPr wrap="square" rtlCol="0">
            <a:spAutoFit/>
          </a:bodyPr>
          <a:lstStyle/>
          <a:p>
            <a:r>
              <a:rPr lang="en-GB" sz="1600" b="1" u="sng" dirty="0">
                <a:solidFill>
                  <a:srgbClr val="002060"/>
                </a:solidFill>
                <a:latin typeface="Arial" panose="020B0604020202020204" pitchFamily="34" charset="0"/>
                <a:cs typeface="Arial" panose="020B0604020202020204" pitchFamily="34" charset="0"/>
              </a:rPr>
              <a:t>Set:</a:t>
            </a:r>
          </a:p>
          <a:p>
            <a:r>
              <a:rPr lang="en-GB" sz="1600" b="1" u="sng" dirty="0">
                <a:solidFill>
                  <a:srgbClr val="002060"/>
                </a:solidFill>
                <a:latin typeface="Arial" panose="020B0604020202020204" pitchFamily="34" charset="0"/>
                <a:cs typeface="Arial" panose="020B0604020202020204" pitchFamily="34" charset="0"/>
              </a:rPr>
              <a:t>Beds:</a:t>
            </a:r>
          </a:p>
          <a:p>
            <a:r>
              <a:rPr lang="en-GB" sz="1600" b="1" dirty="0">
                <a:solidFill>
                  <a:srgbClr val="002060"/>
                </a:solidFill>
                <a:latin typeface="Arial" panose="020B0604020202020204" pitchFamily="34" charset="0"/>
                <a:cs typeface="Arial" panose="020B0604020202020204" pitchFamily="34" charset="0"/>
              </a:rPr>
              <a:t>Material/colour </a:t>
            </a:r>
            <a:r>
              <a:rPr lang="en-GB" sz="1600" dirty="0">
                <a:solidFill>
                  <a:srgbClr val="002060"/>
                </a:solidFill>
                <a:latin typeface="Arial" panose="020B0604020202020204" pitchFamily="34" charset="0"/>
                <a:cs typeface="Arial" panose="020B0604020202020204" pitchFamily="34" charset="0"/>
              </a:rPr>
              <a:t>– Matt dull dark grey metal frame – rustic, fit into nature setting, don’t reflect the lighting. </a:t>
            </a:r>
            <a:br>
              <a:rPr lang="en-GB" sz="1600" dirty="0">
                <a:solidFill>
                  <a:srgbClr val="002060"/>
                </a:solidFill>
                <a:latin typeface="Arial" panose="020B0604020202020204" pitchFamily="34" charset="0"/>
                <a:cs typeface="Arial" panose="020B0604020202020204" pitchFamily="34" charset="0"/>
              </a:rPr>
            </a:br>
            <a:r>
              <a:rPr lang="en-GB" sz="1600" b="1" dirty="0">
                <a:solidFill>
                  <a:srgbClr val="002060"/>
                </a:solidFill>
                <a:latin typeface="Arial" panose="020B0604020202020204" pitchFamily="34" charset="0"/>
                <a:cs typeface="Arial" panose="020B0604020202020204" pitchFamily="34" charset="0"/>
              </a:rPr>
              <a:t>Size/shape: </a:t>
            </a:r>
            <a:r>
              <a:rPr lang="en-GB" sz="1600" dirty="0">
                <a:solidFill>
                  <a:srgbClr val="002060"/>
                </a:solidFill>
                <a:latin typeface="Arial" panose="020B0604020202020204" pitchFamily="34" charset="0"/>
                <a:cs typeface="Arial" panose="020B0604020202020204" pitchFamily="34" charset="0"/>
              </a:rPr>
              <a:t>Thin framing allows ‘in the round’ audience to see the action through set. </a:t>
            </a:r>
          </a:p>
          <a:p>
            <a:r>
              <a:rPr lang="en-GB" sz="1600" b="1" dirty="0">
                <a:solidFill>
                  <a:srgbClr val="002060"/>
                </a:solidFill>
                <a:latin typeface="Arial" panose="020B0604020202020204" pitchFamily="34" charset="0"/>
                <a:cs typeface="Arial" panose="020B0604020202020204" pitchFamily="34" charset="0"/>
              </a:rPr>
              <a:t>Adornment- </a:t>
            </a:r>
            <a:r>
              <a:rPr lang="en-GB" sz="1600" dirty="0">
                <a:solidFill>
                  <a:srgbClr val="002060"/>
                </a:solidFill>
                <a:latin typeface="Arial" panose="020B0604020202020204" pitchFamily="34" charset="0"/>
                <a:cs typeface="Arial" panose="020B0604020202020204" pitchFamily="34" charset="0"/>
              </a:rPr>
              <a:t>Ivy leaves woven around frame </a:t>
            </a:r>
            <a:r>
              <a:rPr lang="en-GB" sz="1600" b="1" dirty="0">
                <a:solidFill>
                  <a:srgbClr val="002060"/>
                </a:solidFill>
                <a:latin typeface="Arial" panose="020B0604020202020204" pitchFamily="34" charset="0"/>
                <a:cs typeface="Arial" panose="020B0604020202020204" pitchFamily="34" charset="0"/>
              </a:rPr>
              <a:t>– </a:t>
            </a:r>
            <a:r>
              <a:rPr lang="en-GB" sz="1600" dirty="0">
                <a:solidFill>
                  <a:srgbClr val="002060"/>
                </a:solidFill>
                <a:latin typeface="Arial" panose="020B0604020202020204" pitchFamily="34" charset="0"/>
                <a:cs typeface="Arial" panose="020B0604020202020204" pitchFamily="34" charset="0"/>
              </a:rPr>
              <a:t>nature setting, blends into staging flooring (green soft fabric = grass)</a:t>
            </a:r>
          </a:p>
          <a:p>
            <a:r>
              <a:rPr lang="en-GB" sz="1600" b="1" dirty="0">
                <a:solidFill>
                  <a:srgbClr val="002060"/>
                </a:solidFill>
                <a:latin typeface="Arial" panose="020B0604020202020204" pitchFamily="34" charset="0"/>
                <a:cs typeface="Arial" panose="020B0604020202020204" pitchFamily="34" charset="0"/>
              </a:rPr>
              <a:t>Levels: </a:t>
            </a:r>
            <a:r>
              <a:rPr lang="en-GB" sz="1600" dirty="0">
                <a:solidFill>
                  <a:srgbClr val="002060"/>
                </a:solidFill>
                <a:latin typeface="Arial" panose="020B0604020202020204" pitchFamily="34" charset="0"/>
                <a:cs typeface="Arial" panose="020B0604020202020204" pitchFamily="34" charset="0"/>
              </a:rPr>
              <a:t>Provides variety of heights (extended legs of beds)– allowing Helena to disappear into the audience, sending the other 3 character’s into commotion to re-appear the other side of the stage (“I’m </a:t>
            </a:r>
            <a:r>
              <a:rPr lang="en-GB" sz="1600" dirty="0" err="1">
                <a:solidFill>
                  <a:srgbClr val="002060"/>
                </a:solidFill>
                <a:latin typeface="Arial" panose="020B0604020202020204" pitchFamily="34" charset="0"/>
                <a:cs typeface="Arial" panose="020B0604020202020204" pitchFamily="34" charset="0"/>
              </a:rPr>
              <a:t>hereeee</a:t>
            </a:r>
            <a:r>
              <a:rPr lang="en-GB" sz="1600" dirty="0">
                <a:solidFill>
                  <a:srgbClr val="002060"/>
                </a:solidFill>
                <a:latin typeface="Arial" panose="020B0604020202020204" pitchFamily="34" charset="0"/>
                <a:cs typeface="Arial" panose="020B0604020202020204" pitchFamily="34" charset="0"/>
              </a:rPr>
              <a:t>”) Comedic. Allows for ‘chase’ between Helena &amp; boys.</a:t>
            </a:r>
          </a:p>
          <a:p>
            <a:endParaRPr lang="en-GB" sz="1600" b="1" dirty="0">
              <a:solidFill>
                <a:srgbClr val="002060"/>
              </a:solidFill>
              <a:latin typeface="Arial" panose="020B0604020202020204" pitchFamily="34" charset="0"/>
              <a:cs typeface="Arial" panose="020B0604020202020204" pitchFamily="34" charset="0"/>
            </a:endParaRPr>
          </a:p>
          <a:p>
            <a:r>
              <a:rPr lang="en-GB" sz="1600" b="1" u="sng" dirty="0">
                <a:solidFill>
                  <a:srgbClr val="002060"/>
                </a:solidFill>
                <a:latin typeface="Arial" panose="020B0604020202020204" pitchFamily="34" charset="0"/>
                <a:cs typeface="Arial" panose="020B0604020202020204" pitchFamily="34" charset="0"/>
              </a:rPr>
              <a:t>Aerial silks:</a:t>
            </a:r>
          </a:p>
          <a:p>
            <a:r>
              <a:rPr lang="en-GB" sz="1600" b="1" dirty="0">
                <a:solidFill>
                  <a:srgbClr val="002060"/>
                </a:solidFill>
                <a:latin typeface="Arial" panose="020B0604020202020204" pitchFamily="34" charset="0"/>
                <a:cs typeface="Arial" panose="020B0604020202020204" pitchFamily="34" charset="0"/>
              </a:rPr>
              <a:t>Levels:</a:t>
            </a:r>
            <a:r>
              <a:rPr lang="en-GB" sz="1600" dirty="0">
                <a:solidFill>
                  <a:srgbClr val="002060"/>
                </a:solidFill>
                <a:latin typeface="Arial" panose="020B0604020202020204" pitchFamily="34" charset="0"/>
                <a:cs typeface="Arial" panose="020B0604020202020204" pitchFamily="34" charset="0"/>
              </a:rPr>
              <a:t> Puck and Titania – suspended from auditorium ceiling – position of power and control – all-seeing, mischievous &amp; graceful – lowered in &amp; out for potions.</a:t>
            </a:r>
          </a:p>
          <a:p>
            <a:r>
              <a:rPr lang="en-GB" sz="1600" b="1" dirty="0">
                <a:solidFill>
                  <a:srgbClr val="002060"/>
                </a:solidFill>
                <a:latin typeface="Arial" panose="020B0604020202020204" pitchFamily="34" charset="0"/>
                <a:cs typeface="Arial" panose="020B0604020202020204" pitchFamily="34" charset="0"/>
              </a:rPr>
              <a:t>Colour/Material: </a:t>
            </a:r>
            <a:r>
              <a:rPr lang="en-GB" sz="1600" dirty="0">
                <a:solidFill>
                  <a:srgbClr val="002060"/>
                </a:solidFill>
                <a:latin typeface="Arial" panose="020B0604020202020204" pitchFamily="34" charset="0"/>
                <a:cs typeface="Arial" panose="020B0604020202020204" pitchFamily="34" charset="0"/>
              </a:rPr>
              <a:t>Shamrock Green Nylon – slight stretch – freedom of movement – graceful – fairy-like. Blends in with nature/forest setting.</a:t>
            </a:r>
            <a:endParaRPr lang="en-GB" sz="1600" b="1"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4E0116E-0484-48F2-B996-6C5F1E90B7C0}"/>
              </a:ext>
            </a:extLst>
          </p:cNvPr>
          <p:cNvPicPr>
            <a:picLocks noChangeAspect="1"/>
          </p:cNvPicPr>
          <p:nvPr/>
        </p:nvPicPr>
        <p:blipFill rotWithShape="1">
          <a:blip r:embed="rId2"/>
          <a:srcRect r="26995"/>
          <a:stretch/>
        </p:blipFill>
        <p:spPr>
          <a:xfrm>
            <a:off x="6673467" y="-2743435"/>
            <a:ext cx="3246776" cy="2409223"/>
          </a:xfrm>
          <a:prstGeom prst="rect">
            <a:avLst/>
          </a:prstGeom>
        </p:spPr>
      </p:pic>
      <p:sp>
        <p:nvSpPr>
          <p:cNvPr id="7" name="TextBox 6">
            <a:extLst>
              <a:ext uri="{FF2B5EF4-FFF2-40B4-BE49-F238E27FC236}">
                <a16:creationId xmlns:a16="http://schemas.microsoft.com/office/drawing/2014/main" id="{6767AAC7-5E84-47A6-88A9-F60E959D0EFD}"/>
              </a:ext>
            </a:extLst>
          </p:cNvPr>
          <p:cNvSpPr txBox="1"/>
          <p:nvPr/>
        </p:nvSpPr>
        <p:spPr>
          <a:xfrm>
            <a:off x="51965" y="663983"/>
            <a:ext cx="6432883" cy="2308324"/>
          </a:xfrm>
          <a:prstGeom prst="rect">
            <a:avLst/>
          </a:prstGeom>
          <a:noFill/>
          <a:ln w="38100">
            <a:solidFill>
              <a:srgbClr val="00B050"/>
            </a:solidFill>
          </a:ln>
        </p:spPr>
        <p:txBody>
          <a:bodyPr wrap="square" rtlCol="0">
            <a:spAutoFit/>
          </a:bodyPr>
          <a:lstStyle/>
          <a:p>
            <a:r>
              <a:rPr lang="en-GB" sz="1600" b="1" u="sng" dirty="0">
                <a:solidFill>
                  <a:srgbClr val="002060"/>
                </a:solidFill>
                <a:latin typeface="Arial" panose="020B0604020202020204" pitchFamily="34" charset="0"/>
                <a:cs typeface="Arial" panose="020B0604020202020204" pitchFamily="34" charset="0"/>
              </a:rPr>
              <a:t>Sound:</a:t>
            </a:r>
          </a:p>
          <a:p>
            <a:r>
              <a:rPr lang="en-GB" sz="1600" b="1" dirty="0">
                <a:solidFill>
                  <a:srgbClr val="002060"/>
                </a:solidFill>
                <a:latin typeface="Arial" panose="020B0604020202020204" pitchFamily="34" charset="0"/>
                <a:cs typeface="Arial" panose="020B0604020202020204" pitchFamily="34" charset="0"/>
              </a:rPr>
              <a:t>Sound effect – non-diegetic - Ascending high pitched notes – </a:t>
            </a:r>
            <a:r>
              <a:rPr lang="en-GB" sz="1600" dirty="0">
                <a:solidFill>
                  <a:srgbClr val="002060"/>
                </a:solidFill>
                <a:latin typeface="Arial" panose="020B0604020202020204" pitchFamily="34" charset="0"/>
                <a:cs typeface="Arial" panose="020B0604020202020204" pitchFamily="34" charset="0"/>
              </a:rPr>
              <a:t>twinkling introducing characters to the stage (bewitched by spell) </a:t>
            </a:r>
          </a:p>
          <a:p>
            <a:r>
              <a:rPr lang="en-GB" sz="1600" b="1" dirty="0">
                <a:solidFill>
                  <a:srgbClr val="002060"/>
                </a:solidFill>
                <a:latin typeface="Arial" panose="020B0604020202020204" pitchFamily="34" charset="0"/>
                <a:cs typeface="Arial" panose="020B0604020202020204" pitchFamily="34" charset="0"/>
              </a:rPr>
              <a:t>Composed underscore – non-diegetic – fermata </a:t>
            </a:r>
            <a:r>
              <a:rPr lang="en-GB" sz="1600" dirty="0">
                <a:solidFill>
                  <a:srgbClr val="002060"/>
                </a:solidFill>
                <a:latin typeface="Arial" panose="020B0604020202020204" pitchFamily="34" charset="0"/>
                <a:cs typeface="Arial" panose="020B0604020202020204" pitchFamily="34" charset="0"/>
              </a:rPr>
              <a:t>(note being held/sustained) </a:t>
            </a:r>
            <a:r>
              <a:rPr lang="en-GB" sz="1600" b="1" dirty="0">
                <a:solidFill>
                  <a:srgbClr val="002060"/>
                </a:solidFill>
                <a:latin typeface="Arial" panose="020B0604020202020204" pitchFamily="34" charset="0"/>
                <a:cs typeface="Arial" panose="020B0604020202020204" pitchFamily="34" charset="0"/>
              </a:rPr>
              <a:t>high pitched </a:t>
            </a:r>
            <a:r>
              <a:rPr lang="en-GB" sz="1600" dirty="0">
                <a:solidFill>
                  <a:srgbClr val="002060"/>
                </a:solidFill>
                <a:latin typeface="Arial" panose="020B0604020202020204" pitchFamily="34" charset="0"/>
                <a:cs typeface="Arial" panose="020B0604020202020204" pitchFamily="34" charset="0"/>
              </a:rPr>
              <a:t>– </a:t>
            </a:r>
            <a:r>
              <a:rPr lang="en-GB" sz="1600" b="1" dirty="0">
                <a:solidFill>
                  <a:srgbClr val="002060"/>
                </a:solidFill>
                <a:latin typeface="Arial" panose="020B0604020202020204" pitchFamily="34" charset="0"/>
                <a:cs typeface="Arial" panose="020B0604020202020204" pitchFamily="34" charset="0"/>
              </a:rPr>
              <a:t>chimes</a:t>
            </a:r>
            <a:r>
              <a:rPr lang="en-GB" sz="1600" dirty="0">
                <a:solidFill>
                  <a:srgbClr val="002060"/>
                </a:solidFill>
                <a:latin typeface="Arial" panose="020B0604020202020204" pitchFamily="34" charset="0"/>
                <a:cs typeface="Arial" panose="020B0604020202020204" pitchFamily="34" charset="0"/>
              </a:rPr>
              <a:t> twinkling – </a:t>
            </a:r>
            <a:r>
              <a:rPr lang="en-GB" sz="1600" b="1" dirty="0">
                <a:solidFill>
                  <a:srgbClr val="002060"/>
                </a:solidFill>
                <a:latin typeface="Arial" panose="020B0604020202020204" pitchFamily="34" charset="0"/>
                <a:cs typeface="Arial" panose="020B0604020202020204" pitchFamily="34" charset="0"/>
              </a:rPr>
              <a:t>high pitched strings </a:t>
            </a:r>
            <a:r>
              <a:rPr lang="en-GB" sz="1600" dirty="0">
                <a:solidFill>
                  <a:srgbClr val="002060"/>
                </a:solidFill>
                <a:latin typeface="Arial" panose="020B0604020202020204" pitchFamily="34" charset="0"/>
                <a:cs typeface="Arial" panose="020B0604020202020204" pitchFamily="34" charset="0"/>
              </a:rPr>
              <a:t>Tremolo (quick repetition of same note) = duration of Puck/Titania’s spell – actions being controlled by magic. </a:t>
            </a:r>
          </a:p>
          <a:p>
            <a:r>
              <a:rPr lang="en-GB" sz="1600" b="1" dirty="0">
                <a:solidFill>
                  <a:srgbClr val="002060"/>
                </a:solidFill>
                <a:latin typeface="Arial" panose="020B0604020202020204" pitchFamily="34" charset="0"/>
                <a:cs typeface="Arial" panose="020B0604020202020204" pitchFamily="34" charset="0"/>
              </a:rPr>
              <a:t>Retrograde -  </a:t>
            </a:r>
            <a:r>
              <a:rPr lang="en-GB" sz="1600" dirty="0">
                <a:solidFill>
                  <a:srgbClr val="002060"/>
                </a:solidFill>
                <a:latin typeface="Arial" panose="020B0604020202020204" pitchFamily="34" charset="0"/>
                <a:cs typeface="Arial" panose="020B0604020202020204" pitchFamily="34" charset="0"/>
              </a:rPr>
              <a:t>(music being played backwards) fast tempo – undoing the temporary control of Puck/Titania.  </a:t>
            </a:r>
          </a:p>
        </p:txBody>
      </p:sp>
      <p:sp>
        <p:nvSpPr>
          <p:cNvPr id="8" name="TextBox 7">
            <a:extLst>
              <a:ext uri="{FF2B5EF4-FFF2-40B4-BE49-F238E27FC236}">
                <a16:creationId xmlns:a16="http://schemas.microsoft.com/office/drawing/2014/main" id="{50010537-1D67-472F-891B-16C0C92330C9}"/>
              </a:ext>
            </a:extLst>
          </p:cNvPr>
          <p:cNvSpPr txBox="1"/>
          <p:nvPr/>
        </p:nvSpPr>
        <p:spPr>
          <a:xfrm>
            <a:off x="51966" y="3753680"/>
            <a:ext cx="6432884" cy="2554545"/>
          </a:xfrm>
          <a:prstGeom prst="rect">
            <a:avLst/>
          </a:prstGeom>
          <a:noFill/>
          <a:ln w="38100">
            <a:solidFill>
              <a:srgbClr val="FF0000"/>
            </a:solidFill>
          </a:ln>
        </p:spPr>
        <p:txBody>
          <a:bodyPr wrap="square" rtlCol="0">
            <a:spAutoFit/>
          </a:bodyPr>
          <a:lstStyle/>
          <a:p>
            <a:r>
              <a:rPr lang="en-GB" sz="1600" b="1" u="sng" dirty="0">
                <a:solidFill>
                  <a:srgbClr val="002060"/>
                </a:solidFill>
                <a:latin typeface="Arial" panose="020B0604020202020204" pitchFamily="34" charset="0"/>
                <a:cs typeface="Arial" panose="020B0604020202020204" pitchFamily="34" charset="0"/>
              </a:rPr>
              <a:t>Lighting:</a:t>
            </a:r>
          </a:p>
          <a:p>
            <a:r>
              <a:rPr lang="en-GB" sz="1600" b="1" dirty="0" err="1">
                <a:solidFill>
                  <a:srgbClr val="002060"/>
                </a:solidFill>
                <a:latin typeface="Arial" panose="020B0604020202020204" pitchFamily="34" charset="0"/>
                <a:cs typeface="Arial" panose="020B0604020202020204" pitchFamily="34" charset="0"/>
              </a:rPr>
              <a:t>ParCan</a:t>
            </a:r>
            <a:r>
              <a:rPr lang="en-GB" sz="1600" b="1" dirty="0">
                <a:solidFill>
                  <a:srgbClr val="002060"/>
                </a:solidFill>
                <a:latin typeface="Arial" panose="020B0604020202020204" pitchFamily="34" charset="0"/>
                <a:cs typeface="Arial" panose="020B0604020202020204" pitchFamily="34" charset="0"/>
              </a:rPr>
              <a:t> – Blue gel wash – low intensity – spilling </a:t>
            </a:r>
            <a:r>
              <a:rPr lang="en-GB" sz="1600" dirty="0">
                <a:solidFill>
                  <a:srgbClr val="002060"/>
                </a:solidFill>
                <a:latin typeface="Arial" panose="020B0604020202020204" pitchFamily="34" charset="0"/>
                <a:cs typeface="Arial" panose="020B0604020202020204" pitchFamily="34" charset="0"/>
              </a:rPr>
              <a:t>on audience and actors – midnight – moonlight – soft romantic setting.  </a:t>
            </a:r>
          </a:p>
          <a:p>
            <a:r>
              <a:rPr lang="en-GB" sz="1600" b="1" dirty="0">
                <a:solidFill>
                  <a:srgbClr val="002060"/>
                </a:solidFill>
                <a:latin typeface="Arial" panose="020B0604020202020204" pitchFamily="34" charset="0"/>
                <a:cs typeface="Arial" panose="020B0604020202020204" pitchFamily="34" charset="0"/>
              </a:rPr>
              <a:t>LEDs – White – spilling centre stage - </a:t>
            </a:r>
            <a:r>
              <a:rPr lang="en-GB" sz="1600" dirty="0">
                <a:solidFill>
                  <a:srgbClr val="002060"/>
                </a:solidFill>
                <a:latin typeface="Arial" panose="020B0604020202020204" pitchFamily="34" charset="0"/>
                <a:cs typeface="Arial" panose="020B0604020202020204" pitchFamily="34" charset="0"/>
              </a:rPr>
              <a:t> downlight (from above) Illuminating actors &amp; casting soft shadows – mystery – not all is as it seems. </a:t>
            </a:r>
          </a:p>
          <a:p>
            <a:r>
              <a:rPr lang="en-GB" sz="1600" b="1" dirty="0">
                <a:solidFill>
                  <a:srgbClr val="002060"/>
                </a:solidFill>
                <a:latin typeface="Arial" panose="020B0604020202020204" pitchFamily="34" charset="0"/>
                <a:cs typeface="Arial" panose="020B0604020202020204" pitchFamily="34" charset="0"/>
              </a:rPr>
              <a:t>Spotlight</a:t>
            </a:r>
            <a:r>
              <a:rPr lang="en-GB" sz="1600" dirty="0">
                <a:solidFill>
                  <a:srgbClr val="002060"/>
                </a:solidFill>
                <a:latin typeface="Arial" panose="020B0604020202020204" pitchFamily="34" charset="0"/>
                <a:cs typeface="Arial" panose="020B0604020202020204" pitchFamily="34" charset="0"/>
              </a:rPr>
              <a:t> – </a:t>
            </a:r>
            <a:r>
              <a:rPr lang="en-GB" sz="1600" b="1" dirty="0">
                <a:solidFill>
                  <a:srgbClr val="002060"/>
                </a:solidFill>
                <a:latin typeface="Arial" panose="020B0604020202020204" pitchFamily="34" charset="0"/>
                <a:cs typeface="Arial" panose="020B0604020202020204" pitchFamily="34" charset="0"/>
              </a:rPr>
              <a:t>narrow low intensity focused beam </a:t>
            </a:r>
            <a:r>
              <a:rPr lang="en-GB" sz="1600" dirty="0">
                <a:solidFill>
                  <a:srgbClr val="002060"/>
                </a:solidFill>
                <a:latin typeface="Arial" panose="020B0604020202020204" pitchFamily="34" charset="0"/>
                <a:cs typeface="Arial" panose="020B0604020202020204" pitchFamily="34" charset="0"/>
              </a:rPr>
              <a:t>– illuminating Puck/Titania at key moments (prior to entrances/control)</a:t>
            </a:r>
          </a:p>
          <a:p>
            <a:r>
              <a:rPr lang="en-GB" sz="1600" b="1" dirty="0">
                <a:solidFill>
                  <a:srgbClr val="002060"/>
                </a:solidFill>
                <a:latin typeface="Arial" panose="020B0604020202020204" pitchFamily="34" charset="0"/>
                <a:cs typeface="Arial" panose="020B0604020202020204" pitchFamily="34" charset="0"/>
              </a:rPr>
              <a:t>LEDs – Green – low intensity – illuminating </a:t>
            </a:r>
            <a:r>
              <a:rPr lang="en-GB" sz="1600" dirty="0">
                <a:solidFill>
                  <a:srgbClr val="002060"/>
                </a:solidFill>
                <a:latin typeface="Arial" panose="020B0604020202020204" pitchFamily="34" charset="0"/>
                <a:cs typeface="Arial" panose="020B0604020202020204" pitchFamily="34" charset="0"/>
              </a:rPr>
              <a:t>Puck/Titania in Aerial silks – part of the forest surroundings. </a:t>
            </a:r>
          </a:p>
        </p:txBody>
      </p:sp>
    </p:spTree>
    <p:extLst>
      <p:ext uri="{BB962C8B-B14F-4D97-AF65-F5344CB8AC3E}">
        <p14:creationId xmlns:p14="http://schemas.microsoft.com/office/powerpoint/2010/main" val="2389098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13470-3286-473C-8E70-EB846BDA5C2A}"/>
              </a:ext>
            </a:extLst>
          </p:cNvPr>
          <p:cNvSpPr>
            <a:spLocks noGrp="1"/>
          </p:cNvSpPr>
          <p:nvPr>
            <p:ph type="title"/>
          </p:nvPr>
        </p:nvSpPr>
        <p:spPr>
          <a:xfrm>
            <a:off x="1068525" y="-4917"/>
            <a:ext cx="10058400" cy="703136"/>
          </a:xfrm>
        </p:spPr>
        <p:txBody>
          <a:bodyPr>
            <a:normAutofit fontScale="90000"/>
          </a:bodyPr>
          <a:lstStyle/>
          <a:p>
            <a:pPr algn="ctr"/>
            <a:r>
              <a:rPr lang="en-GB" b="1"/>
              <a:t> </a:t>
            </a:r>
            <a:r>
              <a:rPr lang="en-GB" sz="4000" b="1">
                <a:solidFill>
                  <a:schemeClr val="tx2">
                    <a:lumMod val="75000"/>
                    <a:lumOff val="25000"/>
                  </a:schemeClr>
                </a:solidFill>
              </a:rPr>
              <a:t>Lovers in the woods - </a:t>
            </a:r>
            <a:r>
              <a:rPr lang="en-GB" sz="4000" b="1" dirty="0">
                <a:solidFill>
                  <a:schemeClr val="tx2">
                    <a:lumMod val="75000"/>
                    <a:lumOff val="25000"/>
                  </a:schemeClr>
                </a:solidFill>
              </a:rPr>
              <a:t>Production </a:t>
            </a:r>
            <a:r>
              <a:rPr lang="en-GB" sz="4000" b="1">
                <a:solidFill>
                  <a:schemeClr val="tx2">
                    <a:lumMod val="75000"/>
                    <a:lumOff val="25000"/>
                  </a:schemeClr>
                </a:solidFill>
              </a:rPr>
              <a:t>elements</a:t>
            </a:r>
            <a:r>
              <a:rPr lang="en-GB" sz="4000" b="1" dirty="0">
                <a:solidFill>
                  <a:schemeClr val="tx2">
                    <a:lumMod val="75000"/>
                    <a:lumOff val="25000"/>
                  </a:schemeClr>
                </a:solidFill>
              </a:rPr>
              <a:t> </a:t>
            </a:r>
            <a:endParaRPr lang="en-GB" b="1" dirty="0">
              <a:solidFill>
                <a:schemeClr val="tx2">
                  <a:lumMod val="75000"/>
                  <a:lumOff val="25000"/>
                </a:schemeClr>
              </a:solidFill>
            </a:endParaRPr>
          </a:p>
        </p:txBody>
      </p:sp>
      <p:pic>
        <p:nvPicPr>
          <p:cNvPr id="4" name="Picture 3">
            <a:extLst>
              <a:ext uri="{FF2B5EF4-FFF2-40B4-BE49-F238E27FC236}">
                <a16:creationId xmlns:a16="http://schemas.microsoft.com/office/drawing/2014/main" id="{C4E0116E-0484-48F2-B996-6C5F1E90B7C0}"/>
              </a:ext>
            </a:extLst>
          </p:cNvPr>
          <p:cNvPicPr>
            <a:picLocks noChangeAspect="1"/>
          </p:cNvPicPr>
          <p:nvPr/>
        </p:nvPicPr>
        <p:blipFill rotWithShape="1">
          <a:blip r:embed="rId2"/>
          <a:srcRect r="26995"/>
          <a:stretch/>
        </p:blipFill>
        <p:spPr>
          <a:xfrm>
            <a:off x="6743108" y="1470527"/>
            <a:ext cx="5278651" cy="3916946"/>
          </a:xfrm>
          <a:prstGeom prst="rect">
            <a:avLst/>
          </a:prstGeom>
        </p:spPr>
      </p:pic>
      <p:sp>
        <p:nvSpPr>
          <p:cNvPr id="7" name="TextBox 6">
            <a:extLst>
              <a:ext uri="{FF2B5EF4-FFF2-40B4-BE49-F238E27FC236}">
                <a16:creationId xmlns:a16="http://schemas.microsoft.com/office/drawing/2014/main" id="{6767AAC7-5E84-47A6-88A9-F60E959D0EFD}"/>
              </a:ext>
            </a:extLst>
          </p:cNvPr>
          <p:cNvSpPr txBox="1"/>
          <p:nvPr/>
        </p:nvSpPr>
        <p:spPr>
          <a:xfrm>
            <a:off x="51965" y="663983"/>
            <a:ext cx="6432883" cy="6001643"/>
          </a:xfrm>
          <a:prstGeom prst="rect">
            <a:avLst/>
          </a:prstGeom>
          <a:solidFill>
            <a:srgbClr val="FFFFCC"/>
          </a:solidFill>
          <a:ln w="38100">
            <a:solidFill>
              <a:srgbClr val="00B050"/>
            </a:solidFill>
          </a:ln>
        </p:spPr>
        <p:txBody>
          <a:bodyPr wrap="square" rtlCol="0">
            <a:spAutoFit/>
          </a:bodyPr>
          <a:lstStyle/>
          <a:p>
            <a:r>
              <a:rPr lang="en-GB" sz="1600" b="1" u="sng" dirty="0">
                <a:solidFill>
                  <a:srgbClr val="002060"/>
                </a:solidFill>
                <a:latin typeface="Arial" panose="020B0604020202020204" pitchFamily="34" charset="0"/>
                <a:cs typeface="Arial" panose="020B0604020202020204" pitchFamily="34" charset="0"/>
              </a:rPr>
              <a:t>Costume: </a:t>
            </a:r>
          </a:p>
          <a:p>
            <a:r>
              <a:rPr lang="en-GB" sz="1600" b="1" u="sng" dirty="0">
                <a:solidFill>
                  <a:srgbClr val="002060"/>
                </a:solidFill>
                <a:latin typeface="Arial" panose="020B0604020202020204" pitchFamily="34" charset="0"/>
                <a:cs typeface="Arial" panose="020B0604020202020204" pitchFamily="34" charset="0"/>
              </a:rPr>
              <a:t>Helena: </a:t>
            </a:r>
          </a:p>
          <a:p>
            <a:r>
              <a:rPr lang="en-GB" sz="1600" b="1" dirty="0">
                <a:solidFill>
                  <a:srgbClr val="002060"/>
                </a:solidFill>
                <a:latin typeface="Arial" panose="020B0604020202020204" pitchFamily="34" charset="0"/>
                <a:cs typeface="Arial" panose="020B0604020202020204" pitchFamily="34" charset="0"/>
              </a:rPr>
              <a:t>Material / Colour / Fit – </a:t>
            </a:r>
            <a:r>
              <a:rPr lang="en-GB" sz="1600" dirty="0">
                <a:solidFill>
                  <a:srgbClr val="002060"/>
                </a:solidFill>
                <a:latin typeface="Arial" panose="020B0604020202020204" pitchFamily="34" charset="0"/>
                <a:cs typeface="Arial" panose="020B0604020202020204" pitchFamily="34" charset="0"/>
              </a:rPr>
              <a:t>White cotton, loose fitting old fashioned night gown – traditional and pure – almost angelic with blonde hair. </a:t>
            </a:r>
          </a:p>
          <a:p>
            <a:r>
              <a:rPr lang="en-GB" sz="1600" b="1" dirty="0">
                <a:solidFill>
                  <a:srgbClr val="002060"/>
                </a:solidFill>
                <a:latin typeface="Arial" panose="020B0604020202020204" pitchFamily="34" charset="0"/>
                <a:cs typeface="Arial" panose="020B0604020202020204" pitchFamily="34" charset="0"/>
              </a:rPr>
              <a:t>Shape – </a:t>
            </a:r>
            <a:r>
              <a:rPr lang="en-GB" sz="1600" dirty="0">
                <a:solidFill>
                  <a:srgbClr val="002060"/>
                </a:solidFill>
                <a:latin typeface="Arial" panose="020B0604020202020204" pitchFamily="34" charset="0"/>
                <a:cs typeface="Arial" panose="020B0604020202020204" pitchFamily="34" charset="0"/>
              </a:rPr>
              <a:t>Ankle length - covers shoulders and high necked – modest. </a:t>
            </a:r>
          </a:p>
          <a:p>
            <a:endParaRPr lang="en-GB" sz="1600" b="1" u="sng" dirty="0">
              <a:solidFill>
                <a:srgbClr val="002060"/>
              </a:solidFill>
              <a:latin typeface="Arial" panose="020B0604020202020204" pitchFamily="34" charset="0"/>
              <a:cs typeface="Arial" panose="020B0604020202020204" pitchFamily="34" charset="0"/>
            </a:endParaRPr>
          </a:p>
          <a:p>
            <a:r>
              <a:rPr lang="en-GB" sz="1600" b="1" u="sng" dirty="0">
                <a:solidFill>
                  <a:srgbClr val="002060"/>
                </a:solidFill>
                <a:latin typeface="Arial" panose="020B0604020202020204" pitchFamily="34" charset="0"/>
                <a:cs typeface="Arial" panose="020B0604020202020204" pitchFamily="34" charset="0"/>
              </a:rPr>
              <a:t>Hermia:</a:t>
            </a:r>
          </a:p>
          <a:p>
            <a:r>
              <a:rPr lang="en-GB" sz="1600" b="1" dirty="0">
                <a:solidFill>
                  <a:srgbClr val="002060"/>
                </a:solidFill>
                <a:latin typeface="Arial" panose="020B0604020202020204" pitchFamily="34" charset="0"/>
                <a:cs typeface="Arial" panose="020B0604020202020204" pitchFamily="34" charset="0"/>
              </a:rPr>
              <a:t>Material / Colour / Fit – </a:t>
            </a:r>
            <a:r>
              <a:rPr lang="en-GB" sz="1600" dirty="0">
                <a:solidFill>
                  <a:srgbClr val="002060"/>
                </a:solidFill>
                <a:latin typeface="Arial" panose="020B0604020202020204" pitchFamily="34" charset="0"/>
                <a:cs typeface="Arial" panose="020B0604020202020204" pitchFamily="34" charset="0"/>
              </a:rPr>
              <a:t>White cotton, loose fitting shirt and shorts – more modern </a:t>
            </a:r>
            <a:r>
              <a:rPr lang="en-GB" sz="1600" b="1" dirty="0">
                <a:solidFill>
                  <a:srgbClr val="002060"/>
                </a:solidFill>
                <a:latin typeface="Arial" panose="020B0604020202020204" pitchFamily="34" charset="0"/>
                <a:cs typeface="Arial" panose="020B0604020202020204" pitchFamily="34" charset="0"/>
              </a:rPr>
              <a:t>Shape</a:t>
            </a:r>
            <a:r>
              <a:rPr lang="en-GB" sz="1600" dirty="0">
                <a:solidFill>
                  <a:srgbClr val="002060"/>
                </a:solidFill>
                <a:latin typeface="Arial" panose="020B0604020202020204" pitchFamily="34" charset="0"/>
                <a:cs typeface="Arial" panose="020B0604020202020204" pitchFamily="34" charset="0"/>
              </a:rPr>
              <a:t> – covers shoulders but legs exposed  = challenging Athenian rules to be with Lysander. </a:t>
            </a:r>
          </a:p>
          <a:p>
            <a:r>
              <a:rPr lang="en-GB" sz="1600" dirty="0">
                <a:solidFill>
                  <a:srgbClr val="002060"/>
                </a:solidFill>
                <a:latin typeface="Arial" panose="020B0604020202020204" pitchFamily="34" charset="0"/>
                <a:cs typeface="Arial" panose="020B0604020202020204" pitchFamily="34" charset="0"/>
              </a:rPr>
              <a:t>Pattern: light stripes (beige and white) reflective of pyjama pattern.</a:t>
            </a:r>
          </a:p>
          <a:p>
            <a:endParaRPr lang="en-GB" sz="1600" b="1" u="sng" dirty="0">
              <a:solidFill>
                <a:srgbClr val="002060"/>
              </a:solidFill>
              <a:latin typeface="Arial" panose="020B0604020202020204" pitchFamily="34" charset="0"/>
              <a:cs typeface="Arial" panose="020B0604020202020204" pitchFamily="34" charset="0"/>
            </a:endParaRPr>
          </a:p>
          <a:p>
            <a:r>
              <a:rPr lang="en-GB" sz="1600" b="1" u="sng" dirty="0">
                <a:solidFill>
                  <a:srgbClr val="002060"/>
                </a:solidFill>
                <a:latin typeface="Arial" panose="020B0604020202020204" pitchFamily="34" charset="0"/>
                <a:cs typeface="Arial" panose="020B0604020202020204" pitchFamily="34" charset="0"/>
              </a:rPr>
              <a:t>Lysander</a:t>
            </a:r>
            <a:r>
              <a:rPr lang="en-GB" sz="1600" b="1" dirty="0">
                <a:solidFill>
                  <a:srgbClr val="002060"/>
                </a:solidFill>
                <a:latin typeface="Arial" panose="020B0604020202020204" pitchFamily="34" charset="0"/>
                <a:cs typeface="Arial" panose="020B0604020202020204" pitchFamily="34" charset="0"/>
              </a:rPr>
              <a:t>:</a:t>
            </a:r>
          </a:p>
          <a:p>
            <a:r>
              <a:rPr lang="en-GB" sz="1600" b="1" dirty="0">
                <a:solidFill>
                  <a:srgbClr val="002060"/>
                </a:solidFill>
                <a:latin typeface="Arial" panose="020B0604020202020204" pitchFamily="34" charset="0"/>
                <a:cs typeface="Arial" panose="020B0604020202020204" pitchFamily="34" charset="0"/>
              </a:rPr>
              <a:t>Material / Colour / Fit – </a:t>
            </a:r>
            <a:r>
              <a:rPr lang="en-GB" sz="1600" dirty="0">
                <a:solidFill>
                  <a:srgbClr val="002060"/>
                </a:solidFill>
                <a:latin typeface="Arial" panose="020B0604020202020204" pitchFamily="34" charset="0"/>
                <a:cs typeface="Arial" panose="020B0604020202020204" pitchFamily="34" charset="0"/>
              </a:rPr>
              <a:t>Black Demin jeans – black belt – modern </a:t>
            </a:r>
            <a:r>
              <a:rPr lang="en-GB" sz="1600" b="1" dirty="0">
                <a:solidFill>
                  <a:srgbClr val="002060"/>
                </a:solidFill>
                <a:latin typeface="Arial" panose="020B0604020202020204" pitchFamily="34" charset="0"/>
                <a:cs typeface="Arial" panose="020B0604020202020204" pitchFamily="34" charset="0"/>
              </a:rPr>
              <a:t>Texture - </a:t>
            </a:r>
            <a:r>
              <a:rPr lang="en-GB" sz="1600" dirty="0">
                <a:solidFill>
                  <a:srgbClr val="002060"/>
                </a:solidFill>
                <a:latin typeface="Arial" panose="020B0604020202020204" pitchFamily="34" charset="0"/>
                <a:cs typeface="Arial" panose="020B0604020202020204" pitchFamily="34" charset="0"/>
              </a:rPr>
              <a:t>rough </a:t>
            </a:r>
            <a:r>
              <a:rPr lang="en-GB" sz="1600" b="1" dirty="0">
                <a:solidFill>
                  <a:srgbClr val="002060"/>
                </a:solidFill>
                <a:latin typeface="Arial" panose="020B0604020202020204" pitchFamily="34" charset="0"/>
                <a:cs typeface="Arial" panose="020B0604020202020204" pitchFamily="34" charset="0"/>
              </a:rPr>
              <a:t>– </a:t>
            </a:r>
            <a:r>
              <a:rPr lang="en-GB" sz="1600" dirty="0">
                <a:solidFill>
                  <a:srgbClr val="002060"/>
                </a:solidFill>
                <a:latin typeface="Arial" panose="020B0604020202020204" pitchFamily="34" charset="0"/>
                <a:cs typeface="Arial" panose="020B0604020202020204" pitchFamily="34" charset="0"/>
              </a:rPr>
              <a:t>topless</a:t>
            </a:r>
            <a:r>
              <a:rPr lang="en-GB" sz="1600" b="1" dirty="0">
                <a:solidFill>
                  <a:srgbClr val="002060"/>
                </a:solidFill>
                <a:latin typeface="Arial" panose="020B0604020202020204" pitchFamily="34" charset="0"/>
                <a:cs typeface="Arial" panose="020B0604020202020204" pitchFamily="34" charset="0"/>
              </a:rPr>
              <a:t>. </a:t>
            </a:r>
            <a:r>
              <a:rPr lang="en-GB" sz="1600" dirty="0">
                <a:solidFill>
                  <a:srgbClr val="002060"/>
                </a:solidFill>
                <a:latin typeface="Arial" panose="020B0604020202020204" pitchFamily="34" charset="0"/>
                <a:cs typeface="Arial" panose="020B0604020202020204" pitchFamily="34" charset="0"/>
              </a:rPr>
              <a:t>breaking Athenian rules to flee with Hermia.</a:t>
            </a:r>
          </a:p>
          <a:p>
            <a:endParaRPr lang="en-GB" sz="1600" dirty="0">
              <a:solidFill>
                <a:srgbClr val="002060"/>
              </a:solidFill>
              <a:latin typeface="Arial" panose="020B0604020202020204" pitchFamily="34" charset="0"/>
              <a:cs typeface="Arial" panose="020B0604020202020204" pitchFamily="34" charset="0"/>
            </a:endParaRPr>
          </a:p>
          <a:p>
            <a:r>
              <a:rPr lang="en-GB" sz="1600" b="1" u="sng" dirty="0">
                <a:solidFill>
                  <a:srgbClr val="002060"/>
                </a:solidFill>
                <a:latin typeface="Arial" panose="020B0604020202020204" pitchFamily="34" charset="0"/>
                <a:cs typeface="Arial" panose="020B0604020202020204" pitchFamily="34" charset="0"/>
              </a:rPr>
              <a:t>Demetrius:  </a:t>
            </a:r>
          </a:p>
          <a:p>
            <a:r>
              <a:rPr lang="en-GB" sz="1600" b="1" dirty="0">
                <a:solidFill>
                  <a:srgbClr val="002060"/>
                </a:solidFill>
                <a:latin typeface="Arial" panose="020B0604020202020204" pitchFamily="34" charset="0"/>
                <a:cs typeface="Arial" panose="020B0604020202020204" pitchFamily="34" charset="0"/>
              </a:rPr>
              <a:t>Material / Colour / Fit – </a:t>
            </a:r>
            <a:r>
              <a:rPr lang="en-GB" sz="1600" dirty="0">
                <a:solidFill>
                  <a:srgbClr val="002060"/>
                </a:solidFill>
                <a:latin typeface="Arial" panose="020B0604020202020204" pitchFamily="34" charset="0"/>
                <a:cs typeface="Arial" panose="020B0604020202020204" pitchFamily="34" charset="0"/>
              </a:rPr>
              <a:t>Blue and white stripped cotton loose fitting pyjama’s – white vest and shorts underneath. </a:t>
            </a:r>
          </a:p>
          <a:p>
            <a:r>
              <a:rPr lang="en-GB" sz="1600" b="1" dirty="0">
                <a:solidFill>
                  <a:srgbClr val="002060"/>
                </a:solidFill>
                <a:latin typeface="Arial" panose="020B0604020202020204" pitchFamily="34" charset="0"/>
                <a:cs typeface="Arial" panose="020B0604020202020204" pitchFamily="34" charset="0"/>
              </a:rPr>
              <a:t>Shape  -</a:t>
            </a:r>
            <a:r>
              <a:rPr lang="en-GB" sz="1600" dirty="0">
                <a:solidFill>
                  <a:srgbClr val="002060"/>
                </a:solidFill>
                <a:latin typeface="Arial" panose="020B0604020202020204" pitchFamily="34" charset="0"/>
                <a:cs typeface="Arial" panose="020B0604020202020204" pitchFamily="34" charset="0"/>
              </a:rPr>
              <a:t> Shirt top is unbuttoned revealing vest – more traditional layers with modern twist. Initially respectful of Athenian law. </a:t>
            </a:r>
          </a:p>
          <a:p>
            <a:r>
              <a:rPr lang="en-GB" sz="1600" dirty="0">
                <a:solidFill>
                  <a:srgbClr val="002060"/>
                </a:solidFill>
                <a:latin typeface="Arial" panose="020B0604020202020204" pitchFamily="34" charset="0"/>
                <a:cs typeface="Arial" panose="020B0604020202020204" pitchFamily="34" charset="0"/>
              </a:rPr>
              <a:t>Removes layers as argument and lust progresses – ends in just white boxers and vest.</a:t>
            </a:r>
          </a:p>
        </p:txBody>
      </p:sp>
    </p:spTree>
    <p:extLst>
      <p:ext uri="{BB962C8B-B14F-4D97-AF65-F5344CB8AC3E}">
        <p14:creationId xmlns:p14="http://schemas.microsoft.com/office/powerpoint/2010/main" val="3679113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CD2D-A8BF-4AB6-920F-D95E4966FECB}"/>
              </a:ext>
            </a:extLst>
          </p:cNvPr>
          <p:cNvSpPr>
            <a:spLocks noGrp="1"/>
          </p:cNvSpPr>
          <p:nvPr>
            <p:ph type="title"/>
          </p:nvPr>
        </p:nvSpPr>
        <p:spPr>
          <a:xfrm>
            <a:off x="4397775" y="213564"/>
            <a:ext cx="3396449" cy="1325563"/>
          </a:xfrm>
        </p:spPr>
        <p:txBody>
          <a:bodyPr/>
          <a:lstStyle/>
          <a:p>
            <a:r>
              <a:rPr lang="en-GB"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IT NOW:</a:t>
            </a:r>
          </a:p>
        </p:txBody>
      </p:sp>
      <p:sp>
        <p:nvSpPr>
          <p:cNvPr id="3" name="Content Placeholder 2">
            <a:extLst>
              <a:ext uri="{FF2B5EF4-FFF2-40B4-BE49-F238E27FC236}">
                <a16:creationId xmlns:a16="http://schemas.microsoft.com/office/drawing/2014/main" id="{30976FB9-B947-4C94-9C09-93F05A07DEF9}"/>
              </a:ext>
            </a:extLst>
          </p:cNvPr>
          <p:cNvSpPr>
            <a:spLocks noGrp="1"/>
          </p:cNvSpPr>
          <p:nvPr>
            <p:ph idx="1"/>
          </p:nvPr>
        </p:nvSpPr>
        <p:spPr>
          <a:xfrm>
            <a:off x="1015753" y="1435008"/>
            <a:ext cx="10515600" cy="4351338"/>
          </a:xfrm>
          <a:ln>
            <a:solidFill>
              <a:srgbClr val="0070C0"/>
            </a:solidFill>
          </a:ln>
        </p:spPr>
        <p:txBody>
          <a:bodyPr/>
          <a:lstStyle/>
          <a:p>
            <a:r>
              <a:rPr lang="en-GB" b="1" dirty="0">
                <a:solidFill>
                  <a:srgbClr val="002060"/>
                </a:solidFill>
                <a:latin typeface="Arial" panose="020B0604020202020204" pitchFamily="34" charset="0"/>
                <a:cs typeface="Arial" panose="020B0604020202020204" pitchFamily="34" charset="0"/>
              </a:rPr>
              <a:t>Get out your notes on ‘A Midsummer Night’s Dream’ (Bridge Theatre)</a:t>
            </a:r>
          </a:p>
          <a:p>
            <a:pPr marL="0" indent="0">
              <a:buNone/>
            </a:pPr>
            <a:endParaRPr lang="en-GB" b="1" dirty="0">
              <a:solidFill>
                <a:srgbClr val="002060"/>
              </a:solidFill>
              <a:latin typeface="Arial" panose="020B0604020202020204" pitchFamily="34" charset="0"/>
              <a:cs typeface="Arial" panose="020B0604020202020204" pitchFamily="34" charset="0"/>
            </a:endParaRPr>
          </a:p>
          <a:p>
            <a:r>
              <a:rPr lang="en-GB" b="1" dirty="0">
                <a:solidFill>
                  <a:srgbClr val="002060"/>
                </a:solidFill>
                <a:latin typeface="Arial" panose="020B0604020202020204" pitchFamily="34" charset="0"/>
                <a:cs typeface="Arial" panose="020B0604020202020204" pitchFamily="34" charset="0"/>
              </a:rPr>
              <a:t>Read through your notes and think about the following:</a:t>
            </a:r>
          </a:p>
          <a:p>
            <a:pPr lvl="1">
              <a:buFont typeface="Wingdings" panose="05000000000000000000" pitchFamily="2" charset="2"/>
              <a:buChar char="q"/>
            </a:pPr>
            <a:r>
              <a:rPr lang="en-GB" dirty="0">
                <a:solidFill>
                  <a:srgbClr val="002060"/>
                </a:solidFill>
                <a:latin typeface="Arial" panose="020B0604020202020204" pitchFamily="34" charset="0"/>
                <a:cs typeface="Arial" panose="020B0604020202020204" pitchFamily="34" charset="0"/>
              </a:rPr>
              <a:t>What do you think the </a:t>
            </a:r>
            <a:r>
              <a:rPr lang="en-GB" b="1" dirty="0">
                <a:solidFill>
                  <a:srgbClr val="002060"/>
                </a:solidFill>
                <a:latin typeface="Arial" panose="020B0604020202020204" pitchFamily="34" charset="0"/>
                <a:cs typeface="Arial" panose="020B0604020202020204" pitchFamily="34" charset="0"/>
              </a:rPr>
              <a:t>director’s intentions </a:t>
            </a:r>
            <a:r>
              <a:rPr lang="en-GB" dirty="0">
                <a:solidFill>
                  <a:srgbClr val="002060"/>
                </a:solidFill>
                <a:latin typeface="Arial" panose="020B0604020202020204" pitchFamily="34" charset="0"/>
                <a:cs typeface="Arial" panose="020B0604020202020204" pitchFamily="34" charset="0"/>
              </a:rPr>
              <a:t>were? Why?</a:t>
            </a:r>
          </a:p>
          <a:p>
            <a:pPr lvl="1">
              <a:buFont typeface="Wingdings" panose="05000000000000000000" pitchFamily="2" charset="2"/>
              <a:buChar char="q"/>
            </a:pPr>
            <a:r>
              <a:rPr lang="en-GB" dirty="0">
                <a:solidFill>
                  <a:srgbClr val="002060"/>
                </a:solidFill>
                <a:latin typeface="Arial" panose="020B0604020202020204" pitchFamily="34" charset="0"/>
                <a:cs typeface="Arial" panose="020B0604020202020204" pitchFamily="34" charset="0"/>
              </a:rPr>
              <a:t> What were the key </a:t>
            </a:r>
            <a:r>
              <a:rPr lang="en-GB" b="1" dirty="0">
                <a:solidFill>
                  <a:srgbClr val="002060"/>
                </a:solidFill>
                <a:latin typeface="Arial" panose="020B0604020202020204" pitchFamily="34" charset="0"/>
                <a:cs typeface="Arial" panose="020B0604020202020204" pitchFamily="34" charset="0"/>
              </a:rPr>
              <a:t>themes</a:t>
            </a:r>
            <a:r>
              <a:rPr lang="en-GB" dirty="0">
                <a:solidFill>
                  <a:srgbClr val="002060"/>
                </a:solidFill>
                <a:latin typeface="Arial" panose="020B0604020202020204" pitchFamily="34" charset="0"/>
                <a:cs typeface="Arial" panose="020B0604020202020204" pitchFamily="34" charset="0"/>
              </a:rPr>
              <a:t>?</a:t>
            </a:r>
          </a:p>
          <a:p>
            <a:pPr lvl="1">
              <a:buFont typeface="Wingdings" panose="05000000000000000000" pitchFamily="2" charset="2"/>
              <a:buChar char="q"/>
            </a:pPr>
            <a:r>
              <a:rPr lang="en-GB" dirty="0">
                <a:solidFill>
                  <a:srgbClr val="002060"/>
                </a:solidFill>
                <a:latin typeface="Arial" panose="020B0604020202020204" pitchFamily="34" charset="0"/>
                <a:cs typeface="Arial" panose="020B0604020202020204" pitchFamily="34" charset="0"/>
              </a:rPr>
              <a:t> How were the </a:t>
            </a:r>
            <a:r>
              <a:rPr lang="en-GB" b="1" dirty="0">
                <a:solidFill>
                  <a:srgbClr val="002060"/>
                </a:solidFill>
                <a:latin typeface="Arial" panose="020B0604020202020204" pitchFamily="34" charset="0"/>
                <a:cs typeface="Arial" panose="020B0604020202020204" pitchFamily="34" charset="0"/>
              </a:rPr>
              <a:t>audience</a:t>
            </a:r>
            <a:r>
              <a:rPr lang="en-GB" dirty="0">
                <a:solidFill>
                  <a:srgbClr val="002060"/>
                </a:solidFill>
                <a:latin typeface="Arial" panose="020B0604020202020204" pitchFamily="34" charset="0"/>
                <a:cs typeface="Arial" panose="020B0604020202020204" pitchFamily="34" charset="0"/>
              </a:rPr>
              <a:t> made to feel </a:t>
            </a:r>
            <a:r>
              <a:rPr lang="en-GB" b="1" dirty="0">
                <a:solidFill>
                  <a:srgbClr val="002060"/>
                </a:solidFill>
                <a:latin typeface="Arial" panose="020B0604020202020204" pitchFamily="34" charset="0"/>
                <a:cs typeface="Arial" panose="020B0604020202020204" pitchFamily="34" charset="0"/>
              </a:rPr>
              <a:t>involved</a:t>
            </a:r>
            <a:r>
              <a:rPr lang="en-GB" dirty="0">
                <a:solidFill>
                  <a:srgbClr val="002060"/>
                </a:solidFill>
                <a:latin typeface="Arial" panose="020B0604020202020204" pitchFamily="34" charset="0"/>
                <a:cs typeface="Arial" panose="020B0604020202020204" pitchFamily="34" charset="0"/>
              </a:rPr>
              <a:t> in the production?</a:t>
            </a:r>
          </a:p>
          <a:p>
            <a:pPr lvl="1">
              <a:buFont typeface="Wingdings" panose="05000000000000000000" pitchFamily="2" charset="2"/>
              <a:buChar char="q"/>
            </a:pPr>
            <a:r>
              <a:rPr lang="en-GB" dirty="0">
                <a:solidFill>
                  <a:srgbClr val="002060"/>
                </a:solidFill>
                <a:latin typeface="Arial" panose="020B0604020202020204" pitchFamily="34" charset="0"/>
                <a:cs typeface="Arial" panose="020B0604020202020204" pitchFamily="34" charset="0"/>
              </a:rPr>
              <a:t> Which were the </a:t>
            </a:r>
            <a:r>
              <a:rPr lang="en-GB" b="1" dirty="0">
                <a:solidFill>
                  <a:srgbClr val="002060"/>
                </a:solidFill>
                <a:latin typeface="Arial" panose="020B0604020202020204" pitchFamily="34" charset="0"/>
                <a:cs typeface="Arial" panose="020B0604020202020204" pitchFamily="34" charset="0"/>
              </a:rPr>
              <a:t>moments</a:t>
            </a:r>
            <a:r>
              <a:rPr lang="en-GB" dirty="0">
                <a:solidFill>
                  <a:srgbClr val="002060"/>
                </a:solidFill>
                <a:latin typeface="Arial" panose="020B0604020202020204" pitchFamily="34" charset="0"/>
                <a:cs typeface="Arial" panose="020B0604020202020204" pitchFamily="34" charset="0"/>
              </a:rPr>
              <a:t> that stood out in the production and why?</a:t>
            </a:r>
          </a:p>
          <a:p>
            <a:pPr lvl="1">
              <a:buFont typeface="Wingdings" panose="05000000000000000000" pitchFamily="2" charset="2"/>
              <a:buChar char="q"/>
            </a:pPr>
            <a:endParaRPr lang="en-GB"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8713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E002DA-387B-4237-8903-4D4152A63A6C}"/>
              </a:ext>
            </a:extLst>
          </p:cNvPr>
          <p:cNvSpPr>
            <a:spLocks noGrp="1"/>
          </p:cNvSpPr>
          <p:nvPr>
            <p:ph type="ctrTitle"/>
          </p:nvPr>
        </p:nvSpPr>
        <p:spPr/>
        <p:txBody>
          <a:bodyPr/>
          <a:lstStyle/>
          <a:p>
            <a:r>
              <a:rPr lang="en-GB" dirty="0">
                <a:solidFill>
                  <a:srgbClr val="002060"/>
                </a:solidFill>
                <a:latin typeface="Arial" panose="020B0604020202020204" pitchFamily="34" charset="0"/>
                <a:cs typeface="Arial" panose="020B0604020202020204" pitchFamily="34" charset="0"/>
              </a:rPr>
              <a:t>Example paragraphs</a:t>
            </a:r>
          </a:p>
        </p:txBody>
      </p:sp>
      <p:sp>
        <p:nvSpPr>
          <p:cNvPr id="5" name="Subtitle 4">
            <a:extLst>
              <a:ext uri="{FF2B5EF4-FFF2-40B4-BE49-F238E27FC236}">
                <a16:creationId xmlns:a16="http://schemas.microsoft.com/office/drawing/2014/main" id="{BABD6AC7-63C9-40AC-8163-DC6BAD928D4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909023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3FEAF-07B7-4659-BFF0-0ECA87581D10}"/>
              </a:ext>
            </a:extLst>
          </p:cNvPr>
          <p:cNvSpPr>
            <a:spLocks noGrp="1"/>
          </p:cNvSpPr>
          <p:nvPr>
            <p:ph type="title"/>
          </p:nvPr>
        </p:nvSpPr>
        <p:spPr>
          <a:xfrm>
            <a:off x="0" y="0"/>
            <a:ext cx="5472545" cy="702305"/>
          </a:xfrm>
        </p:spPr>
        <p:txBody>
          <a:bodyPr>
            <a:normAutofit fontScale="90000"/>
          </a:bodyPr>
          <a:lstStyle/>
          <a:p>
            <a:r>
              <a:rPr lang="en-GB" u="sng" dirty="0">
                <a:solidFill>
                  <a:srgbClr val="002060"/>
                </a:solidFill>
                <a:latin typeface="Arial" panose="020B0604020202020204" pitchFamily="34" charset="0"/>
                <a:cs typeface="Arial" panose="020B0604020202020204" pitchFamily="34" charset="0"/>
              </a:rPr>
              <a:t>9a Example paragraph</a:t>
            </a:r>
            <a:r>
              <a:rPr lang="en-GB" dirty="0">
                <a:solidFill>
                  <a:srgbClr val="002060"/>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B276B7B6-3518-46EF-8F7A-01C752174FDE}"/>
              </a:ext>
            </a:extLst>
          </p:cNvPr>
          <p:cNvSpPr>
            <a:spLocks noGrp="1"/>
          </p:cNvSpPr>
          <p:nvPr>
            <p:ph idx="1"/>
          </p:nvPr>
        </p:nvSpPr>
        <p:spPr>
          <a:xfrm>
            <a:off x="350981" y="785708"/>
            <a:ext cx="11499273" cy="5855237"/>
          </a:xfrm>
          <a:solidFill>
            <a:srgbClr val="FFFFCC"/>
          </a:solidFill>
        </p:spPr>
        <p:txBody>
          <a:bodyPr>
            <a:normAutofit/>
          </a:bodyPr>
          <a:lstStyle/>
          <a:p>
            <a:r>
              <a:rPr lang="en-GB" sz="2400" dirty="0">
                <a:solidFill>
                  <a:srgbClr val="002060"/>
                </a:solidFill>
                <a:latin typeface="Arial" panose="020B0604020202020204" pitchFamily="34" charset="0"/>
                <a:cs typeface="Arial" panose="020B0604020202020204" pitchFamily="34" charset="0"/>
              </a:rPr>
              <a:t>Analyse how physical skills were used to engage the audience at one key moment in the performance. (6 marks)</a:t>
            </a:r>
          </a:p>
          <a:p>
            <a:pPr marL="457200" indent="-457200">
              <a:buFont typeface="+mj-lt"/>
              <a:buAutoNum type="arabicPeriod"/>
            </a:pPr>
            <a:r>
              <a:rPr lang="en-GB" b="1" dirty="0">
                <a:solidFill>
                  <a:srgbClr val="002060"/>
                </a:solidFill>
                <a:latin typeface="Arial" panose="020B0604020202020204" pitchFamily="34" charset="0"/>
                <a:cs typeface="Arial" panose="020B0604020202020204" pitchFamily="34" charset="0"/>
              </a:rPr>
              <a:t>Identify the command words in the question. </a:t>
            </a:r>
          </a:p>
          <a:p>
            <a:pPr marL="0" indent="0">
              <a:buNone/>
            </a:pPr>
            <a:r>
              <a:rPr lang="en-GB" sz="2000" b="1" u="sng" dirty="0">
                <a:solidFill>
                  <a:srgbClr val="002060"/>
                </a:solidFill>
                <a:latin typeface="Arial" panose="020B0604020202020204" pitchFamily="34" charset="0"/>
                <a:cs typeface="Arial" panose="020B0604020202020204" pitchFamily="34" charset="0"/>
              </a:rPr>
              <a:t>Analyse</a:t>
            </a:r>
            <a:r>
              <a:rPr lang="en-GB" sz="2000" dirty="0">
                <a:solidFill>
                  <a:srgbClr val="002060"/>
                </a:solidFill>
                <a:latin typeface="Arial" panose="020B0604020202020204" pitchFamily="34" charset="0"/>
                <a:cs typeface="Arial" panose="020B0604020202020204" pitchFamily="34" charset="0"/>
              </a:rPr>
              <a:t> how </a:t>
            </a:r>
            <a:r>
              <a:rPr lang="en-GB" sz="2000" b="1" u="sng" dirty="0">
                <a:solidFill>
                  <a:srgbClr val="002060"/>
                </a:solidFill>
                <a:latin typeface="Arial" panose="020B0604020202020204" pitchFamily="34" charset="0"/>
                <a:cs typeface="Arial" panose="020B0604020202020204" pitchFamily="34" charset="0"/>
              </a:rPr>
              <a:t>physical skills </a:t>
            </a:r>
            <a:r>
              <a:rPr lang="en-GB" sz="2000" dirty="0">
                <a:solidFill>
                  <a:srgbClr val="002060"/>
                </a:solidFill>
                <a:latin typeface="Arial" panose="020B0604020202020204" pitchFamily="34" charset="0"/>
                <a:cs typeface="Arial" panose="020B0604020202020204" pitchFamily="34" charset="0"/>
              </a:rPr>
              <a:t>were used to </a:t>
            </a:r>
            <a:r>
              <a:rPr lang="en-GB" sz="2000" b="1" u="sng" dirty="0">
                <a:solidFill>
                  <a:srgbClr val="002060"/>
                </a:solidFill>
                <a:latin typeface="Arial" panose="020B0604020202020204" pitchFamily="34" charset="0"/>
                <a:cs typeface="Arial" panose="020B0604020202020204" pitchFamily="34" charset="0"/>
              </a:rPr>
              <a:t>engage</a:t>
            </a:r>
            <a:r>
              <a:rPr lang="en-GB" sz="2000" dirty="0">
                <a:solidFill>
                  <a:srgbClr val="002060"/>
                </a:solidFill>
                <a:latin typeface="Arial" panose="020B0604020202020204" pitchFamily="34" charset="0"/>
                <a:cs typeface="Arial" panose="020B0604020202020204" pitchFamily="34" charset="0"/>
              </a:rPr>
              <a:t> the audience at </a:t>
            </a:r>
            <a:r>
              <a:rPr lang="en-GB" sz="2000" b="1" u="sng" dirty="0">
                <a:solidFill>
                  <a:srgbClr val="002060"/>
                </a:solidFill>
                <a:latin typeface="Arial" panose="020B0604020202020204" pitchFamily="34" charset="0"/>
                <a:cs typeface="Arial" panose="020B0604020202020204" pitchFamily="34" charset="0"/>
              </a:rPr>
              <a:t>one key moment </a:t>
            </a:r>
            <a:r>
              <a:rPr lang="en-GB" sz="2000" dirty="0">
                <a:solidFill>
                  <a:srgbClr val="002060"/>
                </a:solidFill>
                <a:latin typeface="Arial" panose="020B0604020202020204" pitchFamily="34" charset="0"/>
                <a:cs typeface="Arial" panose="020B0604020202020204" pitchFamily="34" charset="0"/>
              </a:rPr>
              <a:t>in the performance. (6 marks)</a:t>
            </a:r>
          </a:p>
          <a:p>
            <a:pPr marL="457200" indent="-457200">
              <a:buFont typeface="+mj-lt"/>
              <a:buAutoNum type="arabicPeriod" startAt="2"/>
            </a:pPr>
            <a:r>
              <a:rPr lang="en-GB" b="1" dirty="0">
                <a:solidFill>
                  <a:srgbClr val="002060"/>
                </a:solidFill>
                <a:latin typeface="Arial" panose="020B0604020202020204" pitchFamily="34" charset="0"/>
                <a:cs typeface="Arial" panose="020B0604020202020204" pitchFamily="34" charset="0"/>
              </a:rPr>
              <a:t>Select the most appropriate key moment to discuss</a:t>
            </a:r>
          </a:p>
          <a:p>
            <a:pPr marL="457200" indent="-457200">
              <a:buFont typeface="+mj-lt"/>
              <a:buAutoNum type="arabicPeriod" startAt="2"/>
            </a:pPr>
            <a:r>
              <a:rPr lang="en-GB" b="1" dirty="0">
                <a:solidFill>
                  <a:srgbClr val="002060"/>
                </a:solidFill>
                <a:latin typeface="Arial" panose="020B0604020202020204" pitchFamily="34" charset="0"/>
                <a:cs typeface="Arial" panose="020B0604020202020204" pitchFamily="34" charset="0"/>
              </a:rPr>
              <a:t>Use the structure: </a:t>
            </a:r>
          </a:p>
          <a:p>
            <a:pPr marL="749808" lvl="1" indent="-457200"/>
            <a:r>
              <a:rPr lang="en-GB" b="1" dirty="0" err="1">
                <a:solidFill>
                  <a:srgbClr val="7030A0"/>
                </a:solidFill>
                <a:latin typeface="Arial" panose="020B0604020202020204" pitchFamily="34" charset="0"/>
                <a:cs typeface="Arial" panose="020B0604020202020204" pitchFamily="34" charset="0"/>
              </a:rPr>
              <a:t>Inuits</a:t>
            </a:r>
            <a:r>
              <a:rPr lang="en-GB" b="1" dirty="0">
                <a:solidFill>
                  <a:srgbClr val="002060"/>
                </a:solidFill>
                <a:latin typeface="Arial" panose="020B0604020202020204" pitchFamily="34" charset="0"/>
                <a:cs typeface="Arial" panose="020B0604020202020204" pitchFamily="34" charset="0"/>
              </a:rPr>
              <a:t> - Introduction</a:t>
            </a:r>
          </a:p>
          <a:p>
            <a:pPr marL="749808" lvl="1" indent="-457200"/>
            <a:r>
              <a:rPr lang="en-GB" b="1" dirty="0">
                <a:solidFill>
                  <a:srgbClr val="7030A0"/>
                </a:solidFill>
                <a:latin typeface="Arial" panose="020B0604020202020204" pitchFamily="34" charset="0"/>
                <a:cs typeface="Arial" panose="020B0604020202020204" pitchFamily="34" charset="0"/>
              </a:rPr>
              <a:t>Kill</a:t>
            </a:r>
            <a:r>
              <a:rPr lang="en-GB" b="1" dirty="0">
                <a:solidFill>
                  <a:srgbClr val="002060"/>
                </a:solidFill>
                <a:latin typeface="Arial" panose="020B0604020202020204" pitchFamily="34" charset="0"/>
                <a:cs typeface="Arial" panose="020B0604020202020204" pitchFamily="34" charset="0"/>
              </a:rPr>
              <a:t> – Key moment</a:t>
            </a:r>
          </a:p>
          <a:p>
            <a:pPr marL="749808" lvl="1" indent="-457200"/>
            <a:r>
              <a:rPr lang="en-GB" b="1" dirty="0">
                <a:solidFill>
                  <a:srgbClr val="7030A0"/>
                </a:solidFill>
                <a:latin typeface="Arial" panose="020B0604020202020204" pitchFamily="34" charset="0"/>
                <a:cs typeface="Arial" panose="020B0604020202020204" pitchFamily="34" charset="0"/>
              </a:rPr>
              <a:t>Englishmen</a:t>
            </a:r>
            <a:r>
              <a:rPr lang="en-GB" b="1" dirty="0">
                <a:solidFill>
                  <a:srgbClr val="002060"/>
                </a:solidFill>
                <a:latin typeface="Arial" panose="020B0604020202020204" pitchFamily="34" charset="0"/>
                <a:cs typeface="Arial" panose="020B0604020202020204" pitchFamily="34" charset="0"/>
              </a:rPr>
              <a:t> - Explain</a:t>
            </a:r>
          </a:p>
          <a:p>
            <a:pPr marL="749808" lvl="1" indent="-457200"/>
            <a:r>
              <a:rPr lang="en-GB" b="1" dirty="0">
                <a:solidFill>
                  <a:srgbClr val="7030A0"/>
                </a:solidFill>
                <a:latin typeface="Arial" panose="020B0604020202020204" pitchFamily="34" charset="0"/>
                <a:cs typeface="Arial" panose="020B0604020202020204" pitchFamily="34" charset="0"/>
              </a:rPr>
              <a:t>With</a:t>
            </a:r>
            <a:r>
              <a:rPr lang="en-GB" b="1" dirty="0">
                <a:solidFill>
                  <a:srgbClr val="002060"/>
                </a:solidFill>
                <a:latin typeface="Arial" panose="020B0604020202020204" pitchFamily="34" charset="0"/>
                <a:cs typeface="Arial" panose="020B0604020202020204" pitchFamily="34" charset="0"/>
              </a:rPr>
              <a:t> - What</a:t>
            </a:r>
          </a:p>
          <a:p>
            <a:pPr marL="749808" lvl="1" indent="-457200"/>
            <a:r>
              <a:rPr lang="en-GB" b="1" dirty="0">
                <a:solidFill>
                  <a:srgbClr val="7030A0"/>
                </a:solidFill>
                <a:latin typeface="Arial" panose="020B0604020202020204" pitchFamily="34" charset="0"/>
                <a:cs typeface="Arial" panose="020B0604020202020204" pitchFamily="34" charset="0"/>
              </a:rPr>
              <a:t>Harpoons</a:t>
            </a:r>
            <a:r>
              <a:rPr lang="en-GB" b="1" dirty="0">
                <a:solidFill>
                  <a:srgbClr val="002060"/>
                </a:solidFill>
                <a:latin typeface="Arial" panose="020B0604020202020204" pitchFamily="34" charset="0"/>
                <a:cs typeface="Arial" panose="020B0604020202020204" pitchFamily="34" charset="0"/>
              </a:rPr>
              <a:t> - How</a:t>
            </a:r>
          </a:p>
          <a:p>
            <a:pPr marL="749808" lvl="1" indent="-457200"/>
            <a:r>
              <a:rPr lang="en-GB" b="1" dirty="0">
                <a:solidFill>
                  <a:srgbClr val="7030A0"/>
                </a:solidFill>
                <a:latin typeface="Arial" panose="020B0604020202020204" pitchFamily="34" charset="0"/>
                <a:cs typeface="Arial" panose="020B0604020202020204" pitchFamily="34" charset="0"/>
              </a:rPr>
              <a:t>Whilst</a:t>
            </a:r>
            <a:r>
              <a:rPr lang="en-GB" b="1" dirty="0">
                <a:solidFill>
                  <a:srgbClr val="002060"/>
                </a:solidFill>
                <a:latin typeface="Arial" panose="020B0604020202020204" pitchFamily="34" charset="0"/>
                <a:cs typeface="Arial" panose="020B0604020202020204" pitchFamily="34" charset="0"/>
              </a:rPr>
              <a:t> - Why</a:t>
            </a:r>
          </a:p>
          <a:p>
            <a:pPr marL="749808" lvl="1" indent="-457200"/>
            <a:r>
              <a:rPr lang="en-GB" b="1" dirty="0">
                <a:solidFill>
                  <a:srgbClr val="7030A0"/>
                </a:solidFill>
                <a:latin typeface="Arial" panose="020B0604020202020204" pitchFamily="34" charset="0"/>
                <a:cs typeface="Arial" panose="020B0604020202020204" pitchFamily="34" charset="0"/>
              </a:rPr>
              <a:t>Laughing</a:t>
            </a:r>
            <a:r>
              <a:rPr lang="en-GB" b="1" dirty="0">
                <a:solidFill>
                  <a:srgbClr val="002060"/>
                </a:solidFill>
                <a:latin typeface="Arial" panose="020B0604020202020204" pitchFamily="34" charset="0"/>
                <a:cs typeface="Arial" panose="020B0604020202020204" pitchFamily="34" charset="0"/>
              </a:rPr>
              <a:t> – Link to command words</a:t>
            </a:r>
          </a:p>
        </p:txBody>
      </p:sp>
      <p:sp>
        <p:nvSpPr>
          <p:cNvPr id="4" name="TextBox 3">
            <a:extLst>
              <a:ext uri="{FF2B5EF4-FFF2-40B4-BE49-F238E27FC236}">
                <a16:creationId xmlns:a16="http://schemas.microsoft.com/office/drawing/2014/main" id="{636B5DAF-3015-467F-BB89-5B22B583E208}"/>
              </a:ext>
            </a:extLst>
          </p:cNvPr>
          <p:cNvSpPr txBox="1"/>
          <p:nvPr/>
        </p:nvSpPr>
        <p:spPr>
          <a:xfrm>
            <a:off x="7998691" y="3953164"/>
            <a:ext cx="2142836" cy="2031325"/>
          </a:xfrm>
          <a:prstGeom prst="rect">
            <a:avLst/>
          </a:prstGeom>
          <a:noFill/>
          <a:ln w="38100">
            <a:solidFill>
              <a:srgbClr val="7030A0"/>
            </a:solidFill>
          </a:ln>
        </p:spPr>
        <p:txBody>
          <a:bodyPr wrap="square" rtlCol="0">
            <a:spAutoFit/>
          </a:bodyPr>
          <a:lstStyle/>
          <a:p>
            <a:r>
              <a:rPr lang="en-GB" dirty="0">
                <a:solidFill>
                  <a:srgbClr val="002060"/>
                </a:solidFill>
                <a:latin typeface="Arial" panose="020B0604020202020204" pitchFamily="34" charset="0"/>
                <a:cs typeface="Arial" panose="020B0604020202020204" pitchFamily="34" charset="0"/>
              </a:rPr>
              <a:t>Notice this is a slightly different order to AICs – the content is the same, but the key moment comes first.</a:t>
            </a:r>
          </a:p>
        </p:txBody>
      </p:sp>
      <p:cxnSp>
        <p:nvCxnSpPr>
          <p:cNvPr id="6" name="Straight Arrow Connector 5">
            <a:extLst>
              <a:ext uri="{FF2B5EF4-FFF2-40B4-BE49-F238E27FC236}">
                <a16:creationId xmlns:a16="http://schemas.microsoft.com/office/drawing/2014/main" id="{C2CF5E53-355C-4287-ADA5-9866DC6C1985}"/>
              </a:ext>
            </a:extLst>
          </p:cNvPr>
          <p:cNvCxnSpPr/>
          <p:nvPr/>
        </p:nvCxnSpPr>
        <p:spPr>
          <a:xfrm flipH="1">
            <a:off x="5052292" y="4756727"/>
            <a:ext cx="2909454" cy="2863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37FCD7-FDF8-4EF2-B66D-0E47980AAF43}"/>
              </a:ext>
            </a:extLst>
          </p:cNvPr>
          <p:cNvSpPr txBox="1"/>
          <p:nvPr/>
        </p:nvSpPr>
        <p:spPr>
          <a:xfrm>
            <a:off x="7758545" y="1353774"/>
            <a:ext cx="3717636" cy="923330"/>
          </a:xfrm>
          <a:prstGeom prst="rect">
            <a:avLst/>
          </a:prstGeom>
          <a:noFill/>
          <a:ln w="38100">
            <a:solidFill>
              <a:srgbClr val="00B0F0"/>
            </a:solidFill>
          </a:ln>
        </p:spPr>
        <p:txBody>
          <a:bodyPr wrap="square" rtlCol="0">
            <a:spAutoFit/>
          </a:bodyPr>
          <a:lstStyle/>
          <a:p>
            <a:r>
              <a:rPr lang="en-GB" dirty="0">
                <a:solidFill>
                  <a:srgbClr val="002060"/>
                </a:solidFill>
                <a:latin typeface="Arial" panose="020B0604020202020204" pitchFamily="34" charset="0"/>
                <a:cs typeface="Arial" panose="020B0604020202020204" pitchFamily="34" charset="0"/>
              </a:rPr>
              <a:t>You should be writing two detailed paragraphs for this question. (2-3 skills)</a:t>
            </a:r>
          </a:p>
        </p:txBody>
      </p:sp>
      <p:cxnSp>
        <p:nvCxnSpPr>
          <p:cNvPr id="10" name="Straight Arrow Connector 9">
            <a:extLst>
              <a:ext uri="{FF2B5EF4-FFF2-40B4-BE49-F238E27FC236}">
                <a16:creationId xmlns:a16="http://schemas.microsoft.com/office/drawing/2014/main" id="{A1FD51ED-D8F0-4658-8AD6-1EDE3C9D4498}"/>
              </a:ext>
            </a:extLst>
          </p:cNvPr>
          <p:cNvCxnSpPr>
            <a:cxnSpLocks/>
          </p:cNvCxnSpPr>
          <p:nvPr/>
        </p:nvCxnSpPr>
        <p:spPr>
          <a:xfrm flipH="1" flipV="1">
            <a:off x="5726546" y="1353774"/>
            <a:ext cx="1939636" cy="20717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15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38406-1E58-4EC3-AD76-ED40BEB70CA0}"/>
              </a:ext>
            </a:extLst>
          </p:cNvPr>
          <p:cNvSpPr>
            <a:spLocks noGrp="1"/>
          </p:cNvSpPr>
          <p:nvPr>
            <p:ph type="title"/>
          </p:nvPr>
        </p:nvSpPr>
        <p:spPr>
          <a:xfrm>
            <a:off x="193964" y="130805"/>
            <a:ext cx="11995390" cy="1188720"/>
          </a:xfrm>
        </p:spPr>
        <p:txBody>
          <a:bodyPr>
            <a:noAutofit/>
          </a:bodyPr>
          <a:lstStyle/>
          <a:p>
            <a:pPr marL="0" indent="0">
              <a:buNone/>
            </a:pPr>
            <a:r>
              <a:rPr lang="en-GB" sz="3200" b="1" u="sng" dirty="0">
                <a:solidFill>
                  <a:srgbClr val="002060"/>
                </a:solidFill>
                <a:latin typeface="Arial" panose="020B0604020202020204" pitchFamily="34" charset="0"/>
                <a:cs typeface="Arial" panose="020B0604020202020204" pitchFamily="34" charset="0"/>
              </a:rPr>
              <a:t>Analyse</a:t>
            </a:r>
            <a:r>
              <a:rPr lang="en-GB" sz="3200" dirty="0">
                <a:solidFill>
                  <a:srgbClr val="002060"/>
                </a:solidFill>
                <a:latin typeface="Arial" panose="020B0604020202020204" pitchFamily="34" charset="0"/>
                <a:cs typeface="Arial" panose="020B0604020202020204" pitchFamily="34" charset="0"/>
              </a:rPr>
              <a:t> how </a:t>
            </a:r>
            <a:r>
              <a:rPr lang="en-GB" sz="3200" b="1" u="sng" dirty="0">
                <a:solidFill>
                  <a:srgbClr val="002060"/>
                </a:solidFill>
                <a:latin typeface="Arial" panose="020B0604020202020204" pitchFamily="34" charset="0"/>
                <a:cs typeface="Arial" panose="020B0604020202020204" pitchFamily="34" charset="0"/>
              </a:rPr>
              <a:t>physical skills </a:t>
            </a:r>
            <a:r>
              <a:rPr lang="en-GB" sz="3200" dirty="0">
                <a:solidFill>
                  <a:srgbClr val="002060"/>
                </a:solidFill>
                <a:latin typeface="Arial" panose="020B0604020202020204" pitchFamily="34" charset="0"/>
                <a:cs typeface="Arial" panose="020B0604020202020204" pitchFamily="34" charset="0"/>
              </a:rPr>
              <a:t>were used to </a:t>
            </a:r>
            <a:r>
              <a:rPr lang="en-GB" sz="3200" b="1" u="sng" dirty="0">
                <a:solidFill>
                  <a:srgbClr val="002060"/>
                </a:solidFill>
                <a:latin typeface="Arial" panose="020B0604020202020204" pitchFamily="34" charset="0"/>
                <a:cs typeface="Arial" panose="020B0604020202020204" pitchFamily="34" charset="0"/>
              </a:rPr>
              <a:t>engage</a:t>
            </a:r>
            <a:r>
              <a:rPr lang="en-GB" sz="3200" dirty="0">
                <a:solidFill>
                  <a:srgbClr val="002060"/>
                </a:solidFill>
                <a:latin typeface="Arial" panose="020B0604020202020204" pitchFamily="34" charset="0"/>
                <a:cs typeface="Arial" panose="020B0604020202020204" pitchFamily="34" charset="0"/>
              </a:rPr>
              <a:t> the audience at </a:t>
            </a:r>
            <a:r>
              <a:rPr lang="en-GB" sz="3200" b="1" u="sng" dirty="0">
                <a:solidFill>
                  <a:srgbClr val="002060"/>
                </a:solidFill>
                <a:latin typeface="Arial" panose="020B0604020202020204" pitchFamily="34" charset="0"/>
                <a:cs typeface="Arial" panose="020B0604020202020204" pitchFamily="34" charset="0"/>
              </a:rPr>
              <a:t>one key moment </a:t>
            </a:r>
            <a:r>
              <a:rPr lang="en-GB" sz="3200" dirty="0">
                <a:solidFill>
                  <a:srgbClr val="002060"/>
                </a:solidFill>
                <a:latin typeface="Arial" panose="020B0604020202020204" pitchFamily="34" charset="0"/>
                <a:cs typeface="Arial" panose="020B0604020202020204" pitchFamily="34" charset="0"/>
              </a:rPr>
              <a:t>in the performance. (6 marks)</a:t>
            </a:r>
          </a:p>
        </p:txBody>
      </p:sp>
      <p:sp>
        <p:nvSpPr>
          <p:cNvPr id="3" name="Content Placeholder 2">
            <a:extLst>
              <a:ext uri="{FF2B5EF4-FFF2-40B4-BE49-F238E27FC236}">
                <a16:creationId xmlns:a16="http://schemas.microsoft.com/office/drawing/2014/main" id="{9BA6C673-D451-4D67-9410-19BC70A55E44}"/>
              </a:ext>
            </a:extLst>
          </p:cNvPr>
          <p:cNvSpPr>
            <a:spLocks noGrp="1"/>
          </p:cNvSpPr>
          <p:nvPr>
            <p:ph idx="1"/>
          </p:nvPr>
        </p:nvSpPr>
        <p:spPr>
          <a:xfrm>
            <a:off x="44456" y="1666920"/>
            <a:ext cx="12100442" cy="4900136"/>
          </a:xfrm>
          <a:solidFill>
            <a:srgbClr val="FFFFCC"/>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fontScale="77500" lnSpcReduction="20000"/>
          </a:bodyPr>
          <a:lstStyle/>
          <a:p>
            <a:r>
              <a:rPr lang="en-US" sz="2600" b="1" dirty="0">
                <a:solidFill>
                  <a:srgbClr val="7030A0"/>
                </a:solidFill>
                <a:latin typeface="Arial" panose="020B0604020202020204" pitchFamily="34" charset="0"/>
                <a:cs typeface="Arial" panose="020B0604020202020204" pitchFamily="34" charset="0"/>
              </a:rPr>
              <a:t>I </a:t>
            </a:r>
            <a:r>
              <a:rPr lang="en-US" sz="2600" dirty="0">
                <a:solidFill>
                  <a:srgbClr val="002060"/>
                </a:solidFill>
                <a:latin typeface="Arial" panose="020B0604020202020204" pitchFamily="34" charset="0"/>
                <a:cs typeface="Arial" panose="020B0604020202020204" pitchFamily="34" charset="0"/>
              </a:rPr>
              <a:t>- A Bridge Theatre’s ‘A Midsummer Night’s Dream</a:t>
            </a:r>
            <a:r>
              <a:rPr lang="en-GB" sz="2600" dirty="0">
                <a:solidFill>
                  <a:srgbClr val="002060"/>
                </a:solidFill>
                <a:latin typeface="Arial" panose="020B0604020202020204" pitchFamily="34" charset="0"/>
                <a:cs typeface="Arial" panose="020B0604020202020204" pitchFamily="34" charset="0"/>
              </a:rPr>
              <a:t>’ relied heavily on the </a:t>
            </a:r>
            <a:r>
              <a:rPr lang="en-GB" sz="2600" b="1" dirty="0">
                <a:solidFill>
                  <a:srgbClr val="002060"/>
                </a:solidFill>
                <a:latin typeface="Arial" panose="020B0604020202020204" pitchFamily="34" charset="0"/>
                <a:cs typeface="Arial" panose="020B0604020202020204" pitchFamily="34" charset="0"/>
              </a:rPr>
              <a:t>physicality</a:t>
            </a:r>
            <a:r>
              <a:rPr lang="en-GB" sz="2600" dirty="0">
                <a:solidFill>
                  <a:srgbClr val="002060"/>
                </a:solidFill>
                <a:latin typeface="Arial" panose="020B0604020202020204" pitchFamily="34" charset="0"/>
                <a:cs typeface="Arial" panose="020B0604020202020204" pitchFamily="34" charset="0"/>
              </a:rPr>
              <a:t> of the actors to </a:t>
            </a:r>
            <a:r>
              <a:rPr lang="en-GB" sz="2600" b="1" dirty="0">
                <a:solidFill>
                  <a:srgbClr val="002060"/>
                </a:solidFill>
                <a:latin typeface="Arial" panose="020B0604020202020204" pitchFamily="34" charset="0"/>
                <a:cs typeface="Arial" panose="020B0604020202020204" pitchFamily="34" charset="0"/>
              </a:rPr>
              <a:t>engage the audience</a:t>
            </a:r>
            <a:r>
              <a:rPr lang="en-GB" sz="2600" dirty="0">
                <a:solidFill>
                  <a:srgbClr val="002060"/>
                </a:solidFill>
                <a:latin typeface="Arial" panose="020B0604020202020204" pitchFamily="34" charset="0"/>
                <a:cs typeface="Arial" panose="020B0604020202020204" pitchFamily="34" charset="0"/>
              </a:rPr>
              <a:t> in the magical mayhem and help them understand the Shakespearian language of the text.</a:t>
            </a:r>
          </a:p>
          <a:p>
            <a:r>
              <a:rPr lang="en-US" sz="2600" b="1" dirty="0">
                <a:solidFill>
                  <a:srgbClr val="7030A0"/>
                </a:solidFill>
                <a:latin typeface="Arial" panose="020B0604020202020204" pitchFamily="34" charset="0"/>
                <a:cs typeface="Arial" panose="020B0604020202020204" pitchFamily="34" charset="0"/>
              </a:rPr>
              <a:t>K+E </a:t>
            </a:r>
            <a:r>
              <a:rPr lang="en-US" sz="2600" dirty="0">
                <a:solidFill>
                  <a:srgbClr val="002060"/>
                </a:solidFill>
                <a:latin typeface="Arial" panose="020B0604020202020204" pitchFamily="34" charset="0"/>
                <a:cs typeface="Arial" panose="020B0604020202020204" pitchFamily="34" charset="0"/>
              </a:rPr>
              <a:t>- One moment this was particularly effective was during the Lovers argument after the potion had been applied to their eyes causing Lysander and Demetrius to fall in love with Helena. The exaggerated nature of this scene created a great sense of engagement and comedy for the audience. </a:t>
            </a:r>
          </a:p>
          <a:p>
            <a:r>
              <a:rPr lang="en-US" sz="2600" b="1" dirty="0">
                <a:solidFill>
                  <a:srgbClr val="7030A0"/>
                </a:solidFill>
                <a:latin typeface="Arial" panose="020B0604020202020204" pitchFamily="34" charset="0"/>
                <a:cs typeface="Arial" panose="020B0604020202020204" pitchFamily="34" charset="0"/>
              </a:rPr>
              <a:t>W</a:t>
            </a:r>
            <a:r>
              <a:rPr lang="en-US" sz="2600" dirty="0">
                <a:solidFill>
                  <a:srgbClr val="7030A0"/>
                </a:solidFill>
                <a:latin typeface="Arial" panose="020B0604020202020204" pitchFamily="34" charset="0"/>
                <a:cs typeface="Arial" panose="020B0604020202020204" pitchFamily="34" charset="0"/>
              </a:rPr>
              <a:t> </a:t>
            </a:r>
            <a:r>
              <a:rPr lang="en-US" sz="2600" dirty="0">
                <a:solidFill>
                  <a:srgbClr val="002060"/>
                </a:solidFill>
                <a:latin typeface="Arial" panose="020B0604020202020204" pitchFamily="34" charset="0"/>
                <a:cs typeface="Arial" panose="020B0604020202020204" pitchFamily="34" charset="0"/>
              </a:rPr>
              <a:t>– </a:t>
            </a:r>
            <a:r>
              <a:rPr lang="en-GB" sz="2600" dirty="0">
                <a:solidFill>
                  <a:srgbClr val="002060"/>
                </a:solidFill>
                <a:latin typeface="Arial" panose="020B0604020202020204" pitchFamily="34" charset="0"/>
                <a:ea typeface="+mn-lt"/>
                <a:cs typeface="Arial" panose="020B0604020202020204" pitchFamily="34" charset="0"/>
              </a:rPr>
              <a:t>Paul </a:t>
            </a:r>
            <a:r>
              <a:rPr lang="en-GB" sz="2600" dirty="0" err="1">
                <a:solidFill>
                  <a:srgbClr val="002060"/>
                </a:solidFill>
                <a:latin typeface="Arial" panose="020B0604020202020204" pitchFamily="34" charset="0"/>
                <a:ea typeface="+mn-lt"/>
                <a:cs typeface="Arial" panose="020B0604020202020204" pitchFamily="34" charset="0"/>
              </a:rPr>
              <a:t>Adeyefa</a:t>
            </a:r>
            <a:r>
              <a:rPr lang="en-GB" sz="2600" dirty="0">
                <a:solidFill>
                  <a:srgbClr val="002060"/>
                </a:solidFill>
                <a:latin typeface="Arial" panose="020B0604020202020204" pitchFamily="34" charset="0"/>
                <a:ea typeface="+mn-lt"/>
                <a:cs typeface="Arial" panose="020B0604020202020204" pitchFamily="34" charset="0"/>
              </a:rPr>
              <a:t>, playing Demetrius exaggerates his use of gestures as his character wakes,</a:t>
            </a:r>
          </a:p>
          <a:p>
            <a:r>
              <a:rPr lang="en-US" sz="2600" b="1" dirty="0">
                <a:solidFill>
                  <a:srgbClr val="7030A0"/>
                </a:solidFill>
                <a:latin typeface="Arial" panose="020B0604020202020204" pitchFamily="34" charset="0"/>
                <a:cs typeface="Arial" panose="020B0604020202020204" pitchFamily="34" charset="0"/>
              </a:rPr>
              <a:t>H </a:t>
            </a:r>
            <a:r>
              <a:rPr lang="en-US" sz="2600" dirty="0">
                <a:solidFill>
                  <a:srgbClr val="002060"/>
                </a:solidFill>
                <a:latin typeface="Arial" panose="020B0604020202020204" pitchFamily="34" charset="0"/>
                <a:cs typeface="Arial" panose="020B0604020202020204" pitchFamily="34" charset="0"/>
              </a:rPr>
              <a:t>– by flinging his hands to his heart in a fist shape, then reaching his arms outstretched, palms facing up, fingers curled towards Helena</a:t>
            </a:r>
          </a:p>
          <a:p>
            <a:r>
              <a:rPr lang="en-US" sz="2600" b="1" dirty="0">
                <a:solidFill>
                  <a:srgbClr val="7030A0"/>
                </a:solidFill>
                <a:latin typeface="Arial" panose="020B0604020202020204" pitchFamily="34" charset="0"/>
                <a:cs typeface="Arial" panose="020B0604020202020204" pitchFamily="34" charset="0"/>
              </a:rPr>
              <a:t>W</a:t>
            </a:r>
            <a:r>
              <a:rPr lang="en-US" sz="2600" b="1" dirty="0">
                <a:solidFill>
                  <a:srgbClr val="002060"/>
                </a:solidFill>
                <a:latin typeface="Arial" panose="020B0604020202020204" pitchFamily="34" charset="0"/>
                <a:cs typeface="Arial" panose="020B0604020202020204" pitchFamily="34" charset="0"/>
              </a:rPr>
              <a:t> </a:t>
            </a:r>
            <a:r>
              <a:rPr lang="en-US" sz="2600" dirty="0">
                <a:solidFill>
                  <a:srgbClr val="002060"/>
                </a:solidFill>
                <a:latin typeface="Arial" panose="020B0604020202020204" pitchFamily="34" charset="0"/>
                <a:cs typeface="Arial" panose="020B0604020202020204" pitchFamily="34" charset="0"/>
              </a:rPr>
              <a:t>– this shows Demetrius’ desperate for her to love him back, the rapid pace reinforces his character’s almost violent passion. </a:t>
            </a:r>
          </a:p>
          <a:p>
            <a:r>
              <a:rPr lang="en-US" sz="2600" b="1" dirty="0">
                <a:solidFill>
                  <a:srgbClr val="7030A0"/>
                </a:solidFill>
                <a:latin typeface="Arial" panose="020B0604020202020204" pitchFamily="34" charset="0"/>
                <a:cs typeface="Arial" panose="020B0604020202020204" pitchFamily="34" charset="0"/>
              </a:rPr>
              <a:t>L</a:t>
            </a:r>
            <a:r>
              <a:rPr lang="en-US" sz="2600" dirty="0">
                <a:solidFill>
                  <a:srgbClr val="002060"/>
                </a:solidFill>
                <a:latin typeface="Arial" panose="020B0604020202020204" pitchFamily="34" charset="0"/>
                <a:cs typeface="Arial" panose="020B0604020202020204" pitchFamily="34" charset="0"/>
              </a:rPr>
              <a:t> – I found these </a:t>
            </a:r>
            <a:r>
              <a:rPr lang="en-US" sz="2600" b="1" dirty="0">
                <a:solidFill>
                  <a:srgbClr val="002060"/>
                </a:solidFill>
                <a:latin typeface="Arial" panose="020B0604020202020204" pitchFamily="34" charset="0"/>
                <a:cs typeface="Arial" panose="020B0604020202020204" pitchFamily="34" charset="0"/>
              </a:rPr>
              <a:t>physical skills </a:t>
            </a:r>
            <a:r>
              <a:rPr lang="en-US" sz="2600" dirty="0">
                <a:solidFill>
                  <a:srgbClr val="002060"/>
                </a:solidFill>
                <a:latin typeface="Arial" panose="020B0604020202020204" pitchFamily="34" charset="0"/>
                <a:cs typeface="Arial" panose="020B0604020202020204" pitchFamily="34" charset="0"/>
              </a:rPr>
              <a:t>highly </a:t>
            </a:r>
            <a:r>
              <a:rPr lang="en-US" sz="2600" b="1" dirty="0">
                <a:solidFill>
                  <a:srgbClr val="002060"/>
                </a:solidFill>
                <a:latin typeface="Arial" panose="020B0604020202020204" pitchFamily="34" charset="0"/>
                <a:cs typeface="Arial" panose="020B0604020202020204" pitchFamily="34" charset="0"/>
              </a:rPr>
              <a:t>engaging</a:t>
            </a:r>
            <a:r>
              <a:rPr lang="en-US" sz="2600" dirty="0">
                <a:solidFill>
                  <a:srgbClr val="002060"/>
                </a:solidFill>
                <a:latin typeface="Arial" panose="020B0604020202020204" pitchFamily="34" charset="0"/>
                <a:cs typeface="Arial" panose="020B0604020202020204" pitchFamily="34" charset="0"/>
              </a:rPr>
              <a:t> and comical as it presented his character as an overdramatic love-sick puppy, helping me to understand the power of the chemically induced romance and causing me to feel sympathy for Helena and the sense that she was being mocked.</a:t>
            </a:r>
          </a:p>
        </p:txBody>
      </p:sp>
    </p:spTree>
    <p:extLst>
      <p:ext uri="{BB962C8B-B14F-4D97-AF65-F5344CB8AC3E}">
        <p14:creationId xmlns:p14="http://schemas.microsoft.com/office/powerpoint/2010/main" val="1002406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38406-1E58-4EC3-AD76-ED40BEB70CA0}"/>
              </a:ext>
            </a:extLst>
          </p:cNvPr>
          <p:cNvSpPr>
            <a:spLocks noGrp="1"/>
          </p:cNvSpPr>
          <p:nvPr>
            <p:ph type="title"/>
          </p:nvPr>
        </p:nvSpPr>
        <p:spPr>
          <a:xfrm>
            <a:off x="193964" y="130805"/>
            <a:ext cx="11995390" cy="949850"/>
          </a:xfrm>
        </p:spPr>
        <p:txBody>
          <a:bodyPr>
            <a:noAutofit/>
          </a:bodyPr>
          <a:lstStyle/>
          <a:p>
            <a:pPr marL="0" indent="0">
              <a:buNone/>
            </a:pPr>
            <a:r>
              <a:rPr lang="en-GB" sz="3200" b="1" u="sng" dirty="0">
                <a:solidFill>
                  <a:srgbClr val="002060"/>
                </a:solidFill>
                <a:latin typeface="Arial" panose="020B0604020202020204" pitchFamily="34" charset="0"/>
                <a:cs typeface="Arial" panose="020B0604020202020204" pitchFamily="34" charset="0"/>
              </a:rPr>
              <a:t>Analyse</a:t>
            </a:r>
            <a:r>
              <a:rPr lang="en-GB" sz="3200" dirty="0">
                <a:solidFill>
                  <a:srgbClr val="002060"/>
                </a:solidFill>
                <a:latin typeface="Arial" panose="020B0604020202020204" pitchFamily="34" charset="0"/>
                <a:cs typeface="Arial" panose="020B0604020202020204" pitchFamily="34" charset="0"/>
              </a:rPr>
              <a:t> how </a:t>
            </a:r>
            <a:r>
              <a:rPr lang="en-GB" sz="3200" b="1" u="sng" dirty="0">
                <a:solidFill>
                  <a:srgbClr val="002060"/>
                </a:solidFill>
                <a:latin typeface="Arial" panose="020B0604020202020204" pitchFamily="34" charset="0"/>
                <a:cs typeface="Arial" panose="020B0604020202020204" pitchFamily="34" charset="0"/>
              </a:rPr>
              <a:t>physical skills </a:t>
            </a:r>
            <a:r>
              <a:rPr lang="en-GB" sz="3200" dirty="0">
                <a:solidFill>
                  <a:srgbClr val="002060"/>
                </a:solidFill>
                <a:latin typeface="Arial" panose="020B0604020202020204" pitchFamily="34" charset="0"/>
                <a:cs typeface="Arial" panose="020B0604020202020204" pitchFamily="34" charset="0"/>
              </a:rPr>
              <a:t>were used to </a:t>
            </a:r>
            <a:r>
              <a:rPr lang="en-GB" sz="3200" b="1" u="sng" dirty="0">
                <a:solidFill>
                  <a:srgbClr val="002060"/>
                </a:solidFill>
                <a:latin typeface="Arial" panose="020B0604020202020204" pitchFamily="34" charset="0"/>
                <a:cs typeface="Arial" panose="020B0604020202020204" pitchFamily="34" charset="0"/>
              </a:rPr>
              <a:t>engage</a:t>
            </a:r>
            <a:r>
              <a:rPr lang="en-GB" sz="3200" dirty="0">
                <a:solidFill>
                  <a:srgbClr val="002060"/>
                </a:solidFill>
                <a:latin typeface="Arial" panose="020B0604020202020204" pitchFamily="34" charset="0"/>
                <a:cs typeface="Arial" panose="020B0604020202020204" pitchFamily="34" charset="0"/>
              </a:rPr>
              <a:t> the audience at </a:t>
            </a:r>
            <a:r>
              <a:rPr lang="en-GB" sz="3200" b="1" u="sng" dirty="0">
                <a:solidFill>
                  <a:srgbClr val="002060"/>
                </a:solidFill>
                <a:latin typeface="Arial" panose="020B0604020202020204" pitchFamily="34" charset="0"/>
                <a:cs typeface="Arial" panose="020B0604020202020204" pitchFamily="34" charset="0"/>
              </a:rPr>
              <a:t>one key moment </a:t>
            </a:r>
            <a:r>
              <a:rPr lang="en-GB" sz="3200" dirty="0">
                <a:solidFill>
                  <a:srgbClr val="002060"/>
                </a:solidFill>
                <a:latin typeface="Arial" panose="020B0604020202020204" pitchFamily="34" charset="0"/>
                <a:cs typeface="Arial" panose="020B0604020202020204" pitchFamily="34" charset="0"/>
              </a:rPr>
              <a:t>in the performance. (6 marks)</a:t>
            </a:r>
          </a:p>
        </p:txBody>
      </p:sp>
      <p:sp>
        <p:nvSpPr>
          <p:cNvPr id="3" name="Content Placeholder 2">
            <a:extLst>
              <a:ext uri="{FF2B5EF4-FFF2-40B4-BE49-F238E27FC236}">
                <a16:creationId xmlns:a16="http://schemas.microsoft.com/office/drawing/2014/main" id="{9BA6C673-D451-4D67-9410-19BC70A55E44}"/>
              </a:ext>
            </a:extLst>
          </p:cNvPr>
          <p:cNvSpPr>
            <a:spLocks noGrp="1"/>
          </p:cNvSpPr>
          <p:nvPr>
            <p:ph idx="1"/>
          </p:nvPr>
        </p:nvSpPr>
        <p:spPr>
          <a:xfrm>
            <a:off x="44456" y="1319525"/>
            <a:ext cx="12100442" cy="5407670"/>
          </a:xfrm>
          <a:solidFill>
            <a:srgbClr val="FFFFCC"/>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fontScale="77500" lnSpcReduction="20000"/>
          </a:bodyPr>
          <a:lstStyle/>
          <a:p>
            <a:r>
              <a:rPr lang="en-US" sz="2600" b="1" dirty="0">
                <a:solidFill>
                  <a:srgbClr val="0070C0"/>
                </a:solidFill>
                <a:latin typeface="Arial" panose="020B0604020202020204" pitchFamily="34" charset="0"/>
                <a:cs typeface="Arial" panose="020B0604020202020204" pitchFamily="34" charset="0"/>
              </a:rPr>
              <a:t>I </a:t>
            </a:r>
            <a:r>
              <a:rPr lang="en-US" sz="2600" dirty="0">
                <a:solidFill>
                  <a:srgbClr val="0070C0"/>
                </a:solidFill>
                <a:latin typeface="Arial" panose="020B0604020202020204" pitchFamily="34" charset="0"/>
                <a:cs typeface="Arial" panose="020B0604020202020204" pitchFamily="34" charset="0"/>
              </a:rPr>
              <a:t>- A Bridge Theatre’s ‘A Midsummer Night’s Dream</a:t>
            </a:r>
            <a:r>
              <a:rPr lang="en-GB" sz="2600" dirty="0">
                <a:solidFill>
                  <a:srgbClr val="0070C0"/>
                </a:solidFill>
                <a:latin typeface="Arial" panose="020B0604020202020204" pitchFamily="34" charset="0"/>
                <a:cs typeface="Arial" panose="020B0604020202020204" pitchFamily="34" charset="0"/>
              </a:rPr>
              <a:t>’ relied heavily on the </a:t>
            </a:r>
            <a:r>
              <a:rPr lang="en-GB" sz="2600" b="1" dirty="0">
                <a:solidFill>
                  <a:srgbClr val="0070C0"/>
                </a:solidFill>
                <a:latin typeface="Arial" panose="020B0604020202020204" pitchFamily="34" charset="0"/>
                <a:cs typeface="Arial" panose="020B0604020202020204" pitchFamily="34" charset="0"/>
              </a:rPr>
              <a:t>physicality</a:t>
            </a:r>
            <a:r>
              <a:rPr lang="en-GB" sz="2600" dirty="0">
                <a:solidFill>
                  <a:srgbClr val="0070C0"/>
                </a:solidFill>
                <a:latin typeface="Arial" panose="020B0604020202020204" pitchFamily="34" charset="0"/>
                <a:cs typeface="Arial" panose="020B0604020202020204" pitchFamily="34" charset="0"/>
              </a:rPr>
              <a:t> of the actors to </a:t>
            </a:r>
            <a:r>
              <a:rPr lang="en-GB" sz="2600" b="1" dirty="0">
                <a:solidFill>
                  <a:srgbClr val="0070C0"/>
                </a:solidFill>
                <a:latin typeface="Arial" panose="020B0604020202020204" pitchFamily="34" charset="0"/>
                <a:cs typeface="Arial" panose="020B0604020202020204" pitchFamily="34" charset="0"/>
              </a:rPr>
              <a:t>engage the audience</a:t>
            </a:r>
            <a:r>
              <a:rPr lang="en-GB" sz="2600" dirty="0">
                <a:solidFill>
                  <a:srgbClr val="0070C0"/>
                </a:solidFill>
                <a:latin typeface="Arial" panose="020B0604020202020204" pitchFamily="34" charset="0"/>
                <a:cs typeface="Arial" panose="020B0604020202020204" pitchFamily="34" charset="0"/>
              </a:rPr>
              <a:t> in the magical mayhem and help them understand the Shakespearian language of the text.</a:t>
            </a:r>
          </a:p>
          <a:p>
            <a:r>
              <a:rPr lang="en-US" sz="2600" b="1" dirty="0">
                <a:solidFill>
                  <a:srgbClr val="0070C0"/>
                </a:solidFill>
                <a:latin typeface="Arial" panose="020B0604020202020204" pitchFamily="34" charset="0"/>
                <a:cs typeface="Arial" panose="020B0604020202020204" pitchFamily="34" charset="0"/>
              </a:rPr>
              <a:t>K+E </a:t>
            </a:r>
            <a:r>
              <a:rPr lang="en-US" sz="2600" dirty="0">
                <a:solidFill>
                  <a:srgbClr val="0070C0"/>
                </a:solidFill>
                <a:latin typeface="Arial" panose="020B0604020202020204" pitchFamily="34" charset="0"/>
                <a:cs typeface="Arial" panose="020B0604020202020204" pitchFamily="34" charset="0"/>
              </a:rPr>
              <a:t>- One moment this was particularly effective was during the Lovers argument after the potion had been applied to their eyes causing Lysander and Demetrius to fall in love with Helena. The exaggerated nature of this scene created a great sense of engagement and comedy for the audience. </a:t>
            </a:r>
          </a:p>
          <a:p>
            <a:r>
              <a:rPr lang="en-US" sz="2600" b="1" dirty="0">
                <a:solidFill>
                  <a:srgbClr val="7030A0"/>
                </a:solidFill>
                <a:latin typeface="Arial" panose="020B0604020202020204" pitchFamily="34" charset="0"/>
                <a:cs typeface="Arial" panose="020B0604020202020204" pitchFamily="34" charset="0"/>
              </a:rPr>
              <a:t>W</a:t>
            </a:r>
            <a:r>
              <a:rPr lang="en-US" sz="2600" dirty="0">
                <a:solidFill>
                  <a:srgbClr val="7030A0"/>
                </a:solidFill>
                <a:latin typeface="Arial" panose="020B0604020202020204" pitchFamily="34" charset="0"/>
                <a:cs typeface="Arial" panose="020B0604020202020204" pitchFamily="34" charset="0"/>
              </a:rPr>
              <a:t> </a:t>
            </a:r>
            <a:r>
              <a:rPr lang="en-US" sz="2600" dirty="0">
                <a:solidFill>
                  <a:srgbClr val="002060"/>
                </a:solidFill>
                <a:latin typeface="Arial" panose="020B0604020202020204" pitchFamily="34" charset="0"/>
                <a:cs typeface="Arial" panose="020B0604020202020204" pitchFamily="34" charset="0"/>
              </a:rPr>
              <a:t>– Tessa</a:t>
            </a:r>
            <a:r>
              <a:rPr lang="en-GB" sz="2400" dirty="0">
                <a:solidFill>
                  <a:srgbClr val="002060"/>
                </a:solidFill>
                <a:latin typeface="Arial" panose="020B0604020202020204" pitchFamily="34" charset="0"/>
                <a:ea typeface="+mn-lt"/>
                <a:cs typeface="Arial" panose="020B0604020202020204" pitchFamily="34" charset="0"/>
              </a:rPr>
              <a:t> Bonham Jones playing the character of </a:t>
            </a:r>
            <a:r>
              <a:rPr lang="en-US" sz="2600" dirty="0">
                <a:solidFill>
                  <a:srgbClr val="002060"/>
                </a:solidFill>
                <a:latin typeface="Arial" panose="020B0604020202020204" pitchFamily="34" charset="0"/>
                <a:cs typeface="Arial" panose="020B0604020202020204" pitchFamily="34" charset="0"/>
              </a:rPr>
              <a:t>Helena, uses the </a:t>
            </a:r>
            <a:r>
              <a:rPr lang="en-US" sz="2600" b="1" dirty="0">
                <a:solidFill>
                  <a:srgbClr val="002060"/>
                </a:solidFill>
                <a:latin typeface="Arial" panose="020B0604020202020204" pitchFamily="34" charset="0"/>
                <a:cs typeface="Arial" panose="020B0604020202020204" pitchFamily="34" charset="0"/>
              </a:rPr>
              <a:t>physical skills </a:t>
            </a:r>
            <a:r>
              <a:rPr lang="en-US" sz="2600" dirty="0">
                <a:solidFill>
                  <a:srgbClr val="002060"/>
                </a:solidFill>
                <a:latin typeface="Arial" panose="020B0604020202020204" pitchFamily="34" charset="0"/>
                <a:cs typeface="Arial" panose="020B0604020202020204" pitchFamily="34" charset="0"/>
              </a:rPr>
              <a:t>of proxemics and levels</a:t>
            </a:r>
            <a:endParaRPr lang="en-GB" sz="2600" dirty="0">
              <a:solidFill>
                <a:srgbClr val="002060"/>
              </a:solidFill>
              <a:latin typeface="Arial" panose="020B0604020202020204" pitchFamily="34" charset="0"/>
              <a:ea typeface="+mn-lt"/>
              <a:cs typeface="Arial" panose="020B0604020202020204" pitchFamily="34" charset="0"/>
            </a:endParaRPr>
          </a:p>
          <a:p>
            <a:r>
              <a:rPr lang="en-US" sz="2600" b="1" dirty="0">
                <a:solidFill>
                  <a:srgbClr val="7030A0"/>
                </a:solidFill>
                <a:latin typeface="Arial" panose="020B0604020202020204" pitchFamily="34" charset="0"/>
                <a:cs typeface="Arial" panose="020B0604020202020204" pitchFamily="34" charset="0"/>
              </a:rPr>
              <a:t>H </a:t>
            </a:r>
            <a:r>
              <a:rPr lang="en-US" sz="2600" dirty="0">
                <a:solidFill>
                  <a:srgbClr val="002060"/>
                </a:solidFill>
                <a:latin typeface="Arial" panose="020B0604020202020204" pitchFamily="34" charset="0"/>
                <a:cs typeface="Arial" panose="020B0604020202020204" pitchFamily="34" charset="0"/>
              </a:rPr>
              <a:t>– by constantly distancing herself from the boys, she initially leaps onto the higher level of the bed,  but quickly jumps down when the boys follow her, she then interacts with the set by holding onto the bed frame in order to create a barrier between herself and the boys</a:t>
            </a:r>
          </a:p>
          <a:p>
            <a:r>
              <a:rPr lang="en-US" sz="2600" b="1" dirty="0">
                <a:solidFill>
                  <a:srgbClr val="7030A0"/>
                </a:solidFill>
                <a:latin typeface="Arial" panose="020B0604020202020204" pitchFamily="34" charset="0"/>
                <a:cs typeface="Arial" panose="020B0604020202020204" pitchFamily="34" charset="0"/>
              </a:rPr>
              <a:t>W</a:t>
            </a:r>
            <a:r>
              <a:rPr lang="en-US" sz="2600" b="1" dirty="0">
                <a:solidFill>
                  <a:srgbClr val="002060"/>
                </a:solidFill>
                <a:latin typeface="Arial" panose="020B0604020202020204" pitchFamily="34" charset="0"/>
                <a:cs typeface="Arial" panose="020B0604020202020204" pitchFamily="34" charset="0"/>
              </a:rPr>
              <a:t> </a:t>
            </a:r>
            <a:r>
              <a:rPr lang="en-US" sz="2600" dirty="0">
                <a:solidFill>
                  <a:srgbClr val="002060"/>
                </a:solidFill>
                <a:latin typeface="Arial" panose="020B0604020202020204" pitchFamily="34" charset="0"/>
                <a:cs typeface="Arial" panose="020B0604020202020204" pitchFamily="34" charset="0"/>
              </a:rPr>
              <a:t>– To show her wanting to distance herself from this mockery, as she’s hurt from their cruel jokes and wants to shield herself from the emotional pain caused from this. </a:t>
            </a:r>
          </a:p>
          <a:p>
            <a:r>
              <a:rPr lang="en-US" sz="2600" b="1" dirty="0">
                <a:solidFill>
                  <a:srgbClr val="7030A0"/>
                </a:solidFill>
                <a:latin typeface="Arial" panose="020B0604020202020204" pitchFamily="34" charset="0"/>
                <a:cs typeface="Arial" panose="020B0604020202020204" pitchFamily="34" charset="0"/>
              </a:rPr>
              <a:t>L</a:t>
            </a:r>
            <a:r>
              <a:rPr lang="en-US" sz="2600" dirty="0">
                <a:solidFill>
                  <a:srgbClr val="002060"/>
                </a:solidFill>
                <a:latin typeface="Arial" panose="020B0604020202020204" pitchFamily="34" charset="0"/>
                <a:cs typeface="Arial" panose="020B0604020202020204" pitchFamily="34" charset="0"/>
              </a:rPr>
              <a:t> – I found these </a:t>
            </a:r>
            <a:r>
              <a:rPr lang="en-US" sz="2600" b="1" dirty="0">
                <a:solidFill>
                  <a:srgbClr val="002060"/>
                </a:solidFill>
                <a:latin typeface="Arial" panose="020B0604020202020204" pitchFamily="34" charset="0"/>
                <a:cs typeface="Arial" panose="020B0604020202020204" pitchFamily="34" charset="0"/>
              </a:rPr>
              <a:t>physical skills engaging</a:t>
            </a:r>
            <a:r>
              <a:rPr lang="en-US" sz="2600" dirty="0">
                <a:solidFill>
                  <a:srgbClr val="002060"/>
                </a:solidFill>
                <a:latin typeface="Arial" panose="020B0604020202020204" pitchFamily="34" charset="0"/>
                <a:cs typeface="Arial" panose="020B0604020202020204" pitchFamily="34" charset="0"/>
              </a:rPr>
              <a:t> because it helped to show the abusive, strained, one-way relationship between her and the boys and how she is feeling confused and angry because she is being mocked due to the spell that has been placed on them. </a:t>
            </a:r>
          </a:p>
        </p:txBody>
      </p:sp>
    </p:spTree>
    <p:extLst>
      <p:ext uri="{BB962C8B-B14F-4D97-AF65-F5344CB8AC3E}">
        <p14:creationId xmlns:p14="http://schemas.microsoft.com/office/powerpoint/2010/main" val="3409040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3FEAF-07B7-4659-BFF0-0ECA87581D10}"/>
              </a:ext>
            </a:extLst>
          </p:cNvPr>
          <p:cNvSpPr>
            <a:spLocks noGrp="1"/>
          </p:cNvSpPr>
          <p:nvPr>
            <p:ph type="title"/>
          </p:nvPr>
        </p:nvSpPr>
        <p:spPr>
          <a:xfrm>
            <a:off x="350981" y="10834"/>
            <a:ext cx="8322502" cy="702305"/>
          </a:xfrm>
        </p:spPr>
        <p:txBody>
          <a:bodyPr>
            <a:normAutofit fontScale="90000"/>
          </a:bodyPr>
          <a:lstStyle/>
          <a:p>
            <a:r>
              <a:rPr lang="en-GB" b="1" u="sng"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9b Example Paragraph</a:t>
            </a:r>
            <a:r>
              <a:rPr lang="en-GB"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B276B7B6-3518-46EF-8F7A-01C752174FDE}"/>
              </a:ext>
            </a:extLst>
          </p:cNvPr>
          <p:cNvSpPr>
            <a:spLocks noGrp="1"/>
          </p:cNvSpPr>
          <p:nvPr>
            <p:ph idx="1"/>
          </p:nvPr>
        </p:nvSpPr>
        <p:spPr>
          <a:xfrm>
            <a:off x="350981" y="785708"/>
            <a:ext cx="11499273" cy="5855237"/>
          </a:xfrm>
          <a:solidFill>
            <a:srgbClr val="FFFFCC"/>
          </a:solidFill>
        </p:spPr>
        <p:txBody>
          <a:bodyPr>
            <a:normAutofit/>
          </a:bodyPr>
          <a:lstStyle/>
          <a:p>
            <a:r>
              <a:rPr lang="en-GB" sz="2400" b="1" u="sng" dirty="0">
                <a:solidFill>
                  <a:srgbClr val="002060"/>
                </a:solidFill>
                <a:latin typeface="Arial" panose="020B0604020202020204" pitchFamily="34" charset="0"/>
                <a:cs typeface="Arial" panose="020B0604020202020204" pitchFamily="34" charset="0"/>
              </a:rPr>
              <a:t>Evaluate</a:t>
            </a:r>
            <a:r>
              <a:rPr lang="en-GB" sz="2400" dirty="0">
                <a:solidFill>
                  <a:srgbClr val="002060"/>
                </a:solidFill>
                <a:latin typeface="Arial" panose="020B0604020202020204" pitchFamily="34" charset="0"/>
                <a:cs typeface="Arial" panose="020B0604020202020204" pitchFamily="34" charset="0"/>
              </a:rPr>
              <a:t> how </a:t>
            </a:r>
            <a:r>
              <a:rPr lang="en-GB" sz="2400" b="1" u="sng" dirty="0">
                <a:solidFill>
                  <a:srgbClr val="002060"/>
                </a:solidFill>
                <a:latin typeface="Arial" panose="020B0604020202020204" pitchFamily="34" charset="0"/>
                <a:cs typeface="Arial" panose="020B0604020202020204" pitchFamily="34" charset="0"/>
              </a:rPr>
              <a:t>the set design </a:t>
            </a:r>
            <a:r>
              <a:rPr lang="en-GB" sz="2400" dirty="0">
                <a:solidFill>
                  <a:srgbClr val="002060"/>
                </a:solidFill>
                <a:latin typeface="Arial" panose="020B0604020202020204" pitchFamily="34" charset="0"/>
                <a:cs typeface="Arial" panose="020B0604020202020204" pitchFamily="34" charset="0"/>
              </a:rPr>
              <a:t>created </a:t>
            </a:r>
            <a:r>
              <a:rPr lang="en-GB" sz="2400" b="1" u="sng" dirty="0">
                <a:solidFill>
                  <a:srgbClr val="002060"/>
                </a:solidFill>
                <a:latin typeface="Arial" panose="020B0604020202020204" pitchFamily="34" charset="0"/>
                <a:cs typeface="Arial" panose="020B0604020202020204" pitchFamily="34" charset="0"/>
              </a:rPr>
              <a:t>impact</a:t>
            </a:r>
            <a:r>
              <a:rPr lang="en-GB" sz="2400" dirty="0">
                <a:solidFill>
                  <a:srgbClr val="002060"/>
                </a:solidFill>
                <a:latin typeface="Arial" panose="020B0604020202020204" pitchFamily="34" charset="0"/>
                <a:cs typeface="Arial" panose="020B0604020202020204" pitchFamily="34" charset="0"/>
              </a:rPr>
              <a:t> within the performance. (9 marks)</a:t>
            </a:r>
          </a:p>
          <a:p>
            <a:endParaRPr lang="en-GB" sz="2400" dirty="0">
              <a:solidFill>
                <a:srgbClr val="002060"/>
              </a:solidFill>
              <a:latin typeface="Arial" panose="020B0604020202020204" pitchFamily="34" charset="0"/>
              <a:cs typeface="Arial" panose="020B0604020202020204" pitchFamily="34" charset="0"/>
            </a:endParaRPr>
          </a:p>
          <a:p>
            <a:pPr marL="457200" indent="-457200">
              <a:buFont typeface="+mj-lt"/>
              <a:buAutoNum type="arabicPeriod"/>
            </a:pPr>
            <a:r>
              <a:rPr lang="en-GB" b="1" dirty="0">
                <a:solidFill>
                  <a:srgbClr val="002060"/>
                </a:solidFill>
                <a:latin typeface="Arial" panose="020B0604020202020204" pitchFamily="34" charset="0"/>
                <a:cs typeface="Arial" panose="020B0604020202020204" pitchFamily="34" charset="0"/>
              </a:rPr>
              <a:t>Identify the command words in the question. </a:t>
            </a:r>
          </a:p>
          <a:p>
            <a:pPr marL="457200" indent="-457200">
              <a:buFont typeface="+mj-lt"/>
              <a:buAutoNum type="arabicPeriod" startAt="2"/>
            </a:pPr>
            <a:r>
              <a:rPr lang="en-GB" b="1" dirty="0">
                <a:solidFill>
                  <a:srgbClr val="002060"/>
                </a:solidFill>
                <a:latin typeface="Arial" panose="020B0604020202020204" pitchFamily="34" charset="0"/>
                <a:cs typeface="Arial" panose="020B0604020202020204" pitchFamily="34" charset="0"/>
              </a:rPr>
              <a:t>Select the most appropriate key moment to discuss.</a:t>
            </a:r>
          </a:p>
          <a:p>
            <a:pPr marL="457200" indent="-457200">
              <a:buFont typeface="+mj-lt"/>
              <a:buAutoNum type="arabicPeriod" startAt="2"/>
            </a:pPr>
            <a:r>
              <a:rPr lang="en-GB" b="1" u="sng" dirty="0">
                <a:solidFill>
                  <a:srgbClr val="002060"/>
                </a:solidFill>
                <a:latin typeface="Arial" panose="020B0604020202020204" pitchFamily="34" charset="0"/>
                <a:cs typeface="Arial" panose="020B0604020202020204" pitchFamily="34" charset="0"/>
              </a:rPr>
              <a:t>Use the structure</a:t>
            </a:r>
            <a:r>
              <a:rPr lang="en-GB" b="1" dirty="0">
                <a:solidFill>
                  <a:srgbClr val="002060"/>
                </a:solidFill>
                <a:latin typeface="Arial" panose="020B0604020202020204" pitchFamily="34" charset="0"/>
                <a:cs typeface="Arial" panose="020B0604020202020204" pitchFamily="34" charset="0"/>
              </a:rPr>
              <a:t>: </a:t>
            </a:r>
          </a:p>
          <a:p>
            <a:pPr marL="749808" lvl="1" indent="-457200"/>
            <a:r>
              <a:rPr lang="en-GB" b="1" dirty="0" err="1">
                <a:solidFill>
                  <a:srgbClr val="7030A0"/>
                </a:solidFill>
                <a:latin typeface="Arial" panose="020B0604020202020204" pitchFamily="34" charset="0"/>
                <a:cs typeface="Arial" panose="020B0604020202020204" pitchFamily="34" charset="0"/>
              </a:rPr>
              <a:t>Inuits</a:t>
            </a:r>
            <a:r>
              <a:rPr lang="en-GB" b="1" dirty="0">
                <a:solidFill>
                  <a:srgbClr val="002060"/>
                </a:solidFill>
                <a:latin typeface="Arial" panose="020B0604020202020204" pitchFamily="34" charset="0"/>
                <a:cs typeface="Arial" panose="020B0604020202020204" pitchFamily="34" charset="0"/>
              </a:rPr>
              <a:t> - Introduction</a:t>
            </a:r>
          </a:p>
          <a:p>
            <a:pPr marL="749808" lvl="1" indent="-457200"/>
            <a:r>
              <a:rPr lang="en-GB" b="1" dirty="0">
                <a:solidFill>
                  <a:srgbClr val="7030A0"/>
                </a:solidFill>
                <a:latin typeface="Arial" panose="020B0604020202020204" pitchFamily="34" charset="0"/>
                <a:cs typeface="Arial" panose="020B0604020202020204" pitchFamily="34" charset="0"/>
              </a:rPr>
              <a:t>Kill</a:t>
            </a:r>
            <a:r>
              <a:rPr lang="en-GB" b="1" dirty="0">
                <a:solidFill>
                  <a:srgbClr val="002060"/>
                </a:solidFill>
                <a:latin typeface="Arial" panose="020B0604020202020204" pitchFamily="34" charset="0"/>
                <a:cs typeface="Arial" panose="020B0604020202020204" pitchFamily="34" charset="0"/>
              </a:rPr>
              <a:t> – Key moment</a:t>
            </a:r>
          </a:p>
          <a:p>
            <a:pPr marL="749808" lvl="1" indent="-457200"/>
            <a:r>
              <a:rPr lang="en-GB" b="1" dirty="0">
                <a:solidFill>
                  <a:srgbClr val="7030A0"/>
                </a:solidFill>
                <a:latin typeface="Arial" panose="020B0604020202020204" pitchFamily="34" charset="0"/>
                <a:cs typeface="Arial" panose="020B0604020202020204" pitchFamily="34" charset="0"/>
              </a:rPr>
              <a:t>Englishmen</a:t>
            </a:r>
            <a:r>
              <a:rPr lang="en-GB" b="1" dirty="0">
                <a:solidFill>
                  <a:srgbClr val="002060"/>
                </a:solidFill>
                <a:latin typeface="Arial" panose="020B0604020202020204" pitchFamily="34" charset="0"/>
                <a:cs typeface="Arial" panose="020B0604020202020204" pitchFamily="34" charset="0"/>
              </a:rPr>
              <a:t> - Explain</a:t>
            </a:r>
          </a:p>
          <a:p>
            <a:pPr marL="749808" lvl="1" indent="-457200"/>
            <a:r>
              <a:rPr lang="en-GB" b="1" dirty="0">
                <a:solidFill>
                  <a:srgbClr val="7030A0"/>
                </a:solidFill>
                <a:latin typeface="Arial" panose="020B0604020202020204" pitchFamily="34" charset="0"/>
                <a:cs typeface="Arial" panose="020B0604020202020204" pitchFamily="34" charset="0"/>
              </a:rPr>
              <a:t>With</a:t>
            </a:r>
            <a:r>
              <a:rPr lang="en-GB" b="1" dirty="0">
                <a:solidFill>
                  <a:srgbClr val="002060"/>
                </a:solidFill>
                <a:latin typeface="Arial" panose="020B0604020202020204" pitchFamily="34" charset="0"/>
                <a:cs typeface="Arial" panose="020B0604020202020204" pitchFamily="34" charset="0"/>
              </a:rPr>
              <a:t> - What</a:t>
            </a:r>
          </a:p>
          <a:p>
            <a:pPr marL="749808" lvl="1" indent="-457200"/>
            <a:r>
              <a:rPr lang="en-GB" b="1" dirty="0">
                <a:solidFill>
                  <a:srgbClr val="7030A0"/>
                </a:solidFill>
                <a:latin typeface="Arial" panose="020B0604020202020204" pitchFamily="34" charset="0"/>
                <a:cs typeface="Arial" panose="020B0604020202020204" pitchFamily="34" charset="0"/>
              </a:rPr>
              <a:t>Harpoons</a:t>
            </a:r>
            <a:r>
              <a:rPr lang="en-GB" b="1" dirty="0">
                <a:solidFill>
                  <a:srgbClr val="002060"/>
                </a:solidFill>
                <a:latin typeface="Arial" panose="020B0604020202020204" pitchFamily="34" charset="0"/>
                <a:cs typeface="Arial" panose="020B0604020202020204" pitchFamily="34" charset="0"/>
              </a:rPr>
              <a:t> - How</a:t>
            </a:r>
          </a:p>
          <a:p>
            <a:pPr marL="749808" lvl="1" indent="-457200"/>
            <a:r>
              <a:rPr lang="en-GB" b="1" dirty="0">
                <a:solidFill>
                  <a:srgbClr val="7030A0"/>
                </a:solidFill>
                <a:latin typeface="Arial" panose="020B0604020202020204" pitchFamily="34" charset="0"/>
                <a:cs typeface="Arial" panose="020B0604020202020204" pitchFamily="34" charset="0"/>
              </a:rPr>
              <a:t>Whilst</a:t>
            </a:r>
            <a:r>
              <a:rPr lang="en-GB" b="1" dirty="0">
                <a:solidFill>
                  <a:srgbClr val="002060"/>
                </a:solidFill>
                <a:latin typeface="Arial" panose="020B0604020202020204" pitchFamily="34" charset="0"/>
                <a:cs typeface="Arial" panose="020B0604020202020204" pitchFamily="34" charset="0"/>
              </a:rPr>
              <a:t> - Why</a:t>
            </a:r>
          </a:p>
          <a:p>
            <a:pPr marL="749808" lvl="1" indent="-457200"/>
            <a:r>
              <a:rPr lang="en-GB" b="1" dirty="0">
                <a:solidFill>
                  <a:srgbClr val="7030A0"/>
                </a:solidFill>
                <a:latin typeface="Arial" panose="020B0604020202020204" pitchFamily="34" charset="0"/>
                <a:cs typeface="Arial" panose="020B0604020202020204" pitchFamily="34" charset="0"/>
              </a:rPr>
              <a:t>Laughing</a:t>
            </a:r>
            <a:r>
              <a:rPr lang="en-GB" b="1" dirty="0">
                <a:solidFill>
                  <a:srgbClr val="002060"/>
                </a:solidFill>
                <a:latin typeface="Arial" panose="020B0604020202020204" pitchFamily="34" charset="0"/>
                <a:cs typeface="Arial" panose="020B0604020202020204" pitchFamily="34" charset="0"/>
              </a:rPr>
              <a:t> – Link to command words</a:t>
            </a:r>
          </a:p>
          <a:p>
            <a:pPr marL="457200" indent="-457200">
              <a:buFont typeface="+mj-lt"/>
              <a:buAutoNum type="arabicPeriod" startAt="2"/>
            </a:pPr>
            <a:r>
              <a:rPr lang="en-GB" b="1" dirty="0">
                <a:solidFill>
                  <a:srgbClr val="002060"/>
                </a:solidFill>
                <a:latin typeface="Arial" panose="020B0604020202020204" pitchFamily="34" charset="0"/>
                <a:cs typeface="Arial" panose="020B0604020202020204" pitchFamily="34" charset="0"/>
              </a:rPr>
              <a:t>Repeat for TWO more examples.</a:t>
            </a:r>
          </a:p>
        </p:txBody>
      </p:sp>
      <p:sp>
        <p:nvSpPr>
          <p:cNvPr id="4" name="TextBox 3">
            <a:extLst>
              <a:ext uri="{FF2B5EF4-FFF2-40B4-BE49-F238E27FC236}">
                <a16:creationId xmlns:a16="http://schemas.microsoft.com/office/drawing/2014/main" id="{636B5DAF-3015-467F-BB89-5B22B583E208}"/>
              </a:ext>
            </a:extLst>
          </p:cNvPr>
          <p:cNvSpPr txBox="1"/>
          <p:nvPr/>
        </p:nvSpPr>
        <p:spPr>
          <a:xfrm>
            <a:off x="7998691" y="3953164"/>
            <a:ext cx="2142836" cy="2031325"/>
          </a:xfrm>
          <a:prstGeom prst="rect">
            <a:avLst/>
          </a:prstGeom>
          <a:noFill/>
          <a:ln w="38100">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Notice this is a slightly different order to AICs – the content is the same, but the key moment comes first.</a:t>
            </a:r>
          </a:p>
        </p:txBody>
      </p:sp>
      <p:cxnSp>
        <p:nvCxnSpPr>
          <p:cNvPr id="6" name="Straight Arrow Connector 5">
            <a:extLst>
              <a:ext uri="{FF2B5EF4-FFF2-40B4-BE49-F238E27FC236}">
                <a16:creationId xmlns:a16="http://schemas.microsoft.com/office/drawing/2014/main" id="{C2CF5E53-355C-4287-ADA5-9866DC6C1985}"/>
              </a:ext>
            </a:extLst>
          </p:cNvPr>
          <p:cNvCxnSpPr>
            <a:cxnSpLocks/>
          </p:cNvCxnSpPr>
          <p:nvPr/>
        </p:nvCxnSpPr>
        <p:spPr>
          <a:xfrm flipH="1">
            <a:off x="5194871" y="4756727"/>
            <a:ext cx="2803820"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37FCD7-FDF8-4EF2-B66D-0E47980AAF43}"/>
              </a:ext>
            </a:extLst>
          </p:cNvPr>
          <p:cNvSpPr txBox="1"/>
          <p:nvPr/>
        </p:nvSpPr>
        <p:spPr>
          <a:xfrm>
            <a:off x="7666182" y="1427508"/>
            <a:ext cx="3717636" cy="923330"/>
          </a:xfrm>
          <a:prstGeom prst="rect">
            <a:avLst/>
          </a:prstGeom>
          <a:noFill/>
          <a:ln w="38100">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You should be writing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THREE</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detailed paragraphs </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for this question. (3 key moments)</a:t>
            </a:r>
          </a:p>
        </p:txBody>
      </p:sp>
      <p:cxnSp>
        <p:nvCxnSpPr>
          <p:cNvPr id="10" name="Straight Arrow Connector 9">
            <a:extLst>
              <a:ext uri="{FF2B5EF4-FFF2-40B4-BE49-F238E27FC236}">
                <a16:creationId xmlns:a16="http://schemas.microsoft.com/office/drawing/2014/main" id="{A1FD51ED-D8F0-4658-8AD6-1EDE3C9D4498}"/>
              </a:ext>
            </a:extLst>
          </p:cNvPr>
          <p:cNvCxnSpPr>
            <a:cxnSpLocks/>
          </p:cNvCxnSpPr>
          <p:nvPr/>
        </p:nvCxnSpPr>
        <p:spPr>
          <a:xfrm flipH="1" flipV="1">
            <a:off x="5726546" y="1353774"/>
            <a:ext cx="1939636" cy="20717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298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38406-1E58-4EC3-AD76-ED40BEB70CA0}"/>
              </a:ext>
            </a:extLst>
          </p:cNvPr>
          <p:cNvSpPr>
            <a:spLocks noGrp="1"/>
          </p:cNvSpPr>
          <p:nvPr>
            <p:ph type="title"/>
          </p:nvPr>
        </p:nvSpPr>
        <p:spPr>
          <a:xfrm>
            <a:off x="96982" y="11238"/>
            <a:ext cx="11995390" cy="872372"/>
          </a:xfrm>
          <a:ln>
            <a:solidFill>
              <a:srgbClr val="002060"/>
            </a:solidFill>
          </a:ln>
        </p:spPr>
        <p:txBody>
          <a:bodyPr>
            <a:noAutofit/>
          </a:bodyPr>
          <a:lstStyle/>
          <a:p>
            <a:pPr marL="0" indent="0">
              <a:buNone/>
            </a:pPr>
            <a:r>
              <a:rPr lang="en-GB" sz="3200" b="1" dirty="0">
                <a:solidFill>
                  <a:srgbClr val="002060"/>
                </a:solidFill>
                <a:latin typeface="Arial" panose="020B0604020202020204" pitchFamily="34" charset="0"/>
                <a:cs typeface="Arial" panose="020B0604020202020204" pitchFamily="34" charset="0"/>
              </a:rPr>
              <a:t>9b) </a:t>
            </a:r>
            <a:r>
              <a:rPr lang="en-GB" sz="3200" b="1" u="sng" dirty="0">
                <a:solidFill>
                  <a:srgbClr val="002060"/>
                </a:solidFill>
                <a:latin typeface="Arial" panose="020B0604020202020204" pitchFamily="34" charset="0"/>
                <a:cs typeface="Arial" panose="020B0604020202020204" pitchFamily="34" charset="0"/>
              </a:rPr>
              <a:t>Evaluate</a:t>
            </a:r>
            <a:r>
              <a:rPr lang="en-GB" sz="3200" dirty="0">
                <a:solidFill>
                  <a:srgbClr val="002060"/>
                </a:solidFill>
                <a:latin typeface="Arial" panose="020B0604020202020204" pitchFamily="34" charset="0"/>
                <a:cs typeface="Arial" panose="020B0604020202020204" pitchFamily="34" charset="0"/>
              </a:rPr>
              <a:t> how </a:t>
            </a:r>
            <a:r>
              <a:rPr lang="en-GB" sz="3200" b="1" u="sng" dirty="0">
                <a:solidFill>
                  <a:srgbClr val="002060"/>
                </a:solidFill>
                <a:latin typeface="Arial" panose="020B0604020202020204" pitchFamily="34" charset="0"/>
                <a:cs typeface="Arial" panose="020B0604020202020204" pitchFamily="34" charset="0"/>
              </a:rPr>
              <a:t>the set design </a:t>
            </a:r>
            <a:r>
              <a:rPr lang="en-GB" sz="3200" dirty="0">
                <a:solidFill>
                  <a:srgbClr val="002060"/>
                </a:solidFill>
                <a:latin typeface="Arial" panose="020B0604020202020204" pitchFamily="34" charset="0"/>
                <a:cs typeface="Arial" panose="020B0604020202020204" pitchFamily="34" charset="0"/>
              </a:rPr>
              <a:t>created </a:t>
            </a:r>
            <a:r>
              <a:rPr lang="en-GB" sz="3200" b="1" u="sng" dirty="0">
                <a:solidFill>
                  <a:srgbClr val="002060"/>
                </a:solidFill>
                <a:latin typeface="Arial" panose="020B0604020202020204" pitchFamily="34" charset="0"/>
                <a:cs typeface="Arial" panose="020B0604020202020204" pitchFamily="34" charset="0"/>
              </a:rPr>
              <a:t>impact</a:t>
            </a:r>
            <a:r>
              <a:rPr lang="en-GB" sz="3200" dirty="0">
                <a:solidFill>
                  <a:srgbClr val="002060"/>
                </a:solidFill>
                <a:latin typeface="Arial" panose="020B0604020202020204" pitchFamily="34" charset="0"/>
                <a:cs typeface="Arial" panose="020B0604020202020204" pitchFamily="34" charset="0"/>
              </a:rPr>
              <a:t> within the performance. 									(9 marks)</a:t>
            </a:r>
          </a:p>
        </p:txBody>
      </p:sp>
      <p:sp>
        <p:nvSpPr>
          <p:cNvPr id="3" name="Content Placeholder 2">
            <a:extLst>
              <a:ext uri="{FF2B5EF4-FFF2-40B4-BE49-F238E27FC236}">
                <a16:creationId xmlns:a16="http://schemas.microsoft.com/office/drawing/2014/main" id="{9BA6C673-D451-4D67-9410-19BC70A55E44}"/>
              </a:ext>
            </a:extLst>
          </p:cNvPr>
          <p:cNvSpPr>
            <a:spLocks noGrp="1"/>
          </p:cNvSpPr>
          <p:nvPr>
            <p:ph idx="1"/>
          </p:nvPr>
        </p:nvSpPr>
        <p:spPr>
          <a:xfrm>
            <a:off x="44456" y="961149"/>
            <a:ext cx="12100442" cy="5694684"/>
          </a:xfrm>
          <a:solidFill>
            <a:srgbClr val="FFFFCC"/>
          </a:solidFill>
          <a:ln>
            <a:solidFill>
              <a:srgbClr val="0070C0"/>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fontScale="70000" lnSpcReduction="20000"/>
          </a:bodyPr>
          <a:lstStyle/>
          <a:p>
            <a:r>
              <a:rPr lang="en-US" sz="2600" b="1" dirty="0">
                <a:solidFill>
                  <a:srgbClr val="7030A0"/>
                </a:solidFill>
                <a:latin typeface="Arial" panose="020B0604020202020204" pitchFamily="34" charset="0"/>
                <a:cs typeface="Arial" panose="020B0604020202020204" pitchFamily="34" charset="0"/>
              </a:rPr>
              <a:t>I </a:t>
            </a:r>
            <a:r>
              <a:rPr lang="en-US" sz="2600" dirty="0">
                <a:solidFill>
                  <a:srgbClr val="002060"/>
                </a:solidFill>
                <a:latin typeface="Arial" panose="020B0604020202020204" pitchFamily="34" charset="0"/>
                <a:cs typeface="Arial" panose="020B0604020202020204" pitchFamily="34" charset="0"/>
              </a:rPr>
              <a:t>- Bridge Theatre’s</a:t>
            </a:r>
            <a:r>
              <a:rPr lang="en-US" sz="2600" dirty="0">
                <a:solidFill>
                  <a:srgbClr val="002060"/>
                </a:solidFill>
                <a:latin typeface="Arial" panose="020B0604020202020204" pitchFamily="34" charset="0"/>
                <a:ea typeface="+mn-lt"/>
                <a:cs typeface="Arial" panose="020B0604020202020204" pitchFamily="34" charset="0"/>
              </a:rPr>
              <a:t> </a:t>
            </a:r>
            <a:r>
              <a:rPr lang="en-US" sz="2600" dirty="0">
                <a:solidFill>
                  <a:srgbClr val="002060"/>
                </a:solidFill>
                <a:latin typeface="Arial" panose="020B0604020202020204" pitchFamily="34" charset="0"/>
                <a:cs typeface="Arial" panose="020B0604020202020204" pitchFamily="34" charset="0"/>
              </a:rPr>
              <a:t>‘A Midsummer Night’s Dream</a:t>
            </a:r>
            <a:r>
              <a:rPr lang="en-GB" sz="2600" dirty="0">
                <a:solidFill>
                  <a:srgbClr val="002060"/>
                </a:solidFill>
                <a:latin typeface="Arial" panose="020B0604020202020204" pitchFamily="34" charset="0"/>
                <a:cs typeface="Arial" panose="020B0604020202020204" pitchFamily="34" charset="0"/>
              </a:rPr>
              <a:t>’ created a truly immersive experience for the audience using the </a:t>
            </a:r>
            <a:r>
              <a:rPr lang="en-GB" sz="2600" b="1" u="sng" dirty="0">
                <a:solidFill>
                  <a:srgbClr val="002060"/>
                </a:solidFill>
                <a:latin typeface="Arial" panose="020B0604020202020204" pitchFamily="34" charset="0"/>
                <a:cs typeface="Arial" panose="020B0604020202020204" pitchFamily="34" charset="0"/>
              </a:rPr>
              <a:t>set design.</a:t>
            </a:r>
            <a:r>
              <a:rPr lang="en-GB" sz="2600" b="1" dirty="0">
                <a:solidFill>
                  <a:srgbClr val="002060"/>
                </a:solidFill>
                <a:latin typeface="Arial" panose="020B0604020202020204" pitchFamily="34" charset="0"/>
                <a:cs typeface="Arial" panose="020B0604020202020204" pitchFamily="34" charset="0"/>
              </a:rPr>
              <a:t> </a:t>
            </a:r>
            <a:r>
              <a:rPr lang="en-GB" sz="2600" dirty="0">
                <a:solidFill>
                  <a:srgbClr val="002060"/>
                </a:solidFill>
                <a:latin typeface="Arial" panose="020B0604020202020204" pitchFamily="34" charset="0"/>
                <a:cs typeface="Arial" panose="020B0604020202020204" pitchFamily="34" charset="0"/>
              </a:rPr>
              <a:t>The </a:t>
            </a:r>
            <a:r>
              <a:rPr lang="en-GB" sz="2600" b="1" dirty="0">
                <a:solidFill>
                  <a:srgbClr val="002060"/>
                </a:solidFill>
                <a:latin typeface="Arial" panose="020B0604020202020204" pitchFamily="34" charset="0"/>
                <a:cs typeface="Arial" panose="020B0604020202020204" pitchFamily="34" charset="0"/>
              </a:rPr>
              <a:t>stage floor </a:t>
            </a:r>
            <a:r>
              <a:rPr lang="en-GB" sz="2600" dirty="0">
                <a:solidFill>
                  <a:srgbClr val="002060"/>
                </a:solidFill>
                <a:latin typeface="Arial" panose="020B0604020202020204" pitchFamily="34" charset="0"/>
                <a:cs typeface="Arial" panose="020B0604020202020204" pitchFamily="34" charset="0"/>
              </a:rPr>
              <a:t>could be </a:t>
            </a:r>
            <a:r>
              <a:rPr lang="en-GB" sz="2600" b="1" dirty="0">
                <a:solidFill>
                  <a:srgbClr val="002060"/>
                </a:solidFill>
                <a:latin typeface="Arial" panose="020B0604020202020204" pitchFamily="34" charset="0"/>
                <a:cs typeface="Arial" panose="020B0604020202020204" pitchFamily="34" charset="0"/>
              </a:rPr>
              <a:t>raised</a:t>
            </a:r>
            <a:r>
              <a:rPr lang="en-GB" sz="2600" dirty="0">
                <a:solidFill>
                  <a:srgbClr val="002060"/>
                </a:solidFill>
                <a:latin typeface="Arial" panose="020B0604020202020204" pitchFamily="34" charset="0"/>
                <a:cs typeface="Arial" panose="020B0604020202020204" pitchFamily="34" charset="0"/>
              </a:rPr>
              <a:t> and </a:t>
            </a:r>
            <a:r>
              <a:rPr lang="en-GB" sz="2600" b="1" dirty="0">
                <a:solidFill>
                  <a:srgbClr val="002060"/>
                </a:solidFill>
                <a:latin typeface="Arial" panose="020B0604020202020204" pitchFamily="34" charset="0"/>
                <a:cs typeface="Arial" panose="020B0604020202020204" pitchFamily="34" charset="0"/>
              </a:rPr>
              <a:t>lowered</a:t>
            </a:r>
            <a:r>
              <a:rPr lang="en-GB" sz="2600" dirty="0">
                <a:solidFill>
                  <a:srgbClr val="002060"/>
                </a:solidFill>
                <a:latin typeface="Arial" panose="020B0604020202020204" pitchFamily="34" charset="0"/>
                <a:cs typeface="Arial" panose="020B0604020202020204" pitchFamily="34" charset="0"/>
              </a:rPr>
              <a:t> in sections as needed, which made the space extremely flexible and there were only a few key pieces of set. These were </a:t>
            </a:r>
            <a:r>
              <a:rPr lang="en-GB" sz="2600" b="1" dirty="0">
                <a:solidFill>
                  <a:srgbClr val="002060"/>
                </a:solidFill>
                <a:latin typeface="Arial" panose="020B0604020202020204" pitchFamily="34" charset="0"/>
                <a:cs typeface="Arial" panose="020B0604020202020204" pitchFamily="34" charset="0"/>
              </a:rPr>
              <a:t>visually impressive </a:t>
            </a:r>
            <a:r>
              <a:rPr lang="en-GB" sz="2600" dirty="0">
                <a:solidFill>
                  <a:srgbClr val="002060"/>
                </a:solidFill>
                <a:latin typeface="Arial" panose="020B0604020202020204" pitchFamily="34" charset="0"/>
                <a:cs typeface="Arial" panose="020B0604020202020204" pitchFamily="34" charset="0"/>
              </a:rPr>
              <a:t>and created a </a:t>
            </a:r>
            <a:r>
              <a:rPr kumimoji="0" lang="en-GB" sz="2600" i="0"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greater </a:t>
            </a:r>
            <a:r>
              <a:rPr kumimoji="0" lang="en-GB" sz="2600" b="1"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impact</a:t>
            </a:r>
            <a:r>
              <a:rPr kumimoji="0" lang="en-GB" sz="2600" i="0"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and </a:t>
            </a:r>
            <a:r>
              <a:rPr lang="en-GB" sz="2600" dirty="0">
                <a:solidFill>
                  <a:srgbClr val="002060"/>
                </a:solidFill>
                <a:latin typeface="Arial" panose="020B0604020202020204" pitchFamily="34" charset="0"/>
                <a:cs typeface="Arial" panose="020B0604020202020204" pitchFamily="34" charset="0"/>
              </a:rPr>
              <a:t>an </a:t>
            </a:r>
            <a:r>
              <a:rPr kumimoji="0" lang="en-GB" sz="2600" i="0"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intimate connection between </a:t>
            </a:r>
            <a:r>
              <a:rPr kumimoji="0" lang="en-GB" sz="2600" b="1"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audience</a:t>
            </a:r>
            <a:r>
              <a:rPr kumimoji="0" lang="en-GB" sz="2600" i="0"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and actors.</a:t>
            </a:r>
            <a:endParaRPr kumimoji="0" lang="en-GB" sz="2800" i="0"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endParaRPr>
          </a:p>
          <a:p>
            <a:pPr marL="0" indent="0">
              <a:buNone/>
            </a:pPr>
            <a:r>
              <a:rPr lang="en-US" sz="2600" b="1" dirty="0">
                <a:solidFill>
                  <a:srgbClr val="7030A0"/>
                </a:solidFill>
                <a:latin typeface="Arial" panose="020B0604020202020204" pitchFamily="34" charset="0"/>
                <a:cs typeface="Arial" panose="020B0604020202020204" pitchFamily="34" charset="0"/>
              </a:rPr>
              <a:t>K+E </a:t>
            </a:r>
            <a:r>
              <a:rPr lang="en-US" sz="2600" dirty="0">
                <a:solidFill>
                  <a:srgbClr val="002060"/>
                </a:solidFill>
                <a:latin typeface="Arial" panose="020B0604020202020204" pitchFamily="34" charset="0"/>
                <a:cs typeface="Arial" panose="020B0604020202020204" pitchFamily="34" charset="0"/>
              </a:rPr>
              <a:t>- One moment that was particularly effective was the opening sequence in which the cast enter and process through the </a:t>
            </a:r>
            <a:r>
              <a:rPr lang="en-US" sz="2600" b="1" u="sng" dirty="0">
                <a:solidFill>
                  <a:srgbClr val="002060"/>
                </a:solidFill>
                <a:latin typeface="Arial" panose="020B0604020202020204" pitchFamily="34" charset="0"/>
                <a:cs typeface="Arial" panose="020B0604020202020204" pitchFamily="34" charset="0"/>
              </a:rPr>
              <a:t>audience</a:t>
            </a:r>
            <a:r>
              <a:rPr lang="en-US" sz="2600" dirty="0">
                <a:solidFill>
                  <a:srgbClr val="002060"/>
                </a:solidFill>
                <a:latin typeface="Arial" panose="020B0604020202020204" pitchFamily="34" charset="0"/>
                <a:cs typeface="Arial" panose="020B0604020202020204" pitchFamily="34" charset="0"/>
              </a:rPr>
              <a:t> who are positioned in a </a:t>
            </a:r>
            <a:r>
              <a:rPr lang="en-US" sz="2600" b="1" dirty="0">
                <a:solidFill>
                  <a:srgbClr val="002060"/>
                </a:solidFill>
                <a:latin typeface="Arial" panose="020B0604020202020204" pitchFamily="34" charset="0"/>
                <a:cs typeface="Arial" panose="020B0604020202020204" pitchFamily="34" charset="0"/>
              </a:rPr>
              <a:t>thrust formation</a:t>
            </a:r>
            <a:r>
              <a:rPr lang="en-US" sz="2600" dirty="0">
                <a:solidFill>
                  <a:srgbClr val="002060"/>
                </a:solidFill>
                <a:latin typeface="Arial" panose="020B0604020202020204" pitchFamily="34" charset="0"/>
                <a:cs typeface="Arial" panose="020B0604020202020204" pitchFamily="34" charset="0"/>
              </a:rPr>
              <a:t>. The </a:t>
            </a:r>
            <a:r>
              <a:rPr lang="en-US" sz="2600" b="1" dirty="0" err="1">
                <a:solidFill>
                  <a:srgbClr val="002060"/>
                </a:solidFill>
                <a:latin typeface="Arial" panose="020B0604020202020204" pitchFamily="34" charset="0"/>
                <a:cs typeface="Arial" panose="020B0604020202020204" pitchFamily="34" charset="0"/>
              </a:rPr>
              <a:t>sombre</a:t>
            </a:r>
            <a:r>
              <a:rPr lang="en-US" sz="2600" b="1" dirty="0">
                <a:solidFill>
                  <a:srgbClr val="002060"/>
                </a:solidFill>
                <a:latin typeface="Arial" panose="020B0604020202020204" pitchFamily="34" charset="0"/>
                <a:cs typeface="Arial" panose="020B0604020202020204" pitchFamily="34" charset="0"/>
              </a:rPr>
              <a:t>, religious mood </a:t>
            </a:r>
            <a:r>
              <a:rPr lang="en-US" sz="2600" dirty="0">
                <a:solidFill>
                  <a:srgbClr val="002060"/>
                </a:solidFill>
                <a:latin typeface="Arial" panose="020B0604020202020204" pitchFamily="34" charset="0"/>
                <a:cs typeface="Arial" panose="020B0604020202020204" pitchFamily="34" charset="0"/>
              </a:rPr>
              <a:t>of this scene created a </a:t>
            </a:r>
            <a:r>
              <a:rPr lang="en-US" sz="2600" b="1" dirty="0">
                <a:solidFill>
                  <a:srgbClr val="002060"/>
                </a:solidFill>
                <a:latin typeface="Arial" panose="020B0604020202020204" pitchFamily="34" charset="0"/>
                <a:cs typeface="Arial" panose="020B0604020202020204" pitchFamily="34" charset="0"/>
              </a:rPr>
              <a:t>serious atmosphere </a:t>
            </a:r>
            <a:r>
              <a:rPr lang="en-US" sz="2600" dirty="0">
                <a:solidFill>
                  <a:srgbClr val="002060"/>
                </a:solidFill>
                <a:latin typeface="Arial" panose="020B0604020202020204" pitchFamily="34" charset="0"/>
                <a:cs typeface="Arial" panose="020B0604020202020204" pitchFamily="34" charset="0"/>
              </a:rPr>
              <a:t>for the </a:t>
            </a:r>
            <a:r>
              <a:rPr lang="en-US" sz="2600" b="1" u="sng" dirty="0">
                <a:solidFill>
                  <a:srgbClr val="002060"/>
                </a:solidFill>
                <a:latin typeface="Arial" panose="020B0604020202020204" pitchFamily="34" charset="0"/>
                <a:cs typeface="Arial" panose="020B0604020202020204" pitchFamily="34" charset="0"/>
              </a:rPr>
              <a:t>audience</a:t>
            </a:r>
            <a:r>
              <a:rPr lang="en-US" sz="2600" dirty="0">
                <a:solidFill>
                  <a:srgbClr val="002060"/>
                </a:solidFill>
                <a:latin typeface="Arial" panose="020B0604020202020204" pitchFamily="34" charset="0"/>
                <a:cs typeface="Arial" panose="020B0604020202020204" pitchFamily="34" charset="0"/>
              </a:rPr>
              <a:t>. The </a:t>
            </a:r>
            <a:r>
              <a:rPr lang="en-US" sz="2600" b="1" u="sng" dirty="0">
                <a:solidFill>
                  <a:srgbClr val="002060"/>
                </a:solidFill>
                <a:latin typeface="Arial" panose="020B0604020202020204" pitchFamily="34" charset="0"/>
                <a:cs typeface="Arial" panose="020B0604020202020204" pitchFamily="34" charset="0"/>
              </a:rPr>
              <a:t>impact</a:t>
            </a:r>
            <a:r>
              <a:rPr lang="en-US" sz="2600" dirty="0">
                <a:solidFill>
                  <a:srgbClr val="002060"/>
                </a:solidFill>
                <a:latin typeface="Arial" panose="020B0604020202020204" pitchFamily="34" charset="0"/>
                <a:cs typeface="Arial" panose="020B0604020202020204" pitchFamily="34" charset="0"/>
              </a:rPr>
              <a:t> of this is to draw the </a:t>
            </a:r>
            <a:r>
              <a:rPr lang="en-US" sz="2600" b="1" u="sng" dirty="0">
                <a:solidFill>
                  <a:srgbClr val="002060"/>
                </a:solidFill>
                <a:latin typeface="Arial" panose="020B0604020202020204" pitchFamily="34" charset="0"/>
                <a:cs typeface="Arial" panose="020B0604020202020204" pitchFamily="34" charset="0"/>
              </a:rPr>
              <a:t>audience</a:t>
            </a:r>
            <a:r>
              <a:rPr lang="en-US" sz="2600" dirty="0">
                <a:solidFill>
                  <a:srgbClr val="002060"/>
                </a:solidFill>
                <a:latin typeface="Arial" panose="020B0604020202020204" pitchFamily="34" charset="0"/>
                <a:cs typeface="Arial" panose="020B0604020202020204" pitchFamily="34" charset="0"/>
              </a:rPr>
              <a:t> into the </a:t>
            </a:r>
            <a:r>
              <a:rPr lang="en-US" sz="2600" b="1" dirty="0">
                <a:solidFill>
                  <a:srgbClr val="002060"/>
                </a:solidFill>
                <a:latin typeface="Arial" panose="020B0604020202020204" pitchFamily="34" charset="0"/>
                <a:cs typeface="Arial" panose="020B0604020202020204" pitchFamily="34" charset="0"/>
              </a:rPr>
              <a:t>ritualistic nature </a:t>
            </a:r>
            <a:r>
              <a:rPr lang="en-US" sz="2600" dirty="0">
                <a:solidFill>
                  <a:srgbClr val="002060"/>
                </a:solidFill>
                <a:latin typeface="Arial" panose="020B0604020202020204" pitchFamily="34" charset="0"/>
                <a:cs typeface="Arial" panose="020B0604020202020204" pitchFamily="34" charset="0"/>
              </a:rPr>
              <a:t>of the scene and make them feel a part of the action.</a:t>
            </a:r>
          </a:p>
          <a:p>
            <a:r>
              <a:rPr lang="en-US" sz="2600" b="1" dirty="0">
                <a:solidFill>
                  <a:srgbClr val="7030A0"/>
                </a:solidFill>
                <a:latin typeface="Arial" panose="020B0604020202020204" pitchFamily="34" charset="0"/>
                <a:cs typeface="Arial" panose="020B0604020202020204" pitchFamily="34" charset="0"/>
              </a:rPr>
              <a:t>W</a:t>
            </a:r>
            <a:r>
              <a:rPr lang="en-US" sz="2600" dirty="0">
                <a:solidFill>
                  <a:srgbClr val="7030A0"/>
                </a:solidFill>
                <a:latin typeface="Arial" panose="020B0604020202020204" pitchFamily="34" charset="0"/>
                <a:cs typeface="Arial" panose="020B0604020202020204" pitchFamily="34" charset="0"/>
              </a:rPr>
              <a:t> </a:t>
            </a:r>
            <a:r>
              <a:rPr lang="en-US" sz="2600" dirty="0">
                <a:solidFill>
                  <a:srgbClr val="002060"/>
                </a:solidFill>
                <a:latin typeface="Arial" panose="020B0604020202020204" pitchFamily="34" charset="0"/>
                <a:cs typeface="Arial" panose="020B0604020202020204" pitchFamily="34" charset="0"/>
              </a:rPr>
              <a:t>– The </a:t>
            </a:r>
            <a:r>
              <a:rPr lang="en-US" sz="2600" b="1" dirty="0">
                <a:solidFill>
                  <a:srgbClr val="002060"/>
                </a:solidFill>
                <a:latin typeface="Arial" panose="020B0604020202020204" pitchFamily="34" charset="0"/>
                <a:cs typeface="Arial" panose="020B0604020202020204" pitchFamily="34" charset="0"/>
              </a:rPr>
              <a:t>P</a:t>
            </a:r>
            <a:r>
              <a:rPr lang="en-US" sz="2600" b="1" dirty="0">
                <a:solidFill>
                  <a:srgbClr val="002060"/>
                </a:solidFill>
                <a:latin typeface="Arial" panose="020B0604020202020204" pitchFamily="34" charset="0"/>
                <a:ea typeface="+mn-lt"/>
                <a:cs typeface="Arial" panose="020B0604020202020204" pitchFamily="34" charset="0"/>
              </a:rPr>
              <a:t>roduction Designer</a:t>
            </a:r>
            <a:r>
              <a:rPr lang="en-US" sz="2600" dirty="0">
                <a:solidFill>
                  <a:srgbClr val="002060"/>
                </a:solidFill>
                <a:latin typeface="Arial" panose="020B0604020202020204" pitchFamily="34" charset="0"/>
                <a:ea typeface="+mn-lt"/>
                <a:cs typeface="Arial" panose="020B0604020202020204" pitchFamily="34" charset="0"/>
              </a:rPr>
              <a:t>, </a:t>
            </a:r>
            <a:r>
              <a:rPr lang="en-US" sz="2600" b="1" dirty="0">
                <a:solidFill>
                  <a:srgbClr val="002060"/>
                </a:solidFill>
                <a:latin typeface="Arial" panose="020B0604020202020204" pitchFamily="34" charset="0"/>
                <a:ea typeface="+mn-lt"/>
                <a:cs typeface="Arial" panose="020B0604020202020204" pitchFamily="34" charset="0"/>
              </a:rPr>
              <a:t>Bunny Christie</a:t>
            </a:r>
            <a:r>
              <a:rPr lang="en-US" sz="2600" dirty="0">
                <a:solidFill>
                  <a:srgbClr val="002060"/>
                </a:solidFill>
                <a:latin typeface="Arial" panose="020B0604020202020204" pitchFamily="34" charset="0"/>
                <a:ea typeface="+mn-lt"/>
                <a:cs typeface="Arial" panose="020B0604020202020204" pitchFamily="34" charset="0"/>
              </a:rPr>
              <a:t>, had created a </a:t>
            </a:r>
            <a:r>
              <a:rPr lang="en-US" sz="2600" b="1" dirty="0">
                <a:solidFill>
                  <a:srgbClr val="002060"/>
                </a:solidFill>
                <a:latin typeface="Arial" panose="020B0604020202020204" pitchFamily="34" charset="0"/>
                <a:ea typeface="+mn-lt"/>
                <a:cs typeface="Arial" panose="020B0604020202020204" pitchFamily="34" charset="0"/>
              </a:rPr>
              <a:t>transparent</a:t>
            </a:r>
            <a:r>
              <a:rPr kumimoji="0" lang="en-GB" sz="2400" b="1"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2600" b="1"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box surrounded with metal joins </a:t>
            </a:r>
            <a:r>
              <a:rPr kumimoji="0" lang="en-GB" sz="2600" b="0"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which were </a:t>
            </a:r>
            <a:r>
              <a:rPr kumimoji="0" lang="en-GB" sz="2600" b="1"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lined with LED lights</a:t>
            </a:r>
            <a:r>
              <a:rPr kumimoji="0" lang="en-GB" sz="2600" b="0"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2600" b="1"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Hydraulics</a:t>
            </a:r>
            <a:r>
              <a:rPr kumimoji="0" lang="en-GB" sz="2600" b="0"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were also used to raise s</a:t>
            </a:r>
            <a:r>
              <a:rPr lang="en-GB" sz="2600" dirty="0" err="1">
                <a:solidFill>
                  <a:srgbClr val="002060"/>
                </a:solidFill>
                <a:latin typeface="Arial" panose="020B0604020202020204" pitchFamily="34" charset="0"/>
                <a:cs typeface="Arial" panose="020B0604020202020204" pitchFamily="34" charset="0"/>
              </a:rPr>
              <a:t>everal</a:t>
            </a:r>
            <a:r>
              <a:rPr lang="en-GB" sz="2600" dirty="0">
                <a:solidFill>
                  <a:srgbClr val="002060"/>
                </a:solidFill>
                <a:latin typeface="Arial" panose="020B0604020202020204" pitchFamily="34" charset="0"/>
                <a:cs typeface="Arial" panose="020B0604020202020204" pitchFamily="34" charset="0"/>
              </a:rPr>
              <a:t> </a:t>
            </a:r>
            <a:r>
              <a:rPr lang="en-GB" sz="2600" b="1" dirty="0">
                <a:solidFill>
                  <a:srgbClr val="002060"/>
                </a:solidFill>
                <a:latin typeface="Arial" panose="020B0604020202020204" pitchFamily="34" charset="0"/>
                <a:cs typeface="Arial" panose="020B0604020202020204" pitchFamily="34" charset="0"/>
              </a:rPr>
              <a:t>sections</a:t>
            </a:r>
            <a:r>
              <a:rPr lang="en-GB" sz="2600" dirty="0">
                <a:solidFill>
                  <a:srgbClr val="002060"/>
                </a:solidFill>
                <a:latin typeface="Arial" panose="020B0604020202020204" pitchFamily="34" charset="0"/>
                <a:cs typeface="Arial" panose="020B0604020202020204" pitchFamily="34" charset="0"/>
              </a:rPr>
              <a:t> of the </a:t>
            </a:r>
            <a:r>
              <a:rPr lang="en-GB" sz="2600" b="1" dirty="0">
                <a:solidFill>
                  <a:srgbClr val="002060"/>
                </a:solidFill>
                <a:latin typeface="Arial" panose="020B0604020202020204" pitchFamily="34" charset="0"/>
                <a:cs typeface="Arial" panose="020B0604020202020204" pitchFamily="34" charset="0"/>
              </a:rPr>
              <a:t>stage floor</a:t>
            </a:r>
            <a:r>
              <a:rPr lang="en-GB" sz="2600" dirty="0">
                <a:solidFill>
                  <a:srgbClr val="002060"/>
                </a:solidFill>
                <a:latin typeface="Arial" panose="020B0604020202020204" pitchFamily="34" charset="0"/>
                <a:cs typeface="Arial" panose="020B0604020202020204" pitchFamily="34" charset="0"/>
              </a:rPr>
              <a:t>.</a:t>
            </a:r>
            <a:endParaRPr kumimoji="0" lang="en-GB" sz="2600" b="0"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r>
              <a:rPr lang="en-US" sz="2600" b="1" dirty="0">
                <a:solidFill>
                  <a:srgbClr val="7030A0"/>
                </a:solidFill>
                <a:latin typeface="Arial" panose="020B0604020202020204" pitchFamily="34" charset="0"/>
                <a:cs typeface="Arial" panose="020B0604020202020204" pitchFamily="34" charset="0"/>
              </a:rPr>
              <a:t>H </a:t>
            </a:r>
            <a:r>
              <a:rPr lang="en-US" sz="2600" dirty="0">
                <a:solidFill>
                  <a:srgbClr val="002060"/>
                </a:solidFill>
                <a:latin typeface="Arial" panose="020B0604020202020204" pitchFamily="34" charset="0"/>
                <a:cs typeface="Arial" panose="020B0604020202020204" pitchFamily="34" charset="0"/>
              </a:rPr>
              <a:t>– </a:t>
            </a:r>
            <a:r>
              <a:rPr kumimoji="0" lang="en-GB" sz="2600" b="0"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cell was </a:t>
            </a:r>
            <a:r>
              <a:rPr kumimoji="0" lang="en-GB" sz="2600" b="1"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flown in </a:t>
            </a:r>
            <a:r>
              <a:rPr kumimoji="0" lang="en-GB" sz="2600" b="0"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from </a:t>
            </a:r>
            <a:r>
              <a:rPr kumimoji="0" lang="en-GB" sz="2600" b="1"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upstage</a:t>
            </a:r>
            <a:r>
              <a:rPr kumimoji="0" lang="en-GB" sz="2600" b="0"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to </a:t>
            </a:r>
            <a:r>
              <a:rPr kumimoji="0" lang="en-GB" sz="2600" b="1"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centre stage </a:t>
            </a:r>
            <a:r>
              <a:rPr kumimoji="0" lang="en-GB" sz="2600" b="0"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with Hippolyta inside and </a:t>
            </a:r>
            <a:r>
              <a:rPr kumimoji="0" lang="en-GB" sz="2600" b="1" i="0"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lowere</a:t>
            </a:r>
            <a:r>
              <a:rPr lang="en-GB" sz="2600" b="1" dirty="0">
                <a:solidFill>
                  <a:srgbClr val="002060"/>
                </a:solidFill>
                <a:latin typeface="Arial" panose="020B0604020202020204" pitchFamily="34" charset="0"/>
                <a:cs typeface="Arial" panose="020B0604020202020204" pitchFamily="34" charset="0"/>
              </a:rPr>
              <a:t>d</a:t>
            </a:r>
            <a:r>
              <a:rPr lang="en-GB" sz="2600" dirty="0">
                <a:solidFill>
                  <a:srgbClr val="002060"/>
                </a:solidFill>
                <a:latin typeface="Arial" panose="020B0604020202020204" pitchFamily="34" charset="0"/>
                <a:cs typeface="Arial" panose="020B0604020202020204" pitchFamily="34" charset="0"/>
              </a:rPr>
              <a:t> to meet a </a:t>
            </a:r>
            <a:r>
              <a:rPr lang="en-GB" sz="2600" b="1" dirty="0">
                <a:solidFill>
                  <a:srgbClr val="002060"/>
                </a:solidFill>
                <a:latin typeface="Arial" panose="020B0604020202020204" pitchFamily="34" charset="0"/>
                <a:cs typeface="Arial" panose="020B0604020202020204" pitchFamily="34" charset="0"/>
              </a:rPr>
              <a:t>section</a:t>
            </a:r>
            <a:r>
              <a:rPr lang="en-GB" sz="2600" dirty="0">
                <a:solidFill>
                  <a:srgbClr val="002060"/>
                </a:solidFill>
                <a:latin typeface="Arial" panose="020B0604020202020204" pitchFamily="34" charset="0"/>
                <a:cs typeface="Arial" panose="020B0604020202020204" pitchFamily="34" charset="0"/>
              </a:rPr>
              <a:t> of the </a:t>
            </a:r>
            <a:r>
              <a:rPr lang="en-GB" sz="2600" b="1" dirty="0">
                <a:solidFill>
                  <a:srgbClr val="002060"/>
                </a:solidFill>
                <a:latin typeface="Arial" panose="020B0604020202020204" pitchFamily="34" charset="0"/>
                <a:cs typeface="Arial" panose="020B0604020202020204" pitchFamily="34" charset="0"/>
              </a:rPr>
              <a:t>stage floor</a:t>
            </a:r>
            <a:r>
              <a:rPr lang="en-GB" sz="2600" dirty="0">
                <a:solidFill>
                  <a:srgbClr val="002060"/>
                </a:solidFill>
                <a:latin typeface="Arial" panose="020B0604020202020204" pitchFamily="34" charset="0"/>
                <a:cs typeface="Arial" panose="020B0604020202020204" pitchFamily="34" charset="0"/>
              </a:rPr>
              <a:t>, which was </a:t>
            </a:r>
            <a:r>
              <a:rPr lang="en-GB" sz="2600" b="1" dirty="0">
                <a:solidFill>
                  <a:srgbClr val="002060"/>
                </a:solidFill>
                <a:latin typeface="Arial" panose="020B0604020202020204" pitchFamily="34" charset="0"/>
                <a:cs typeface="Arial" panose="020B0604020202020204" pitchFamily="34" charset="0"/>
              </a:rPr>
              <a:t>raised to audience head height just as the hymn finished </a:t>
            </a:r>
            <a:r>
              <a:rPr lang="en-GB" sz="2600" dirty="0">
                <a:solidFill>
                  <a:srgbClr val="002060"/>
                </a:solidFill>
                <a:latin typeface="Arial" panose="020B0604020202020204" pitchFamily="34" charset="0"/>
                <a:cs typeface="Arial" panose="020B0604020202020204" pitchFamily="34" charset="0"/>
              </a:rPr>
              <a:t>with </a:t>
            </a:r>
            <a:r>
              <a:rPr lang="en-GB" sz="2600" b="1" dirty="0">
                <a:solidFill>
                  <a:srgbClr val="002060"/>
                </a:solidFill>
                <a:latin typeface="Arial" panose="020B0604020202020204" pitchFamily="34" charset="0"/>
                <a:cs typeface="Arial" panose="020B0604020202020204" pitchFamily="34" charset="0"/>
              </a:rPr>
              <a:t>Theseus facing the cell </a:t>
            </a:r>
            <a:r>
              <a:rPr lang="en-GB" sz="2600" dirty="0">
                <a:solidFill>
                  <a:srgbClr val="002060"/>
                </a:solidFill>
                <a:latin typeface="Arial" panose="020B0604020202020204" pitchFamily="34" charset="0"/>
                <a:cs typeface="Arial" panose="020B0604020202020204" pitchFamily="34" charset="0"/>
              </a:rPr>
              <a:t>and </a:t>
            </a:r>
            <a:r>
              <a:rPr lang="en-GB" sz="2600" dirty="0" err="1">
                <a:solidFill>
                  <a:srgbClr val="002060"/>
                </a:solidFill>
                <a:latin typeface="Arial" panose="020B0604020202020204" pitchFamily="34" charset="0"/>
                <a:cs typeface="Arial" panose="020B0604020202020204" pitchFamily="34" charset="0"/>
              </a:rPr>
              <a:t>Philostrate</a:t>
            </a:r>
            <a:r>
              <a:rPr lang="en-GB" sz="2600" dirty="0">
                <a:solidFill>
                  <a:srgbClr val="002060"/>
                </a:solidFill>
                <a:latin typeface="Arial" panose="020B0604020202020204" pitchFamily="34" charset="0"/>
                <a:cs typeface="Arial" panose="020B0604020202020204" pitchFamily="34" charset="0"/>
              </a:rPr>
              <a:t> standing next to it</a:t>
            </a:r>
            <a:r>
              <a:rPr kumimoji="0" lang="en-GB" sz="2600" b="0" i="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r>
              <a:rPr lang="en-US" sz="2600" b="1" dirty="0">
                <a:solidFill>
                  <a:srgbClr val="7030A0"/>
                </a:solidFill>
                <a:latin typeface="Arial" panose="020B0604020202020204" pitchFamily="34" charset="0"/>
                <a:cs typeface="Arial" panose="020B0604020202020204" pitchFamily="34" charset="0"/>
              </a:rPr>
              <a:t>W</a:t>
            </a:r>
            <a:r>
              <a:rPr lang="en-US" sz="2600" b="1" dirty="0">
                <a:solidFill>
                  <a:srgbClr val="002060"/>
                </a:solidFill>
                <a:latin typeface="Arial" panose="020B0604020202020204" pitchFamily="34" charset="0"/>
                <a:cs typeface="Arial" panose="020B0604020202020204" pitchFamily="34" charset="0"/>
              </a:rPr>
              <a:t> </a:t>
            </a:r>
            <a:r>
              <a:rPr lang="en-US" sz="2600" dirty="0">
                <a:solidFill>
                  <a:srgbClr val="002060"/>
                </a:solidFill>
                <a:latin typeface="Arial" panose="020B0604020202020204" pitchFamily="34" charset="0"/>
                <a:cs typeface="Arial" panose="020B0604020202020204" pitchFamily="34" charset="0"/>
              </a:rPr>
              <a:t>– This shows </a:t>
            </a:r>
            <a:r>
              <a:rPr lang="en-US" sz="2600" b="1" dirty="0">
                <a:solidFill>
                  <a:srgbClr val="002060"/>
                </a:solidFill>
                <a:latin typeface="Arial" panose="020B0604020202020204" pitchFamily="34" charset="0"/>
                <a:cs typeface="Arial" panose="020B0604020202020204" pitchFamily="34" charset="0"/>
              </a:rPr>
              <a:t>Theseus’ need to assert his authority over Hippolyta </a:t>
            </a:r>
            <a:r>
              <a:rPr lang="en-US" sz="2600" dirty="0">
                <a:solidFill>
                  <a:srgbClr val="002060"/>
                </a:solidFill>
                <a:latin typeface="Arial" panose="020B0604020202020204" pitchFamily="34" charset="0"/>
                <a:cs typeface="Arial" panose="020B0604020202020204" pitchFamily="34" charset="0"/>
              </a:rPr>
              <a:t>as she is </a:t>
            </a:r>
            <a:r>
              <a:rPr lang="en-US" sz="2600" b="1" dirty="0">
                <a:solidFill>
                  <a:srgbClr val="002060"/>
                </a:solidFill>
                <a:latin typeface="Arial" panose="020B0604020202020204" pitchFamily="34" charset="0"/>
                <a:cs typeface="Arial" panose="020B0604020202020204" pitchFamily="34" charset="0"/>
              </a:rPr>
              <a:t>trapped in a cell </a:t>
            </a:r>
            <a:r>
              <a:rPr lang="en-US" sz="2600" dirty="0">
                <a:solidFill>
                  <a:srgbClr val="002060"/>
                </a:solidFill>
                <a:latin typeface="Arial" panose="020B0604020202020204" pitchFamily="34" charset="0"/>
                <a:cs typeface="Arial" panose="020B0604020202020204" pitchFamily="34" charset="0"/>
              </a:rPr>
              <a:t>and then </a:t>
            </a:r>
            <a:r>
              <a:rPr lang="en-US" sz="2600" b="1" dirty="0">
                <a:solidFill>
                  <a:srgbClr val="002060"/>
                </a:solidFill>
                <a:latin typeface="Arial" panose="020B0604020202020204" pitchFamily="34" charset="0"/>
                <a:cs typeface="Arial" panose="020B0604020202020204" pitchFamily="34" charset="0"/>
              </a:rPr>
              <a:t>displayed to Athenian society on his orders</a:t>
            </a:r>
            <a:r>
              <a:rPr lang="en-US" sz="2600" dirty="0">
                <a:solidFill>
                  <a:srgbClr val="002060"/>
                </a:solidFill>
                <a:latin typeface="Arial" panose="020B0604020202020204" pitchFamily="34" charset="0"/>
                <a:cs typeface="Arial" panose="020B0604020202020204" pitchFamily="34" charset="0"/>
              </a:rPr>
              <a:t>. The sense of </a:t>
            </a:r>
            <a:r>
              <a:rPr lang="en-US" sz="2600" b="1" dirty="0">
                <a:solidFill>
                  <a:srgbClr val="002060"/>
                </a:solidFill>
                <a:latin typeface="Arial" panose="020B0604020202020204" pitchFamily="34" charset="0"/>
                <a:cs typeface="Arial" panose="020B0604020202020204" pitchFamily="34" charset="0"/>
              </a:rPr>
              <a:t>dominant male power </a:t>
            </a:r>
            <a:r>
              <a:rPr lang="en-US" sz="2600" dirty="0">
                <a:solidFill>
                  <a:srgbClr val="002060"/>
                </a:solidFill>
                <a:latin typeface="Arial" panose="020B0604020202020204" pitchFamily="34" charset="0"/>
                <a:cs typeface="Arial" panose="020B0604020202020204" pitchFamily="34" charset="0"/>
              </a:rPr>
              <a:t>is firmly established as he is raised up and then paces freely in front of her cell. </a:t>
            </a:r>
          </a:p>
          <a:p>
            <a:r>
              <a:rPr lang="en-US" sz="2600" b="1" dirty="0">
                <a:solidFill>
                  <a:srgbClr val="7030A0"/>
                </a:solidFill>
                <a:latin typeface="Arial" panose="020B0604020202020204" pitchFamily="34" charset="0"/>
                <a:cs typeface="Arial" panose="020B0604020202020204" pitchFamily="34" charset="0"/>
              </a:rPr>
              <a:t>L</a:t>
            </a:r>
            <a:r>
              <a:rPr lang="en-US" sz="2600" dirty="0">
                <a:solidFill>
                  <a:srgbClr val="002060"/>
                </a:solidFill>
                <a:latin typeface="Arial" panose="020B0604020202020204" pitchFamily="34" charset="0"/>
                <a:cs typeface="Arial" panose="020B0604020202020204" pitchFamily="34" charset="0"/>
              </a:rPr>
              <a:t> – I found the </a:t>
            </a:r>
            <a:r>
              <a:rPr lang="en-US" sz="2600" b="1" u="sng" dirty="0">
                <a:solidFill>
                  <a:srgbClr val="002060"/>
                </a:solidFill>
                <a:latin typeface="Arial" panose="020B0604020202020204" pitchFamily="34" charset="0"/>
                <a:cs typeface="Arial" panose="020B0604020202020204" pitchFamily="34" charset="0"/>
              </a:rPr>
              <a:t>set design</a:t>
            </a:r>
            <a:r>
              <a:rPr lang="en-US" sz="2600" b="1" dirty="0">
                <a:solidFill>
                  <a:srgbClr val="002060"/>
                </a:solidFill>
                <a:latin typeface="Arial" panose="020B0604020202020204" pitchFamily="34" charset="0"/>
                <a:cs typeface="Arial" panose="020B0604020202020204" pitchFamily="34" charset="0"/>
              </a:rPr>
              <a:t> </a:t>
            </a:r>
            <a:r>
              <a:rPr lang="en-US" sz="2600" dirty="0">
                <a:solidFill>
                  <a:srgbClr val="002060"/>
                </a:solidFill>
                <a:latin typeface="Arial" panose="020B0604020202020204" pitchFamily="34" charset="0"/>
                <a:cs typeface="Arial" panose="020B0604020202020204" pitchFamily="34" charset="0"/>
              </a:rPr>
              <a:t>in this sequence</a:t>
            </a:r>
            <a:r>
              <a:rPr lang="en-US" sz="2600" b="1" dirty="0">
                <a:solidFill>
                  <a:srgbClr val="002060"/>
                </a:solidFill>
                <a:latin typeface="Arial" panose="020B0604020202020204" pitchFamily="34" charset="0"/>
                <a:cs typeface="Arial" panose="020B0604020202020204" pitchFamily="34" charset="0"/>
              </a:rPr>
              <a:t> </a:t>
            </a:r>
            <a:r>
              <a:rPr lang="en-US" sz="2600" dirty="0">
                <a:solidFill>
                  <a:srgbClr val="002060"/>
                </a:solidFill>
                <a:latin typeface="Arial" panose="020B0604020202020204" pitchFamily="34" charset="0"/>
                <a:cs typeface="Arial" panose="020B0604020202020204" pitchFamily="34" charset="0"/>
              </a:rPr>
              <a:t>highly </a:t>
            </a:r>
            <a:r>
              <a:rPr lang="en-US" sz="2600" b="1" u="sng" dirty="0">
                <a:solidFill>
                  <a:srgbClr val="002060"/>
                </a:solidFill>
                <a:latin typeface="Arial" panose="020B0604020202020204" pitchFamily="34" charset="0"/>
                <a:cs typeface="Arial" panose="020B0604020202020204" pitchFamily="34" charset="0"/>
              </a:rPr>
              <a:t>impactful</a:t>
            </a:r>
            <a:r>
              <a:rPr lang="en-US" sz="2600" dirty="0">
                <a:solidFill>
                  <a:srgbClr val="002060"/>
                </a:solidFill>
                <a:latin typeface="Arial" panose="020B0604020202020204" pitchFamily="34" charset="0"/>
                <a:cs typeface="Arial" panose="020B0604020202020204" pitchFamily="34" charset="0"/>
              </a:rPr>
              <a:t> as I was intrigued by the </a:t>
            </a:r>
            <a:r>
              <a:rPr lang="en-US" sz="2600" b="1" dirty="0">
                <a:solidFill>
                  <a:srgbClr val="002060"/>
                </a:solidFill>
                <a:latin typeface="Arial" panose="020B0604020202020204" pitchFamily="34" charset="0"/>
                <a:cs typeface="Arial" panose="020B0604020202020204" pitchFamily="34" charset="0"/>
              </a:rPr>
              <a:t>deliberate contrast </a:t>
            </a:r>
            <a:r>
              <a:rPr lang="en-US" sz="2600" dirty="0">
                <a:solidFill>
                  <a:srgbClr val="002060"/>
                </a:solidFill>
                <a:latin typeface="Arial" panose="020B0604020202020204" pitchFamily="34" charset="0"/>
                <a:cs typeface="Arial" panose="020B0604020202020204" pitchFamily="34" charset="0"/>
              </a:rPr>
              <a:t>between the </a:t>
            </a:r>
            <a:r>
              <a:rPr lang="en-US" sz="2600" b="1" dirty="0">
                <a:solidFill>
                  <a:srgbClr val="002060"/>
                </a:solidFill>
                <a:latin typeface="Arial" panose="020B0604020202020204" pitchFamily="34" charset="0"/>
                <a:cs typeface="Arial" panose="020B0604020202020204" pitchFamily="34" charset="0"/>
              </a:rPr>
              <a:t>modern-looking cell </a:t>
            </a:r>
            <a:r>
              <a:rPr lang="en-US" sz="2600" dirty="0">
                <a:solidFill>
                  <a:srgbClr val="002060"/>
                </a:solidFill>
                <a:latin typeface="Arial" panose="020B0604020202020204" pitchFamily="34" charset="0"/>
                <a:cs typeface="Arial" panose="020B0604020202020204" pitchFamily="34" charset="0"/>
              </a:rPr>
              <a:t>and the </a:t>
            </a:r>
            <a:r>
              <a:rPr lang="en-US" sz="2600" b="1" dirty="0">
                <a:solidFill>
                  <a:srgbClr val="002060"/>
                </a:solidFill>
                <a:latin typeface="Arial" panose="020B0604020202020204" pitchFamily="34" charset="0"/>
                <a:cs typeface="Arial" panose="020B0604020202020204" pitchFamily="34" charset="0"/>
              </a:rPr>
              <a:t>traditional and patriarchal</a:t>
            </a:r>
            <a:r>
              <a:rPr lang="en-US" sz="2600" dirty="0">
                <a:solidFill>
                  <a:srgbClr val="002060"/>
                </a:solidFill>
                <a:latin typeface="Arial" panose="020B0604020202020204" pitchFamily="34" charset="0"/>
                <a:cs typeface="Arial" panose="020B0604020202020204" pitchFamily="34" charset="0"/>
              </a:rPr>
              <a:t> presentation of </a:t>
            </a:r>
            <a:r>
              <a:rPr lang="en-US" sz="2600" b="1" dirty="0">
                <a:solidFill>
                  <a:srgbClr val="002060"/>
                </a:solidFill>
                <a:latin typeface="Arial" panose="020B0604020202020204" pitchFamily="34" charset="0"/>
                <a:cs typeface="Arial" panose="020B0604020202020204" pitchFamily="34" charset="0"/>
              </a:rPr>
              <a:t>Athenian society </a:t>
            </a:r>
            <a:r>
              <a:rPr lang="en-US" sz="2600" dirty="0">
                <a:solidFill>
                  <a:srgbClr val="002060"/>
                </a:solidFill>
                <a:latin typeface="Arial" panose="020B0604020202020204" pitchFamily="34" charset="0"/>
                <a:cs typeface="Arial" panose="020B0604020202020204" pitchFamily="34" charset="0"/>
              </a:rPr>
              <a:t>through the other production elements</a:t>
            </a:r>
            <a:r>
              <a:rPr lang="en-US" sz="2600" b="1" dirty="0">
                <a:solidFill>
                  <a:srgbClr val="002060"/>
                </a:solidFill>
                <a:latin typeface="Arial" panose="020B0604020202020204" pitchFamily="34" charset="0"/>
                <a:cs typeface="Arial" panose="020B0604020202020204" pitchFamily="34" charset="0"/>
              </a:rPr>
              <a:t> </a:t>
            </a:r>
            <a:r>
              <a:rPr lang="en-US" sz="2600" dirty="0">
                <a:solidFill>
                  <a:srgbClr val="002060"/>
                </a:solidFill>
                <a:latin typeface="Arial" panose="020B0604020202020204" pitchFamily="34" charset="0"/>
                <a:cs typeface="Arial" panose="020B0604020202020204" pitchFamily="34" charset="0"/>
              </a:rPr>
              <a:t>as it hinted that there might be more surprises to come in this production.</a:t>
            </a:r>
          </a:p>
        </p:txBody>
      </p:sp>
    </p:spTree>
    <p:extLst>
      <p:ext uri="{BB962C8B-B14F-4D97-AF65-F5344CB8AC3E}">
        <p14:creationId xmlns:p14="http://schemas.microsoft.com/office/powerpoint/2010/main" val="3081002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6C673-D451-4D67-9410-19BC70A55E44}"/>
              </a:ext>
            </a:extLst>
          </p:cNvPr>
          <p:cNvSpPr>
            <a:spLocks noGrp="1"/>
          </p:cNvSpPr>
          <p:nvPr>
            <p:ph idx="1"/>
          </p:nvPr>
        </p:nvSpPr>
        <p:spPr>
          <a:xfrm>
            <a:off x="44456" y="946662"/>
            <a:ext cx="12100442" cy="5900099"/>
          </a:xfrm>
          <a:solidFill>
            <a:srgbClr val="FFFFCC"/>
          </a:solidFill>
          <a:ln>
            <a:solidFill>
              <a:schemeClr val="bg1"/>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fontScale="70000" lnSpcReduction="20000"/>
          </a:bodyPr>
          <a:lstStyle/>
          <a:p>
            <a:r>
              <a:rPr lang="en-US" sz="2600" b="1" dirty="0">
                <a:solidFill>
                  <a:srgbClr val="0070C0"/>
                </a:solidFill>
                <a:latin typeface="Arial"/>
                <a:cs typeface="Arial"/>
              </a:rPr>
              <a:t>I </a:t>
            </a:r>
            <a:r>
              <a:rPr lang="en-US" sz="2600" dirty="0">
                <a:solidFill>
                  <a:srgbClr val="0070C0"/>
                </a:solidFill>
                <a:latin typeface="Arial"/>
                <a:cs typeface="Arial"/>
              </a:rPr>
              <a:t>- Bridge Theatre’s</a:t>
            </a:r>
            <a:r>
              <a:rPr lang="en-US" sz="2600" dirty="0">
                <a:solidFill>
                  <a:srgbClr val="0070C0"/>
                </a:solidFill>
                <a:latin typeface="Arial"/>
                <a:ea typeface="+mn-lt"/>
                <a:cs typeface="Arial"/>
              </a:rPr>
              <a:t> </a:t>
            </a:r>
            <a:r>
              <a:rPr lang="en-US" sz="2600" dirty="0">
                <a:solidFill>
                  <a:srgbClr val="0070C0"/>
                </a:solidFill>
                <a:latin typeface="Arial"/>
                <a:cs typeface="Arial"/>
              </a:rPr>
              <a:t>‘A Midsummer Night’s Dream</a:t>
            </a:r>
            <a:r>
              <a:rPr lang="en-GB" sz="2600" dirty="0">
                <a:solidFill>
                  <a:srgbClr val="0070C0"/>
                </a:solidFill>
                <a:latin typeface="Arial"/>
                <a:cs typeface="Arial"/>
              </a:rPr>
              <a:t>’ created a truly immersive experience for the audience using the </a:t>
            </a:r>
            <a:r>
              <a:rPr lang="en-GB" sz="2600" b="1" u="sng" dirty="0">
                <a:solidFill>
                  <a:srgbClr val="0070C0"/>
                </a:solidFill>
                <a:latin typeface="Arial"/>
                <a:cs typeface="Arial"/>
              </a:rPr>
              <a:t>set design.</a:t>
            </a:r>
            <a:r>
              <a:rPr lang="en-GB" sz="2600" b="1" dirty="0">
                <a:solidFill>
                  <a:srgbClr val="0070C0"/>
                </a:solidFill>
                <a:latin typeface="Arial"/>
                <a:cs typeface="Arial"/>
              </a:rPr>
              <a:t> </a:t>
            </a:r>
            <a:r>
              <a:rPr lang="en-GB" sz="2600" dirty="0">
                <a:solidFill>
                  <a:srgbClr val="0070C0"/>
                </a:solidFill>
                <a:latin typeface="Arial"/>
                <a:cs typeface="Arial"/>
              </a:rPr>
              <a:t>This was </a:t>
            </a:r>
            <a:r>
              <a:rPr lang="en-GB" sz="2600" b="1" dirty="0">
                <a:solidFill>
                  <a:srgbClr val="0070C0"/>
                </a:solidFill>
                <a:latin typeface="Arial"/>
                <a:cs typeface="Arial"/>
              </a:rPr>
              <a:t>visually impressive </a:t>
            </a:r>
            <a:r>
              <a:rPr lang="en-GB" sz="2600" dirty="0">
                <a:solidFill>
                  <a:srgbClr val="0070C0"/>
                </a:solidFill>
                <a:latin typeface="Arial"/>
                <a:cs typeface="Arial"/>
              </a:rPr>
              <a:t>and created a </a:t>
            </a:r>
            <a:r>
              <a:rPr kumimoji="0" lang="en-GB" sz="2600" i="0" strike="noStrike" kern="1200" cap="none" spc="0" normalizeH="0" baseline="0" noProof="0" dirty="0">
                <a:ln>
                  <a:noFill/>
                </a:ln>
                <a:solidFill>
                  <a:srgbClr val="0070C0"/>
                </a:solidFill>
                <a:effectLst/>
                <a:uLnTx/>
                <a:uFillTx/>
                <a:latin typeface="Arial"/>
                <a:ea typeface="+mn-lt"/>
                <a:cs typeface="Arial"/>
              </a:rPr>
              <a:t>greater </a:t>
            </a:r>
            <a:r>
              <a:rPr kumimoji="0" lang="en-GB" sz="2600" b="1" i="0" u="sng" strike="noStrike" kern="1200" cap="none" spc="0" normalizeH="0" baseline="0" noProof="0" dirty="0">
                <a:ln>
                  <a:noFill/>
                </a:ln>
                <a:solidFill>
                  <a:srgbClr val="0070C0"/>
                </a:solidFill>
                <a:effectLst/>
                <a:uLnTx/>
                <a:uFillTx/>
                <a:latin typeface="Arial"/>
                <a:ea typeface="+mn-lt"/>
                <a:cs typeface="Arial"/>
              </a:rPr>
              <a:t>impact</a:t>
            </a:r>
            <a:r>
              <a:rPr kumimoji="0" lang="en-GB" sz="2600" i="0" strike="noStrike" kern="1200" cap="none" spc="0" normalizeH="0" baseline="0" noProof="0" dirty="0">
                <a:ln>
                  <a:noFill/>
                </a:ln>
                <a:solidFill>
                  <a:srgbClr val="0070C0"/>
                </a:solidFill>
                <a:effectLst/>
                <a:uLnTx/>
                <a:uFillTx/>
                <a:latin typeface="Arial"/>
                <a:ea typeface="+mn-lt"/>
                <a:cs typeface="Arial"/>
              </a:rPr>
              <a:t> and </a:t>
            </a:r>
            <a:r>
              <a:rPr lang="en-GB" sz="2600" dirty="0">
                <a:solidFill>
                  <a:srgbClr val="0070C0"/>
                </a:solidFill>
                <a:latin typeface="Arial"/>
                <a:cs typeface="Arial"/>
              </a:rPr>
              <a:t>an </a:t>
            </a:r>
            <a:r>
              <a:rPr kumimoji="0" lang="en-GB" sz="2600" i="0" strike="noStrike" kern="1200" cap="none" spc="0" normalizeH="0" baseline="0" noProof="0" dirty="0">
                <a:ln>
                  <a:noFill/>
                </a:ln>
                <a:solidFill>
                  <a:srgbClr val="0070C0"/>
                </a:solidFill>
                <a:effectLst/>
                <a:uLnTx/>
                <a:uFillTx/>
                <a:latin typeface="Arial"/>
                <a:ea typeface="+mn-lt"/>
                <a:cs typeface="Arial"/>
              </a:rPr>
              <a:t>intimate connection between </a:t>
            </a:r>
            <a:r>
              <a:rPr kumimoji="0" lang="en-GB" sz="2600" b="1" i="0" u="sng" strike="noStrike" kern="1200" cap="none" spc="0" normalizeH="0" baseline="0" noProof="0" dirty="0">
                <a:ln>
                  <a:noFill/>
                </a:ln>
                <a:solidFill>
                  <a:srgbClr val="0070C0"/>
                </a:solidFill>
                <a:effectLst/>
                <a:uLnTx/>
                <a:uFillTx/>
                <a:latin typeface="Arial"/>
                <a:ea typeface="+mn-lt"/>
                <a:cs typeface="Arial"/>
              </a:rPr>
              <a:t>audience</a:t>
            </a:r>
            <a:r>
              <a:rPr kumimoji="0" lang="en-GB" sz="2600" i="0" strike="noStrike" kern="1200" cap="none" spc="0" normalizeH="0" baseline="0" noProof="0" dirty="0">
                <a:ln>
                  <a:noFill/>
                </a:ln>
                <a:solidFill>
                  <a:srgbClr val="0070C0"/>
                </a:solidFill>
                <a:effectLst/>
                <a:uLnTx/>
                <a:uFillTx/>
                <a:latin typeface="Arial"/>
                <a:ea typeface="+mn-lt"/>
                <a:cs typeface="Arial"/>
              </a:rPr>
              <a:t> and actors.</a:t>
            </a:r>
            <a:endParaRPr kumimoji="0" lang="en-GB" sz="2800" i="0" strike="noStrike" kern="1200" cap="none" spc="0" normalizeH="0" baseline="0" noProof="0" dirty="0">
              <a:ln>
                <a:noFill/>
              </a:ln>
              <a:solidFill>
                <a:srgbClr val="0070C0"/>
              </a:solidFill>
              <a:effectLst/>
              <a:uLnTx/>
              <a:uFillTx/>
              <a:latin typeface="Arial"/>
              <a:ea typeface="+mn-lt"/>
              <a:cs typeface="Arial"/>
            </a:endParaRPr>
          </a:p>
          <a:p>
            <a:r>
              <a:rPr lang="en-US" sz="2600" b="1" dirty="0">
                <a:solidFill>
                  <a:srgbClr val="0070C0"/>
                </a:solidFill>
                <a:latin typeface="Arial"/>
                <a:cs typeface="Arial"/>
              </a:rPr>
              <a:t>K+E </a:t>
            </a:r>
            <a:r>
              <a:rPr lang="en-US" sz="2600" dirty="0">
                <a:solidFill>
                  <a:srgbClr val="0070C0"/>
                </a:solidFill>
                <a:latin typeface="Arial"/>
                <a:cs typeface="Arial"/>
              </a:rPr>
              <a:t>- Another key moment that was particularly effective was the start of the Lovers’ argument scene, when Helena runs in and is followed by Lysander and Demetrius; all watched over by Titania and Puck. The set is important in this scene because the slings allow fairy interference from above and the beds imply the time of day.</a:t>
            </a:r>
            <a:endParaRPr lang="en-US" sz="2600" dirty="0">
              <a:solidFill>
                <a:srgbClr val="0070C0"/>
              </a:solidFill>
              <a:latin typeface="Arial" panose="020B0604020202020204" pitchFamily="34" charset="0"/>
              <a:cs typeface="Arial" panose="020B0604020202020204" pitchFamily="34" charset="0"/>
            </a:endParaRPr>
          </a:p>
          <a:p>
            <a:r>
              <a:rPr lang="en-US" sz="2600" b="1" dirty="0">
                <a:solidFill>
                  <a:srgbClr val="7030A0"/>
                </a:solidFill>
                <a:latin typeface="Arial"/>
                <a:cs typeface="Arial"/>
              </a:rPr>
              <a:t>W</a:t>
            </a:r>
            <a:r>
              <a:rPr lang="en-US" sz="2600" dirty="0">
                <a:solidFill>
                  <a:srgbClr val="7030A0"/>
                </a:solidFill>
                <a:latin typeface="Arial"/>
                <a:cs typeface="Arial"/>
              </a:rPr>
              <a:t> </a:t>
            </a:r>
            <a:r>
              <a:rPr lang="en-US" sz="2600" dirty="0">
                <a:solidFill>
                  <a:srgbClr val="002060"/>
                </a:solidFill>
                <a:latin typeface="Arial"/>
                <a:cs typeface="Arial"/>
              </a:rPr>
              <a:t>– The </a:t>
            </a:r>
            <a:r>
              <a:rPr lang="en-US" sz="2600" b="1" dirty="0">
                <a:solidFill>
                  <a:srgbClr val="002060"/>
                </a:solidFill>
                <a:latin typeface="Arial"/>
                <a:cs typeface="Arial"/>
              </a:rPr>
              <a:t>P</a:t>
            </a:r>
            <a:r>
              <a:rPr lang="en-US" sz="2600" b="1" dirty="0">
                <a:solidFill>
                  <a:srgbClr val="002060"/>
                </a:solidFill>
                <a:latin typeface="Arial"/>
                <a:ea typeface="+mn-lt"/>
                <a:cs typeface="Arial"/>
              </a:rPr>
              <a:t>roduction Designer</a:t>
            </a:r>
            <a:r>
              <a:rPr lang="en-US" sz="2600" dirty="0">
                <a:solidFill>
                  <a:srgbClr val="002060"/>
                </a:solidFill>
                <a:latin typeface="Arial"/>
                <a:ea typeface="+mn-lt"/>
                <a:cs typeface="Arial"/>
              </a:rPr>
              <a:t>, </a:t>
            </a:r>
            <a:r>
              <a:rPr lang="en-US" sz="2600" b="1" dirty="0">
                <a:solidFill>
                  <a:srgbClr val="002060"/>
                </a:solidFill>
                <a:latin typeface="Arial"/>
                <a:ea typeface="+mn-lt"/>
                <a:cs typeface="Arial"/>
              </a:rPr>
              <a:t>Bunny Christie</a:t>
            </a:r>
            <a:r>
              <a:rPr lang="en-US" sz="2600" dirty="0">
                <a:solidFill>
                  <a:srgbClr val="002060"/>
                </a:solidFill>
                <a:latin typeface="Arial"/>
                <a:ea typeface="+mn-lt"/>
                <a:cs typeface="Arial"/>
              </a:rPr>
              <a:t>, had designed it so that t</a:t>
            </a:r>
            <a:r>
              <a:rPr lang="en-US" sz="2600" dirty="0">
                <a:solidFill>
                  <a:srgbClr val="002060"/>
                </a:solidFill>
                <a:latin typeface="Arial"/>
                <a:cs typeface="Arial"/>
              </a:rPr>
              <a:t>here were two </a:t>
            </a:r>
            <a:r>
              <a:rPr lang="en-US" sz="2600" b="1" dirty="0">
                <a:solidFill>
                  <a:srgbClr val="002060"/>
                </a:solidFill>
                <a:latin typeface="Arial"/>
                <a:cs typeface="Arial"/>
              </a:rPr>
              <a:t>slings</a:t>
            </a:r>
            <a:r>
              <a:rPr lang="en-US" sz="2600" dirty="0">
                <a:solidFill>
                  <a:srgbClr val="002060"/>
                </a:solidFill>
                <a:latin typeface="Arial"/>
                <a:cs typeface="Arial"/>
              </a:rPr>
              <a:t> </a:t>
            </a:r>
            <a:r>
              <a:rPr lang="en-US" sz="2600" b="1" dirty="0">
                <a:solidFill>
                  <a:srgbClr val="002060"/>
                </a:solidFill>
                <a:latin typeface="Arial"/>
                <a:cs typeface="Arial"/>
              </a:rPr>
              <a:t>suspended</a:t>
            </a:r>
            <a:r>
              <a:rPr lang="en-US" sz="2600" dirty="0">
                <a:solidFill>
                  <a:srgbClr val="002060"/>
                </a:solidFill>
                <a:latin typeface="Arial"/>
                <a:cs typeface="Arial"/>
              </a:rPr>
              <a:t> over the </a:t>
            </a:r>
            <a:r>
              <a:rPr lang="en-US" sz="2600" b="1" dirty="0">
                <a:solidFill>
                  <a:srgbClr val="002060"/>
                </a:solidFill>
                <a:latin typeface="Arial"/>
                <a:cs typeface="Arial"/>
              </a:rPr>
              <a:t>central stage sections</a:t>
            </a:r>
            <a:r>
              <a:rPr lang="en-US" sz="2600" dirty="0">
                <a:solidFill>
                  <a:srgbClr val="002060"/>
                </a:solidFill>
                <a:latin typeface="Arial"/>
                <a:cs typeface="Arial"/>
              </a:rPr>
              <a:t>. </a:t>
            </a:r>
            <a:r>
              <a:rPr lang="en-US" sz="2600" dirty="0">
                <a:solidFill>
                  <a:srgbClr val="002060"/>
                </a:solidFill>
                <a:latin typeface="Arial"/>
                <a:ea typeface="+mn-lt"/>
                <a:cs typeface="Arial"/>
              </a:rPr>
              <a:t>S</a:t>
            </a:r>
            <a:r>
              <a:rPr lang="en-US" sz="2600" dirty="0">
                <a:solidFill>
                  <a:srgbClr val="002060"/>
                </a:solidFill>
                <a:latin typeface="Arial"/>
                <a:cs typeface="Arial"/>
              </a:rPr>
              <a:t>everal </a:t>
            </a:r>
            <a:r>
              <a:rPr lang="en-US" sz="2600" b="1" dirty="0">
                <a:solidFill>
                  <a:srgbClr val="002060"/>
                </a:solidFill>
                <a:latin typeface="Arial"/>
                <a:cs typeface="Arial"/>
              </a:rPr>
              <a:t>sections</a:t>
            </a:r>
            <a:r>
              <a:rPr lang="en-US" sz="2600" dirty="0">
                <a:solidFill>
                  <a:srgbClr val="002060"/>
                </a:solidFill>
                <a:latin typeface="Arial"/>
                <a:cs typeface="Arial"/>
              </a:rPr>
              <a:t> of the </a:t>
            </a:r>
            <a:r>
              <a:rPr lang="en-US" sz="2600" b="1" dirty="0">
                <a:solidFill>
                  <a:srgbClr val="002060"/>
                </a:solidFill>
                <a:latin typeface="Arial"/>
                <a:cs typeface="Arial"/>
              </a:rPr>
              <a:t>stage floor </a:t>
            </a:r>
            <a:r>
              <a:rPr lang="en-US" sz="2600" dirty="0">
                <a:solidFill>
                  <a:srgbClr val="002060"/>
                </a:solidFill>
                <a:latin typeface="Arial"/>
                <a:cs typeface="Arial"/>
              </a:rPr>
              <a:t>were </a:t>
            </a:r>
            <a:r>
              <a:rPr lang="en-US" sz="2600" b="1" dirty="0">
                <a:solidFill>
                  <a:srgbClr val="002060"/>
                </a:solidFill>
                <a:latin typeface="Arial"/>
                <a:cs typeface="Arial"/>
              </a:rPr>
              <a:t>raised</a:t>
            </a:r>
            <a:r>
              <a:rPr lang="en-US" sz="2600" dirty="0">
                <a:solidFill>
                  <a:srgbClr val="002060"/>
                </a:solidFill>
                <a:latin typeface="Arial"/>
                <a:cs typeface="Arial"/>
              </a:rPr>
              <a:t> and </a:t>
            </a:r>
            <a:r>
              <a:rPr lang="en-US" sz="2600" b="1" dirty="0">
                <a:solidFill>
                  <a:srgbClr val="002060"/>
                </a:solidFill>
                <a:latin typeface="Arial"/>
                <a:cs typeface="Arial"/>
              </a:rPr>
              <a:t>three simple iron bedsteads </a:t>
            </a:r>
            <a:r>
              <a:rPr lang="en-US" sz="2600" dirty="0">
                <a:solidFill>
                  <a:srgbClr val="002060"/>
                </a:solidFill>
                <a:latin typeface="Arial"/>
                <a:cs typeface="Arial"/>
              </a:rPr>
              <a:t>were each </a:t>
            </a:r>
            <a:r>
              <a:rPr lang="en-US" sz="2600" b="1" dirty="0">
                <a:solidFill>
                  <a:srgbClr val="002060"/>
                </a:solidFill>
                <a:latin typeface="Arial"/>
                <a:cs typeface="Arial"/>
              </a:rPr>
              <a:t>positioned</a:t>
            </a:r>
            <a:r>
              <a:rPr lang="en-US" sz="2600" dirty="0">
                <a:solidFill>
                  <a:srgbClr val="002060"/>
                </a:solidFill>
                <a:latin typeface="Arial"/>
                <a:cs typeface="Arial"/>
              </a:rPr>
              <a:t> on the different </a:t>
            </a:r>
            <a:r>
              <a:rPr lang="en-US" sz="2600" b="1" dirty="0">
                <a:solidFill>
                  <a:srgbClr val="002060"/>
                </a:solidFill>
                <a:latin typeface="Arial"/>
                <a:cs typeface="Arial"/>
              </a:rPr>
              <a:t>sections</a:t>
            </a:r>
            <a:r>
              <a:rPr lang="en-US" sz="2600" dirty="0">
                <a:solidFill>
                  <a:srgbClr val="002060"/>
                </a:solidFill>
                <a:latin typeface="Arial"/>
                <a:cs typeface="Arial"/>
              </a:rPr>
              <a:t> of the </a:t>
            </a:r>
            <a:r>
              <a:rPr lang="en-US" sz="2600" b="1" dirty="0">
                <a:solidFill>
                  <a:srgbClr val="002060"/>
                </a:solidFill>
                <a:latin typeface="Arial"/>
                <a:cs typeface="Arial"/>
              </a:rPr>
              <a:t>staging</a:t>
            </a:r>
            <a:r>
              <a:rPr lang="en-US" sz="2600" dirty="0">
                <a:solidFill>
                  <a:srgbClr val="002060"/>
                </a:solidFill>
                <a:latin typeface="Arial"/>
                <a:cs typeface="Arial"/>
              </a:rPr>
              <a:t>. </a:t>
            </a:r>
            <a:endParaRPr lang="en-US" sz="2600" dirty="0">
              <a:solidFill>
                <a:srgbClr val="002060"/>
              </a:solidFill>
              <a:latin typeface="Arial" panose="020B0604020202020204" pitchFamily="34" charset="0"/>
              <a:cs typeface="Arial" panose="020B0604020202020204" pitchFamily="34" charset="0"/>
            </a:endParaRPr>
          </a:p>
          <a:p>
            <a:r>
              <a:rPr lang="en-US" sz="2600" b="1" dirty="0">
                <a:solidFill>
                  <a:srgbClr val="7030A0"/>
                </a:solidFill>
                <a:latin typeface="Arial"/>
                <a:cs typeface="Arial"/>
              </a:rPr>
              <a:t>H </a:t>
            </a:r>
            <a:r>
              <a:rPr lang="en-US" sz="2600" dirty="0">
                <a:solidFill>
                  <a:srgbClr val="002060"/>
                </a:solidFill>
                <a:latin typeface="Arial"/>
                <a:cs typeface="Arial"/>
              </a:rPr>
              <a:t>–  As the scene began, Titania and Puck were sitting in the </a:t>
            </a:r>
            <a:r>
              <a:rPr lang="en-US" sz="2600" b="1" dirty="0">
                <a:solidFill>
                  <a:srgbClr val="002060"/>
                </a:solidFill>
                <a:latin typeface="Arial"/>
                <a:cs typeface="Arial"/>
              </a:rPr>
              <a:t>slings</a:t>
            </a:r>
            <a:r>
              <a:rPr lang="en-US" sz="2600" dirty="0">
                <a:solidFill>
                  <a:srgbClr val="002060"/>
                </a:solidFill>
                <a:latin typeface="Arial"/>
                <a:cs typeface="Arial"/>
              </a:rPr>
              <a:t> above the </a:t>
            </a:r>
            <a:r>
              <a:rPr lang="en-US" sz="2600" b="1" u="sng" dirty="0">
                <a:solidFill>
                  <a:srgbClr val="002060"/>
                </a:solidFill>
                <a:latin typeface="Arial"/>
                <a:cs typeface="Arial"/>
              </a:rPr>
              <a:t>audience</a:t>
            </a:r>
            <a:r>
              <a:rPr lang="en-US" sz="2600" dirty="0">
                <a:solidFill>
                  <a:srgbClr val="002060"/>
                </a:solidFill>
                <a:latin typeface="Arial"/>
                <a:cs typeface="Arial"/>
              </a:rPr>
              <a:t>. The </a:t>
            </a:r>
            <a:r>
              <a:rPr lang="en-US" sz="2600" b="1" dirty="0">
                <a:solidFill>
                  <a:srgbClr val="002060"/>
                </a:solidFill>
                <a:latin typeface="Arial"/>
                <a:cs typeface="Arial"/>
              </a:rPr>
              <a:t>stage sections </a:t>
            </a:r>
            <a:r>
              <a:rPr lang="en-US" sz="2600" dirty="0">
                <a:solidFill>
                  <a:srgbClr val="002060"/>
                </a:solidFill>
                <a:latin typeface="Arial"/>
                <a:cs typeface="Arial"/>
              </a:rPr>
              <a:t>were </a:t>
            </a:r>
            <a:r>
              <a:rPr lang="en-US" sz="2600" b="1" dirty="0">
                <a:solidFill>
                  <a:srgbClr val="002060"/>
                </a:solidFill>
                <a:latin typeface="Arial"/>
                <a:cs typeface="Arial"/>
              </a:rPr>
              <a:t>raised</a:t>
            </a:r>
            <a:r>
              <a:rPr lang="en-US" sz="2600" dirty="0">
                <a:solidFill>
                  <a:srgbClr val="002060"/>
                </a:solidFill>
                <a:latin typeface="Arial"/>
                <a:cs typeface="Arial"/>
              </a:rPr>
              <a:t> by </a:t>
            </a:r>
            <a:r>
              <a:rPr lang="en-US" sz="2600" b="1" dirty="0">
                <a:solidFill>
                  <a:srgbClr val="002060"/>
                </a:solidFill>
                <a:latin typeface="Arial"/>
                <a:cs typeface="Arial"/>
              </a:rPr>
              <a:t>hydraulics</a:t>
            </a:r>
            <a:r>
              <a:rPr lang="en-US" sz="2600" dirty="0">
                <a:solidFill>
                  <a:srgbClr val="002060"/>
                </a:solidFill>
                <a:latin typeface="Arial"/>
                <a:cs typeface="Arial"/>
              </a:rPr>
              <a:t> at </a:t>
            </a:r>
            <a:r>
              <a:rPr lang="en-US" sz="2600" b="1" dirty="0">
                <a:solidFill>
                  <a:srgbClr val="002060"/>
                </a:solidFill>
                <a:latin typeface="Arial"/>
                <a:cs typeface="Arial"/>
              </a:rPr>
              <a:t>different levels </a:t>
            </a:r>
            <a:r>
              <a:rPr lang="en-US" sz="2600" b="1" dirty="0" err="1">
                <a:solidFill>
                  <a:srgbClr val="002060"/>
                </a:solidFill>
                <a:latin typeface="Arial"/>
                <a:cs typeface="Arial"/>
              </a:rPr>
              <a:t>centre</a:t>
            </a:r>
            <a:r>
              <a:rPr lang="en-US" sz="2600" b="1" dirty="0">
                <a:solidFill>
                  <a:srgbClr val="002060"/>
                </a:solidFill>
                <a:latin typeface="Arial"/>
                <a:cs typeface="Arial"/>
              </a:rPr>
              <a:t> stage </a:t>
            </a:r>
            <a:r>
              <a:rPr lang="en-US" sz="2600" dirty="0">
                <a:solidFill>
                  <a:srgbClr val="002060"/>
                </a:solidFill>
                <a:latin typeface="Arial"/>
                <a:cs typeface="Arial"/>
              </a:rPr>
              <a:t>and </a:t>
            </a:r>
            <a:r>
              <a:rPr lang="en-US" sz="2600" b="1" dirty="0">
                <a:solidFill>
                  <a:srgbClr val="002060"/>
                </a:solidFill>
                <a:latin typeface="Arial"/>
                <a:cs typeface="Arial"/>
              </a:rPr>
              <a:t>upstage right </a:t>
            </a:r>
            <a:r>
              <a:rPr lang="en-US" sz="2600" dirty="0">
                <a:solidFill>
                  <a:srgbClr val="002060"/>
                </a:solidFill>
                <a:latin typeface="Arial"/>
                <a:cs typeface="Arial"/>
              </a:rPr>
              <a:t>with the </a:t>
            </a:r>
            <a:r>
              <a:rPr lang="en-US" sz="2600" b="1" u="sng" dirty="0">
                <a:solidFill>
                  <a:srgbClr val="002060"/>
                </a:solidFill>
                <a:latin typeface="Arial"/>
                <a:cs typeface="Arial"/>
              </a:rPr>
              <a:t>audience</a:t>
            </a:r>
            <a:r>
              <a:rPr lang="en-US" sz="2600" dirty="0">
                <a:solidFill>
                  <a:srgbClr val="002060"/>
                </a:solidFill>
                <a:latin typeface="Arial"/>
                <a:cs typeface="Arial"/>
              </a:rPr>
              <a:t> </a:t>
            </a:r>
            <a:r>
              <a:rPr lang="en-US" sz="2600" b="1" dirty="0">
                <a:solidFill>
                  <a:srgbClr val="002060"/>
                </a:solidFill>
                <a:latin typeface="Arial"/>
                <a:cs typeface="Arial"/>
              </a:rPr>
              <a:t>surrounding them on all sides</a:t>
            </a:r>
            <a:r>
              <a:rPr lang="en-US" sz="2600" dirty="0">
                <a:solidFill>
                  <a:srgbClr val="002060"/>
                </a:solidFill>
                <a:latin typeface="Arial"/>
                <a:cs typeface="Arial"/>
              </a:rPr>
              <a:t>. Two of the </a:t>
            </a:r>
            <a:r>
              <a:rPr lang="en-US" sz="2600" b="1" dirty="0">
                <a:solidFill>
                  <a:srgbClr val="002060"/>
                </a:solidFill>
                <a:latin typeface="Arial"/>
                <a:cs typeface="Arial"/>
              </a:rPr>
              <a:t>bedsteads</a:t>
            </a:r>
            <a:r>
              <a:rPr lang="en-US" sz="2600" dirty="0">
                <a:solidFill>
                  <a:srgbClr val="002060"/>
                </a:solidFill>
                <a:latin typeface="Arial"/>
                <a:cs typeface="Arial"/>
              </a:rPr>
              <a:t> were </a:t>
            </a:r>
            <a:r>
              <a:rPr lang="en-US" sz="2600" b="1" dirty="0">
                <a:solidFill>
                  <a:srgbClr val="002060"/>
                </a:solidFill>
                <a:latin typeface="Arial"/>
                <a:cs typeface="Arial"/>
              </a:rPr>
              <a:t>positioned</a:t>
            </a:r>
            <a:r>
              <a:rPr lang="en-US" sz="2600" dirty="0">
                <a:solidFill>
                  <a:srgbClr val="002060"/>
                </a:solidFill>
                <a:latin typeface="Arial"/>
                <a:cs typeface="Arial"/>
              </a:rPr>
              <a:t> </a:t>
            </a:r>
            <a:r>
              <a:rPr lang="en-US" sz="2600" b="1" dirty="0">
                <a:solidFill>
                  <a:srgbClr val="002060"/>
                </a:solidFill>
                <a:latin typeface="Arial"/>
                <a:cs typeface="Arial"/>
              </a:rPr>
              <a:t>at right angles to each other </a:t>
            </a:r>
            <a:r>
              <a:rPr lang="en-US" sz="2600" dirty="0">
                <a:solidFill>
                  <a:srgbClr val="002060"/>
                </a:solidFill>
                <a:latin typeface="Arial"/>
                <a:cs typeface="Arial"/>
              </a:rPr>
              <a:t>on the </a:t>
            </a:r>
            <a:r>
              <a:rPr lang="en-US" sz="2600" b="1" dirty="0" err="1">
                <a:solidFill>
                  <a:srgbClr val="002060"/>
                </a:solidFill>
                <a:latin typeface="Arial"/>
                <a:cs typeface="Arial"/>
              </a:rPr>
              <a:t>centre</a:t>
            </a:r>
            <a:r>
              <a:rPr lang="en-US" sz="2600" b="1" dirty="0">
                <a:solidFill>
                  <a:srgbClr val="002060"/>
                </a:solidFill>
                <a:latin typeface="Arial"/>
                <a:cs typeface="Arial"/>
              </a:rPr>
              <a:t> stage </a:t>
            </a:r>
            <a:r>
              <a:rPr lang="en-US" sz="2600" dirty="0">
                <a:solidFill>
                  <a:srgbClr val="002060"/>
                </a:solidFill>
                <a:latin typeface="Arial"/>
                <a:cs typeface="Arial"/>
              </a:rPr>
              <a:t>and the other was on the </a:t>
            </a:r>
            <a:r>
              <a:rPr lang="en-US" sz="2600" b="1" dirty="0">
                <a:solidFill>
                  <a:srgbClr val="002060"/>
                </a:solidFill>
                <a:latin typeface="Arial"/>
                <a:cs typeface="Arial"/>
              </a:rPr>
              <a:t>opposite section of staging</a:t>
            </a:r>
            <a:r>
              <a:rPr lang="en-US" sz="2600" dirty="0">
                <a:solidFill>
                  <a:srgbClr val="002060"/>
                </a:solidFill>
                <a:latin typeface="Arial"/>
                <a:cs typeface="Arial"/>
              </a:rPr>
              <a:t>, facing them.</a:t>
            </a:r>
            <a:endParaRPr lang="en-GB" sz="2600" dirty="0">
              <a:solidFill>
                <a:srgbClr val="002060"/>
              </a:solidFill>
              <a:latin typeface="Arial"/>
              <a:ea typeface="+mn-lt"/>
              <a:cs typeface="Arial"/>
            </a:endParaRPr>
          </a:p>
          <a:p>
            <a:r>
              <a:rPr lang="en-US" sz="2600" b="1" dirty="0">
                <a:solidFill>
                  <a:srgbClr val="7030A0"/>
                </a:solidFill>
                <a:latin typeface="Arial"/>
                <a:cs typeface="Arial"/>
              </a:rPr>
              <a:t>W</a:t>
            </a:r>
            <a:r>
              <a:rPr lang="en-US" sz="2600" b="1" dirty="0">
                <a:solidFill>
                  <a:srgbClr val="002060"/>
                </a:solidFill>
                <a:latin typeface="Arial"/>
                <a:cs typeface="Arial"/>
              </a:rPr>
              <a:t> </a:t>
            </a:r>
            <a:r>
              <a:rPr lang="en-US" sz="2600" dirty="0">
                <a:solidFill>
                  <a:srgbClr val="002060"/>
                </a:solidFill>
                <a:latin typeface="Arial"/>
                <a:cs typeface="Arial"/>
              </a:rPr>
              <a:t>– The raised staging ensured that </a:t>
            </a:r>
            <a:r>
              <a:rPr lang="en-US" sz="2600" b="1" dirty="0">
                <a:solidFill>
                  <a:srgbClr val="002060"/>
                </a:solidFill>
                <a:latin typeface="Arial"/>
                <a:cs typeface="Arial"/>
              </a:rPr>
              <a:t>audience sightlines </a:t>
            </a:r>
            <a:r>
              <a:rPr lang="en-US" sz="2600" dirty="0">
                <a:solidFill>
                  <a:srgbClr val="002060"/>
                </a:solidFill>
                <a:latin typeface="Arial"/>
                <a:cs typeface="Arial"/>
              </a:rPr>
              <a:t>were good; the use of the beds reminded the </a:t>
            </a:r>
            <a:r>
              <a:rPr lang="en-US" sz="2600" b="1" u="sng" dirty="0">
                <a:solidFill>
                  <a:srgbClr val="002060"/>
                </a:solidFill>
                <a:latin typeface="Arial"/>
                <a:cs typeface="Arial"/>
              </a:rPr>
              <a:t>audience</a:t>
            </a:r>
            <a:r>
              <a:rPr lang="en-US" sz="2600" dirty="0">
                <a:solidFill>
                  <a:srgbClr val="002060"/>
                </a:solidFill>
                <a:latin typeface="Arial"/>
                <a:cs typeface="Arial"/>
              </a:rPr>
              <a:t> that the </a:t>
            </a:r>
            <a:r>
              <a:rPr lang="en-US" sz="2600" b="1" dirty="0">
                <a:solidFill>
                  <a:srgbClr val="002060"/>
                </a:solidFill>
                <a:latin typeface="Arial"/>
                <a:cs typeface="Arial"/>
              </a:rPr>
              <a:t>setting</a:t>
            </a:r>
            <a:r>
              <a:rPr lang="en-US" sz="2600" dirty="0">
                <a:solidFill>
                  <a:srgbClr val="002060"/>
                </a:solidFill>
                <a:latin typeface="Arial"/>
                <a:cs typeface="Arial"/>
              </a:rPr>
              <a:t> is at night in the woods; the </a:t>
            </a:r>
            <a:r>
              <a:rPr lang="en-US" sz="2600" b="1" dirty="0">
                <a:solidFill>
                  <a:srgbClr val="002060"/>
                </a:solidFill>
                <a:latin typeface="Arial"/>
                <a:cs typeface="Arial"/>
              </a:rPr>
              <a:t>slings</a:t>
            </a:r>
            <a:r>
              <a:rPr lang="en-US" sz="2600" dirty="0">
                <a:solidFill>
                  <a:srgbClr val="002060"/>
                </a:solidFill>
                <a:latin typeface="Arial"/>
                <a:cs typeface="Arial"/>
              </a:rPr>
              <a:t> remind the </a:t>
            </a:r>
            <a:r>
              <a:rPr lang="en-US" sz="2600" b="1" u="sng" dirty="0">
                <a:solidFill>
                  <a:srgbClr val="002060"/>
                </a:solidFill>
                <a:latin typeface="Arial"/>
                <a:cs typeface="Arial"/>
              </a:rPr>
              <a:t>audience</a:t>
            </a:r>
            <a:r>
              <a:rPr lang="en-US" sz="2600" dirty="0">
                <a:solidFill>
                  <a:srgbClr val="002060"/>
                </a:solidFill>
                <a:latin typeface="Arial"/>
                <a:cs typeface="Arial"/>
              </a:rPr>
              <a:t> that the fairies are magical and have their own set of values and rules.</a:t>
            </a:r>
          </a:p>
          <a:p>
            <a:r>
              <a:rPr lang="en-US" sz="2600" b="1" dirty="0">
                <a:solidFill>
                  <a:srgbClr val="7030A0"/>
                </a:solidFill>
                <a:latin typeface="Arial" panose="020B0604020202020204" pitchFamily="34" charset="0"/>
                <a:cs typeface="Arial" panose="020B0604020202020204" pitchFamily="34" charset="0"/>
              </a:rPr>
              <a:t>L</a:t>
            </a:r>
            <a:r>
              <a:rPr lang="en-US" sz="2600" dirty="0">
                <a:solidFill>
                  <a:srgbClr val="002060"/>
                </a:solidFill>
                <a:latin typeface="Arial" panose="020B0604020202020204" pitchFamily="34" charset="0"/>
                <a:cs typeface="Arial" panose="020B0604020202020204" pitchFamily="34" charset="0"/>
              </a:rPr>
              <a:t> – I found this </a:t>
            </a:r>
            <a:r>
              <a:rPr lang="en-US" sz="2600" b="1" u="sng" dirty="0">
                <a:solidFill>
                  <a:srgbClr val="002060"/>
                </a:solidFill>
                <a:latin typeface="Arial" panose="020B0604020202020204" pitchFamily="34" charset="0"/>
                <a:cs typeface="Arial" panose="020B0604020202020204" pitchFamily="34" charset="0"/>
              </a:rPr>
              <a:t>set design </a:t>
            </a:r>
            <a:r>
              <a:rPr lang="en-US" sz="2600" dirty="0">
                <a:solidFill>
                  <a:srgbClr val="002060"/>
                </a:solidFill>
                <a:latin typeface="Arial" panose="020B0604020202020204" pitchFamily="34" charset="0"/>
                <a:cs typeface="Arial" panose="020B0604020202020204" pitchFamily="34" charset="0"/>
              </a:rPr>
              <a:t>highly </a:t>
            </a:r>
            <a:r>
              <a:rPr lang="en-US" sz="2600" b="1" u="sng" dirty="0">
                <a:solidFill>
                  <a:srgbClr val="002060"/>
                </a:solidFill>
                <a:latin typeface="Arial" panose="020B0604020202020204" pitchFamily="34" charset="0"/>
                <a:cs typeface="Arial" panose="020B0604020202020204" pitchFamily="34" charset="0"/>
              </a:rPr>
              <a:t>impactful</a:t>
            </a:r>
            <a:r>
              <a:rPr lang="en-US" sz="2600" dirty="0">
                <a:solidFill>
                  <a:srgbClr val="002060"/>
                </a:solidFill>
                <a:latin typeface="Arial" panose="020B0604020202020204" pitchFamily="34" charset="0"/>
                <a:cs typeface="Arial" panose="020B0604020202020204" pitchFamily="34" charset="0"/>
              </a:rPr>
              <a:t> because the suspension of the fairies above the humans </a:t>
            </a:r>
            <a:r>
              <a:rPr lang="en-US" sz="2600" dirty="0" err="1">
                <a:solidFill>
                  <a:srgbClr val="002060"/>
                </a:solidFill>
                <a:latin typeface="Arial" panose="020B0604020202020204" pitchFamily="34" charset="0"/>
                <a:cs typeface="Arial" panose="020B0604020202020204" pitchFamily="34" charset="0"/>
              </a:rPr>
              <a:t>emphasised</a:t>
            </a:r>
            <a:r>
              <a:rPr lang="en-US" sz="2600" dirty="0">
                <a:solidFill>
                  <a:srgbClr val="002060"/>
                </a:solidFill>
                <a:latin typeface="Arial" panose="020B0604020202020204" pitchFamily="34" charset="0"/>
                <a:cs typeface="Arial" panose="020B0604020202020204" pitchFamily="34" charset="0"/>
              </a:rPr>
              <a:t> the Fairies’ ability to interact with and influence events in the human world, challenging sexist </a:t>
            </a:r>
            <a:r>
              <a:rPr lang="en-US" sz="2600" dirty="0" err="1">
                <a:solidFill>
                  <a:srgbClr val="002060"/>
                </a:solidFill>
                <a:latin typeface="Arial" panose="020B0604020202020204" pitchFamily="34" charset="0"/>
                <a:cs typeface="Arial" panose="020B0604020202020204" pitchFamily="34" charset="0"/>
              </a:rPr>
              <a:t>behaviour</a:t>
            </a:r>
            <a:r>
              <a:rPr lang="en-US" sz="2600" dirty="0">
                <a:solidFill>
                  <a:srgbClr val="002060"/>
                </a:solidFill>
                <a:latin typeface="Arial" panose="020B0604020202020204" pitchFamily="34" charset="0"/>
                <a:cs typeface="Arial" panose="020B0604020202020204" pitchFamily="34" charset="0"/>
              </a:rPr>
              <a:t> and encouraging tolerance and understanding of those who do not necessarily fit traditional society’s expectations. </a:t>
            </a:r>
          </a:p>
        </p:txBody>
      </p:sp>
      <p:sp>
        <p:nvSpPr>
          <p:cNvPr id="6" name="Title 1">
            <a:extLst>
              <a:ext uri="{FF2B5EF4-FFF2-40B4-BE49-F238E27FC236}">
                <a16:creationId xmlns:a16="http://schemas.microsoft.com/office/drawing/2014/main" id="{3B77F2F8-9663-41BC-A315-93E6FDDB4BC2}"/>
              </a:ext>
            </a:extLst>
          </p:cNvPr>
          <p:cNvSpPr>
            <a:spLocks noGrp="1"/>
          </p:cNvSpPr>
          <p:nvPr>
            <p:ph type="title"/>
          </p:nvPr>
        </p:nvSpPr>
        <p:spPr>
          <a:xfrm>
            <a:off x="96982" y="11238"/>
            <a:ext cx="11995390" cy="872372"/>
          </a:xfrm>
          <a:ln>
            <a:solidFill>
              <a:srgbClr val="002060"/>
            </a:solidFill>
          </a:ln>
        </p:spPr>
        <p:txBody>
          <a:bodyPr>
            <a:noAutofit/>
          </a:bodyPr>
          <a:lstStyle/>
          <a:p>
            <a:pPr marL="0" indent="0">
              <a:buNone/>
            </a:pPr>
            <a:r>
              <a:rPr lang="en-GB" sz="3200" b="1" dirty="0">
                <a:solidFill>
                  <a:srgbClr val="002060"/>
                </a:solidFill>
                <a:latin typeface="Arial" panose="020B0604020202020204" pitchFamily="34" charset="0"/>
                <a:cs typeface="Arial" panose="020B0604020202020204" pitchFamily="34" charset="0"/>
              </a:rPr>
              <a:t>9b) </a:t>
            </a:r>
            <a:r>
              <a:rPr lang="en-GB" sz="3200" b="1" u="sng" dirty="0">
                <a:solidFill>
                  <a:srgbClr val="002060"/>
                </a:solidFill>
                <a:latin typeface="Arial" panose="020B0604020202020204" pitchFamily="34" charset="0"/>
                <a:cs typeface="Arial" panose="020B0604020202020204" pitchFamily="34" charset="0"/>
              </a:rPr>
              <a:t>Evaluate</a:t>
            </a:r>
            <a:r>
              <a:rPr lang="en-GB" sz="3200" dirty="0">
                <a:solidFill>
                  <a:srgbClr val="002060"/>
                </a:solidFill>
                <a:latin typeface="Arial" panose="020B0604020202020204" pitchFamily="34" charset="0"/>
                <a:cs typeface="Arial" panose="020B0604020202020204" pitchFamily="34" charset="0"/>
              </a:rPr>
              <a:t> how </a:t>
            </a:r>
            <a:r>
              <a:rPr lang="en-GB" sz="3200" b="1" u="sng" dirty="0">
                <a:solidFill>
                  <a:srgbClr val="002060"/>
                </a:solidFill>
                <a:latin typeface="Arial" panose="020B0604020202020204" pitchFamily="34" charset="0"/>
                <a:cs typeface="Arial" panose="020B0604020202020204" pitchFamily="34" charset="0"/>
              </a:rPr>
              <a:t>the set design </a:t>
            </a:r>
            <a:r>
              <a:rPr lang="en-GB" sz="3200" dirty="0">
                <a:solidFill>
                  <a:srgbClr val="002060"/>
                </a:solidFill>
                <a:latin typeface="Arial" panose="020B0604020202020204" pitchFamily="34" charset="0"/>
                <a:cs typeface="Arial" panose="020B0604020202020204" pitchFamily="34" charset="0"/>
              </a:rPr>
              <a:t>created </a:t>
            </a:r>
            <a:r>
              <a:rPr lang="en-GB" sz="3200" b="1" u="sng" dirty="0">
                <a:solidFill>
                  <a:srgbClr val="002060"/>
                </a:solidFill>
                <a:latin typeface="Arial" panose="020B0604020202020204" pitchFamily="34" charset="0"/>
                <a:cs typeface="Arial" panose="020B0604020202020204" pitchFamily="34" charset="0"/>
              </a:rPr>
              <a:t>impact</a:t>
            </a:r>
            <a:r>
              <a:rPr lang="en-GB" sz="3200" dirty="0">
                <a:solidFill>
                  <a:srgbClr val="002060"/>
                </a:solidFill>
                <a:latin typeface="Arial" panose="020B0604020202020204" pitchFamily="34" charset="0"/>
                <a:cs typeface="Arial" panose="020B0604020202020204" pitchFamily="34" charset="0"/>
              </a:rPr>
              <a:t> within the performance. 									(9 marks)</a:t>
            </a:r>
          </a:p>
        </p:txBody>
      </p:sp>
    </p:spTree>
    <p:extLst>
      <p:ext uri="{BB962C8B-B14F-4D97-AF65-F5344CB8AC3E}">
        <p14:creationId xmlns:p14="http://schemas.microsoft.com/office/powerpoint/2010/main" val="835708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6C673-D451-4D67-9410-19BC70A55E44}"/>
              </a:ext>
            </a:extLst>
          </p:cNvPr>
          <p:cNvSpPr>
            <a:spLocks noGrp="1"/>
          </p:cNvSpPr>
          <p:nvPr>
            <p:ph idx="1"/>
          </p:nvPr>
        </p:nvSpPr>
        <p:spPr>
          <a:xfrm>
            <a:off x="44456" y="1319525"/>
            <a:ext cx="12100442" cy="5407670"/>
          </a:xfrm>
          <a:solidFill>
            <a:srgbClr val="FFFFCC"/>
          </a:solidFill>
          <a:ln>
            <a:solidFill>
              <a:schemeClr val="bg1"/>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fontScale="77500" lnSpcReduction="20000"/>
          </a:bodyPr>
          <a:lstStyle/>
          <a:p>
            <a:r>
              <a:rPr lang="en-US" sz="2600" b="1" dirty="0">
                <a:solidFill>
                  <a:srgbClr val="0070C0"/>
                </a:solidFill>
                <a:latin typeface="Arial"/>
                <a:cs typeface="Arial"/>
              </a:rPr>
              <a:t>I </a:t>
            </a:r>
            <a:r>
              <a:rPr lang="en-US" sz="2600" dirty="0">
                <a:solidFill>
                  <a:srgbClr val="0070C0"/>
                </a:solidFill>
                <a:latin typeface="Arial"/>
                <a:cs typeface="Arial"/>
              </a:rPr>
              <a:t>- Bridge Theatre’s</a:t>
            </a:r>
            <a:r>
              <a:rPr lang="en-US" sz="2600" dirty="0">
                <a:solidFill>
                  <a:srgbClr val="0070C0"/>
                </a:solidFill>
                <a:latin typeface="Arial"/>
                <a:ea typeface="+mn-lt"/>
                <a:cs typeface="Arial"/>
              </a:rPr>
              <a:t> </a:t>
            </a:r>
            <a:r>
              <a:rPr lang="en-US" sz="2600" dirty="0">
                <a:solidFill>
                  <a:srgbClr val="0070C0"/>
                </a:solidFill>
                <a:latin typeface="Arial"/>
                <a:cs typeface="Arial"/>
              </a:rPr>
              <a:t>‘A Midsummer Night’s Dream</a:t>
            </a:r>
            <a:r>
              <a:rPr lang="en-GB" sz="2600" dirty="0">
                <a:solidFill>
                  <a:srgbClr val="0070C0"/>
                </a:solidFill>
                <a:latin typeface="Arial"/>
                <a:cs typeface="Arial"/>
              </a:rPr>
              <a:t>’ created a truly immersive experience for the audience using the </a:t>
            </a:r>
            <a:r>
              <a:rPr lang="en-GB" sz="2600" b="1" u="sng" dirty="0">
                <a:solidFill>
                  <a:srgbClr val="0070C0"/>
                </a:solidFill>
                <a:latin typeface="Arial"/>
                <a:cs typeface="Arial"/>
              </a:rPr>
              <a:t>set design.</a:t>
            </a:r>
            <a:r>
              <a:rPr lang="en-GB" sz="2600" b="1" dirty="0">
                <a:solidFill>
                  <a:srgbClr val="0070C0"/>
                </a:solidFill>
                <a:latin typeface="Arial"/>
                <a:cs typeface="Arial"/>
              </a:rPr>
              <a:t> </a:t>
            </a:r>
            <a:r>
              <a:rPr lang="en-GB" sz="2600" dirty="0">
                <a:solidFill>
                  <a:srgbClr val="0070C0"/>
                </a:solidFill>
                <a:latin typeface="Arial"/>
                <a:cs typeface="Arial"/>
              </a:rPr>
              <a:t>This was </a:t>
            </a:r>
            <a:r>
              <a:rPr lang="en-GB" sz="2600" b="1" dirty="0">
                <a:solidFill>
                  <a:srgbClr val="0070C0"/>
                </a:solidFill>
                <a:latin typeface="Arial"/>
                <a:cs typeface="Arial"/>
              </a:rPr>
              <a:t>visually impressive </a:t>
            </a:r>
            <a:r>
              <a:rPr lang="en-GB" sz="2600" dirty="0">
                <a:solidFill>
                  <a:srgbClr val="0070C0"/>
                </a:solidFill>
                <a:latin typeface="Arial"/>
                <a:cs typeface="Arial"/>
              </a:rPr>
              <a:t>and created a </a:t>
            </a:r>
            <a:r>
              <a:rPr kumimoji="0" lang="en-GB" sz="2600" i="0" strike="noStrike" kern="1200" cap="none" spc="0" normalizeH="0" baseline="0" noProof="0" dirty="0">
                <a:ln>
                  <a:noFill/>
                </a:ln>
                <a:solidFill>
                  <a:srgbClr val="0070C0"/>
                </a:solidFill>
                <a:effectLst/>
                <a:uLnTx/>
                <a:uFillTx/>
                <a:latin typeface="Arial"/>
                <a:ea typeface="+mn-lt"/>
                <a:cs typeface="Arial"/>
              </a:rPr>
              <a:t>greater </a:t>
            </a:r>
            <a:r>
              <a:rPr kumimoji="0" lang="en-GB" sz="2600" b="1" i="0" u="sng" strike="noStrike" kern="1200" cap="none" spc="0" normalizeH="0" baseline="0" noProof="0" dirty="0">
                <a:ln>
                  <a:noFill/>
                </a:ln>
                <a:solidFill>
                  <a:srgbClr val="0070C0"/>
                </a:solidFill>
                <a:effectLst/>
                <a:uLnTx/>
                <a:uFillTx/>
                <a:latin typeface="Arial"/>
                <a:ea typeface="+mn-lt"/>
                <a:cs typeface="Arial"/>
              </a:rPr>
              <a:t>impact</a:t>
            </a:r>
            <a:r>
              <a:rPr kumimoji="0" lang="en-GB" sz="2600" i="0" strike="noStrike" kern="1200" cap="none" spc="0" normalizeH="0" baseline="0" noProof="0" dirty="0">
                <a:ln>
                  <a:noFill/>
                </a:ln>
                <a:solidFill>
                  <a:srgbClr val="0070C0"/>
                </a:solidFill>
                <a:effectLst/>
                <a:uLnTx/>
                <a:uFillTx/>
                <a:latin typeface="Arial"/>
                <a:ea typeface="+mn-lt"/>
                <a:cs typeface="Arial"/>
              </a:rPr>
              <a:t> and </a:t>
            </a:r>
            <a:r>
              <a:rPr lang="en-GB" sz="2600" dirty="0">
                <a:solidFill>
                  <a:srgbClr val="0070C0"/>
                </a:solidFill>
                <a:latin typeface="Arial"/>
                <a:cs typeface="Arial"/>
              </a:rPr>
              <a:t>an </a:t>
            </a:r>
            <a:r>
              <a:rPr kumimoji="0" lang="en-GB" sz="2600" i="0" strike="noStrike" kern="1200" cap="none" spc="0" normalizeH="0" baseline="0" noProof="0" dirty="0">
                <a:ln>
                  <a:noFill/>
                </a:ln>
                <a:solidFill>
                  <a:srgbClr val="0070C0"/>
                </a:solidFill>
                <a:effectLst/>
                <a:uLnTx/>
                <a:uFillTx/>
                <a:latin typeface="Arial"/>
                <a:ea typeface="+mn-lt"/>
                <a:cs typeface="Arial"/>
              </a:rPr>
              <a:t>intimate connection between </a:t>
            </a:r>
            <a:r>
              <a:rPr kumimoji="0" lang="en-GB" sz="2600" b="1" i="0" u="sng" strike="noStrike" kern="1200" cap="none" spc="0" normalizeH="0" baseline="0" noProof="0" dirty="0">
                <a:ln>
                  <a:noFill/>
                </a:ln>
                <a:solidFill>
                  <a:srgbClr val="0070C0"/>
                </a:solidFill>
                <a:effectLst/>
                <a:uLnTx/>
                <a:uFillTx/>
                <a:latin typeface="Arial"/>
                <a:ea typeface="+mn-lt"/>
                <a:cs typeface="Arial"/>
              </a:rPr>
              <a:t>audience</a:t>
            </a:r>
            <a:r>
              <a:rPr kumimoji="0" lang="en-GB" sz="2600" i="0" strike="noStrike" kern="1200" cap="none" spc="0" normalizeH="0" baseline="0" noProof="0" dirty="0">
                <a:ln>
                  <a:noFill/>
                </a:ln>
                <a:solidFill>
                  <a:srgbClr val="0070C0"/>
                </a:solidFill>
                <a:effectLst/>
                <a:uLnTx/>
                <a:uFillTx/>
                <a:latin typeface="Arial"/>
                <a:ea typeface="+mn-lt"/>
                <a:cs typeface="Arial"/>
              </a:rPr>
              <a:t> and actors.</a:t>
            </a:r>
            <a:endParaRPr lang="en-GB" sz="2800" i="0" strike="noStrike" kern="1200" cap="none" spc="0" normalizeH="0" baseline="0" noProof="0">
              <a:ln>
                <a:noFill/>
              </a:ln>
              <a:solidFill>
                <a:srgbClr val="0070C0"/>
              </a:solidFill>
              <a:effectLst/>
              <a:uLnTx/>
              <a:uFillTx/>
              <a:latin typeface="Arial"/>
              <a:ea typeface="+mn-lt"/>
              <a:cs typeface="Arial"/>
            </a:endParaRPr>
          </a:p>
          <a:p>
            <a:r>
              <a:rPr lang="en-US" sz="2600" b="1" dirty="0">
                <a:solidFill>
                  <a:srgbClr val="0070C0"/>
                </a:solidFill>
                <a:latin typeface="Arial"/>
                <a:cs typeface="Arial"/>
              </a:rPr>
              <a:t>K+E </a:t>
            </a:r>
            <a:r>
              <a:rPr lang="en-US" sz="2600" dirty="0">
                <a:solidFill>
                  <a:srgbClr val="0070C0"/>
                </a:solidFill>
                <a:latin typeface="Arial"/>
                <a:cs typeface="Arial"/>
              </a:rPr>
              <a:t>- Another key moment that was particularly effective was the final scene, in which the Nobles celebrate their weddings and the Mechanicals perform their version of ‘Pyramus and Thisbe’, observed by the Fairies. The set helps to create a formal setting.</a:t>
            </a:r>
            <a:endParaRPr lang="en-US" sz="2600" dirty="0">
              <a:solidFill>
                <a:srgbClr val="0070C0"/>
              </a:solidFill>
              <a:latin typeface="Arial" panose="020B0604020202020204" pitchFamily="34" charset="0"/>
              <a:cs typeface="Arial" panose="020B0604020202020204" pitchFamily="34" charset="0"/>
            </a:endParaRPr>
          </a:p>
          <a:p>
            <a:r>
              <a:rPr lang="en-US" sz="2600" b="1" dirty="0">
                <a:solidFill>
                  <a:srgbClr val="002060"/>
                </a:solidFill>
                <a:latin typeface="Arial"/>
                <a:cs typeface="Arial"/>
              </a:rPr>
              <a:t>W</a:t>
            </a:r>
            <a:r>
              <a:rPr lang="en-US" sz="2600" dirty="0">
                <a:solidFill>
                  <a:srgbClr val="002060"/>
                </a:solidFill>
                <a:latin typeface="Arial"/>
                <a:cs typeface="Arial"/>
              </a:rPr>
              <a:t> – The </a:t>
            </a:r>
            <a:r>
              <a:rPr lang="en-US" sz="2600" b="1" dirty="0">
                <a:solidFill>
                  <a:srgbClr val="002060"/>
                </a:solidFill>
                <a:latin typeface="Arial"/>
                <a:cs typeface="Arial"/>
              </a:rPr>
              <a:t>stage floor</a:t>
            </a:r>
            <a:r>
              <a:rPr lang="en-US" sz="2600" dirty="0">
                <a:solidFill>
                  <a:srgbClr val="002060"/>
                </a:solidFill>
                <a:latin typeface="Arial"/>
                <a:cs typeface="Arial"/>
              </a:rPr>
              <a:t> was </a:t>
            </a:r>
            <a:r>
              <a:rPr lang="en-US" sz="2600" b="1" dirty="0">
                <a:solidFill>
                  <a:srgbClr val="002060"/>
                </a:solidFill>
                <a:latin typeface="Arial"/>
                <a:cs typeface="Arial"/>
              </a:rPr>
              <a:t>raised </a:t>
            </a:r>
            <a:r>
              <a:rPr lang="en-US" sz="2600" dirty="0">
                <a:solidFill>
                  <a:srgbClr val="002060"/>
                </a:solidFill>
                <a:latin typeface="Arial"/>
                <a:cs typeface="Arial"/>
              </a:rPr>
              <a:t>to create one large </a:t>
            </a:r>
            <a:r>
              <a:rPr lang="en-US" sz="2600" b="1" dirty="0">
                <a:solidFill>
                  <a:srgbClr val="002060"/>
                </a:solidFill>
                <a:latin typeface="Arial"/>
                <a:cs typeface="Arial"/>
              </a:rPr>
              <a:t>central section</a:t>
            </a:r>
            <a:r>
              <a:rPr lang="en-US" sz="2600" dirty="0">
                <a:solidFill>
                  <a:srgbClr val="002060"/>
                </a:solidFill>
                <a:latin typeface="Arial"/>
                <a:cs typeface="Arial"/>
              </a:rPr>
              <a:t> with </a:t>
            </a:r>
            <a:r>
              <a:rPr lang="en-US" sz="2600" b="1" dirty="0">
                <a:solidFill>
                  <a:srgbClr val="002060"/>
                </a:solidFill>
                <a:latin typeface="Arial"/>
                <a:cs typeface="Arial"/>
              </a:rPr>
              <a:t>three smaller separate sections with chairs on them</a:t>
            </a:r>
            <a:endParaRPr lang="en-US" sz="2600" b="1" dirty="0">
              <a:solidFill>
                <a:srgbClr val="002060"/>
              </a:solidFill>
              <a:latin typeface="Arial" panose="020B0604020202020204" pitchFamily="34" charset="0"/>
              <a:ea typeface="+mn-lt"/>
              <a:cs typeface="Arial" panose="020B0604020202020204" pitchFamily="34" charset="0"/>
            </a:endParaRPr>
          </a:p>
          <a:p>
            <a:r>
              <a:rPr lang="en-US" sz="2600" b="1" dirty="0">
                <a:solidFill>
                  <a:srgbClr val="002060"/>
                </a:solidFill>
                <a:latin typeface="Arial"/>
                <a:cs typeface="Arial"/>
              </a:rPr>
              <a:t>H </a:t>
            </a:r>
            <a:r>
              <a:rPr lang="en-US" sz="2600" dirty="0">
                <a:solidFill>
                  <a:srgbClr val="002060"/>
                </a:solidFill>
                <a:latin typeface="Arial"/>
                <a:cs typeface="Arial"/>
              </a:rPr>
              <a:t>– by </a:t>
            </a:r>
            <a:r>
              <a:rPr lang="en-US" sz="2600" b="1" dirty="0">
                <a:solidFill>
                  <a:srgbClr val="002060"/>
                </a:solidFill>
                <a:latin typeface="Arial"/>
                <a:cs typeface="Arial"/>
              </a:rPr>
              <a:t>raising </a:t>
            </a:r>
            <a:r>
              <a:rPr lang="en-US" sz="2600" dirty="0">
                <a:solidFill>
                  <a:srgbClr val="002060"/>
                </a:solidFill>
                <a:latin typeface="Arial"/>
                <a:cs typeface="Arial"/>
              </a:rPr>
              <a:t>the </a:t>
            </a:r>
            <a:r>
              <a:rPr lang="en-US" sz="2600" b="1" dirty="0">
                <a:solidFill>
                  <a:srgbClr val="002060"/>
                </a:solidFill>
                <a:latin typeface="Arial"/>
                <a:cs typeface="Arial"/>
              </a:rPr>
              <a:t>stage floor</a:t>
            </a:r>
            <a:r>
              <a:rPr lang="en-US" sz="2600" dirty="0">
                <a:solidFill>
                  <a:srgbClr val="002060"/>
                </a:solidFill>
                <a:latin typeface="Arial"/>
                <a:cs typeface="Arial"/>
              </a:rPr>
              <a:t> in </a:t>
            </a:r>
            <a:r>
              <a:rPr lang="en-US" sz="2600" b="1" dirty="0">
                <a:solidFill>
                  <a:srgbClr val="002060"/>
                </a:solidFill>
                <a:latin typeface="Arial"/>
                <a:cs typeface="Arial"/>
              </a:rPr>
              <a:t>sections </a:t>
            </a:r>
            <a:r>
              <a:rPr lang="en-US" sz="2600" dirty="0">
                <a:solidFill>
                  <a:srgbClr val="002060"/>
                </a:solidFill>
                <a:latin typeface="Arial"/>
                <a:cs typeface="Arial"/>
              </a:rPr>
              <a:t>using </a:t>
            </a:r>
            <a:r>
              <a:rPr lang="en-US" sz="2600" b="1" dirty="0">
                <a:solidFill>
                  <a:srgbClr val="002060"/>
                </a:solidFill>
                <a:latin typeface="Arial"/>
                <a:cs typeface="Arial"/>
              </a:rPr>
              <a:t>hydraulics </a:t>
            </a:r>
            <a:r>
              <a:rPr lang="en-US" sz="2600" dirty="0">
                <a:solidFill>
                  <a:srgbClr val="002060"/>
                </a:solidFill>
                <a:latin typeface="Arial"/>
                <a:cs typeface="Arial"/>
              </a:rPr>
              <a:t>in a</a:t>
            </a:r>
            <a:r>
              <a:rPr lang="en-US" sz="2600" b="1" dirty="0">
                <a:solidFill>
                  <a:srgbClr val="002060"/>
                </a:solidFill>
                <a:latin typeface="Arial"/>
                <a:cs typeface="Arial"/>
              </a:rPr>
              <a:t> square formation </a:t>
            </a:r>
            <a:r>
              <a:rPr lang="en-US" sz="2600" dirty="0">
                <a:solidFill>
                  <a:srgbClr val="002060"/>
                </a:solidFill>
                <a:latin typeface="Arial"/>
                <a:cs typeface="Arial"/>
              </a:rPr>
              <a:t>with </a:t>
            </a:r>
            <a:r>
              <a:rPr lang="en-US" sz="2600" b="1" dirty="0">
                <a:solidFill>
                  <a:srgbClr val="002060"/>
                </a:solidFill>
                <a:latin typeface="Arial"/>
                <a:cs typeface="Arial"/>
              </a:rPr>
              <a:t>three smaller sections </a:t>
            </a:r>
            <a:r>
              <a:rPr lang="en-US" sz="2600" dirty="0">
                <a:solidFill>
                  <a:srgbClr val="002060"/>
                </a:solidFill>
                <a:latin typeface="Arial"/>
                <a:cs typeface="Arial"/>
              </a:rPr>
              <a:t>at the</a:t>
            </a:r>
            <a:r>
              <a:rPr lang="en-US" sz="2600" b="1" dirty="0">
                <a:solidFill>
                  <a:srgbClr val="002060"/>
                </a:solidFill>
                <a:latin typeface="Arial"/>
                <a:cs typeface="Arial"/>
              </a:rPr>
              <a:t> sides with chairs positioned side by side for each couple.</a:t>
            </a:r>
          </a:p>
          <a:p>
            <a:r>
              <a:rPr lang="en-US" sz="2600" b="1" dirty="0">
                <a:solidFill>
                  <a:srgbClr val="002060"/>
                </a:solidFill>
                <a:latin typeface="Arial"/>
                <a:cs typeface="Arial"/>
              </a:rPr>
              <a:t>W </a:t>
            </a:r>
            <a:r>
              <a:rPr lang="en-US" sz="2600" dirty="0">
                <a:solidFill>
                  <a:srgbClr val="002060"/>
                </a:solidFill>
                <a:latin typeface="Arial"/>
                <a:cs typeface="Arial"/>
              </a:rPr>
              <a:t>– To show that the </a:t>
            </a:r>
            <a:r>
              <a:rPr lang="en-US" sz="2600" b="1" dirty="0">
                <a:solidFill>
                  <a:srgbClr val="002060"/>
                </a:solidFill>
                <a:latin typeface="Arial"/>
                <a:cs typeface="Arial"/>
              </a:rPr>
              <a:t>location </a:t>
            </a:r>
            <a:r>
              <a:rPr lang="en-US" sz="2600" dirty="0">
                <a:solidFill>
                  <a:srgbClr val="002060"/>
                </a:solidFill>
                <a:latin typeface="Arial"/>
                <a:cs typeface="Arial"/>
              </a:rPr>
              <a:t>was the Court and that the nobles were watching the wedding entertainment in a formal setting.</a:t>
            </a:r>
          </a:p>
          <a:p>
            <a:r>
              <a:rPr lang="en-US" sz="2600" b="1" dirty="0">
                <a:solidFill>
                  <a:srgbClr val="002060"/>
                </a:solidFill>
                <a:latin typeface="Arial"/>
                <a:cs typeface="Arial"/>
              </a:rPr>
              <a:t>L</a:t>
            </a:r>
            <a:r>
              <a:rPr lang="en-US" sz="2600" dirty="0">
                <a:solidFill>
                  <a:srgbClr val="002060"/>
                </a:solidFill>
                <a:latin typeface="Arial"/>
                <a:cs typeface="Arial"/>
              </a:rPr>
              <a:t> – I found the </a:t>
            </a:r>
            <a:r>
              <a:rPr lang="en-US" sz="2600" b="1" u="sng" dirty="0">
                <a:solidFill>
                  <a:srgbClr val="002060"/>
                </a:solidFill>
                <a:latin typeface="Arial"/>
                <a:cs typeface="Arial"/>
              </a:rPr>
              <a:t>set design</a:t>
            </a:r>
            <a:r>
              <a:rPr lang="en-US" sz="2600" dirty="0">
                <a:solidFill>
                  <a:srgbClr val="002060"/>
                </a:solidFill>
                <a:latin typeface="Arial"/>
                <a:cs typeface="Arial"/>
              </a:rPr>
              <a:t> to be highly </a:t>
            </a:r>
            <a:r>
              <a:rPr lang="en-US" sz="2600" b="1" u="sng" dirty="0">
                <a:solidFill>
                  <a:srgbClr val="002060"/>
                </a:solidFill>
                <a:latin typeface="Arial"/>
                <a:cs typeface="Arial"/>
              </a:rPr>
              <a:t>impactful </a:t>
            </a:r>
            <a:r>
              <a:rPr lang="en-US" sz="2600" dirty="0">
                <a:solidFill>
                  <a:srgbClr val="002060"/>
                </a:solidFill>
                <a:latin typeface="Arial"/>
                <a:cs typeface="Arial"/>
              </a:rPr>
              <a:t>because it created a juxtaposition between the formal setting and the celebratory atmosphere which contrasted with the solemnity of the opening scene, reminding the audience of the journey that the characters have been on, learning tolerance and acceptance of diversity.</a:t>
            </a:r>
            <a:endParaRPr lang="en-US" sz="2600" dirty="0">
              <a:solidFill>
                <a:srgbClr val="002060"/>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B77F2F8-9663-41BC-A315-93E6FDDB4BC2}"/>
              </a:ext>
            </a:extLst>
          </p:cNvPr>
          <p:cNvSpPr>
            <a:spLocks noGrp="1"/>
          </p:cNvSpPr>
          <p:nvPr>
            <p:ph type="title"/>
          </p:nvPr>
        </p:nvSpPr>
        <p:spPr>
          <a:xfrm>
            <a:off x="96982" y="11238"/>
            <a:ext cx="11995390" cy="872372"/>
          </a:xfrm>
          <a:ln>
            <a:solidFill>
              <a:srgbClr val="002060"/>
            </a:solidFill>
          </a:ln>
        </p:spPr>
        <p:txBody>
          <a:bodyPr>
            <a:noAutofit/>
          </a:bodyPr>
          <a:lstStyle/>
          <a:p>
            <a:pPr marL="0" indent="0">
              <a:buNone/>
            </a:pPr>
            <a:r>
              <a:rPr lang="en-GB" sz="3200" b="1" dirty="0">
                <a:solidFill>
                  <a:srgbClr val="002060"/>
                </a:solidFill>
                <a:latin typeface="Arial" panose="020B0604020202020204" pitchFamily="34" charset="0"/>
                <a:cs typeface="Arial" panose="020B0604020202020204" pitchFamily="34" charset="0"/>
              </a:rPr>
              <a:t>9b) </a:t>
            </a:r>
            <a:r>
              <a:rPr lang="en-GB" sz="3200" b="1" u="sng" dirty="0">
                <a:solidFill>
                  <a:srgbClr val="002060"/>
                </a:solidFill>
                <a:latin typeface="Arial" panose="020B0604020202020204" pitchFamily="34" charset="0"/>
                <a:cs typeface="Arial" panose="020B0604020202020204" pitchFamily="34" charset="0"/>
              </a:rPr>
              <a:t>Evaluate</a:t>
            </a:r>
            <a:r>
              <a:rPr lang="en-GB" sz="3200" dirty="0">
                <a:solidFill>
                  <a:srgbClr val="002060"/>
                </a:solidFill>
                <a:latin typeface="Arial" panose="020B0604020202020204" pitchFamily="34" charset="0"/>
                <a:cs typeface="Arial" panose="020B0604020202020204" pitchFamily="34" charset="0"/>
              </a:rPr>
              <a:t> how </a:t>
            </a:r>
            <a:r>
              <a:rPr lang="en-GB" sz="3200" b="1" u="sng" dirty="0">
                <a:solidFill>
                  <a:srgbClr val="002060"/>
                </a:solidFill>
                <a:latin typeface="Arial" panose="020B0604020202020204" pitchFamily="34" charset="0"/>
                <a:cs typeface="Arial" panose="020B0604020202020204" pitchFamily="34" charset="0"/>
              </a:rPr>
              <a:t>the set design </a:t>
            </a:r>
            <a:r>
              <a:rPr lang="en-GB" sz="3200" dirty="0">
                <a:solidFill>
                  <a:srgbClr val="002060"/>
                </a:solidFill>
                <a:latin typeface="Arial" panose="020B0604020202020204" pitchFamily="34" charset="0"/>
                <a:cs typeface="Arial" panose="020B0604020202020204" pitchFamily="34" charset="0"/>
              </a:rPr>
              <a:t>created </a:t>
            </a:r>
            <a:r>
              <a:rPr lang="en-GB" sz="3200" b="1" u="sng" dirty="0">
                <a:solidFill>
                  <a:srgbClr val="002060"/>
                </a:solidFill>
                <a:latin typeface="Arial" panose="020B0604020202020204" pitchFamily="34" charset="0"/>
                <a:cs typeface="Arial" panose="020B0604020202020204" pitchFamily="34" charset="0"/>
              </a:rPr>
              <a:t>impact</a:t>
            </a:r>
            <a:r>
              <a:rPr lang="en-GB" sz="3200" dirty="0">
                <a:solidFill>
                  <a:srgbClr val="002060"/>
                </a:solidFill>
                <a:latin typeface="Arial" panose="020B0604020202020204" pitchFamily="34" charset="0"/>
                <a:cs typeface="Arial" panose="020B0604020202020204" pitchFamily="34" charset="0"/>
              </a:rPr>
              <a:t> within the performance. 									(9 marks)</a:t>
            </a:r>
          </a:p>
        </p:txBody>
      </p:sp>
    </p:spTree>
    <p:extLst>
      <p:ext uri="{BB962C8B-B14F-4D97-AF65-F5344CB8AC3E}">
        <p14:creationId xmlns:p14="http://schemas.microsoft.com/office/powerpoint/2010/main" val="244022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AEB1A6-DC9D-4821-8BC3-B566C9BFA572}"/>
              </a:ext>
            </a:extLst>
          </p:cNvPr>
          <p:cNvSpPr>
            <a:spLocks noGrp="1"/>
          </p:cNvSpPr>
          <p:nvPr>
            <p:ph idx="4294967295"/>
          </p:nvPr>
        </p:nvSpPr>
        <p:spPr>
          <a:xfrm>
            <a:off x="154609" y="1358283"/>
            <a:ext cx="5245100" cy="4510705"/>
          </a:xfrm>
          <a:ln>
            <a:solidFill>
              <a:schemeClr val="accent6"/>
            </a:solidFill>
          </a:ln>
        </p:spPr>
        <p:txBody>
          <a:bodyPr vert="horz" lIns="0" tIns="45720" rIns="0" bIns="45720" rtlCol="0" anchor="t">
            <a:normAutofit fontScale="47500" lnSpcReduction="20000"/>
          </a:bodyPr>
          <a:lstStyle/>
          <a:p>
            <a:pPr>
              <a:lnSpc>
                <a:spcPct val="170000"/>
              </a:lnSpc>
              <a:spcBef>
                <a:spcPts val="0"/>
              </a:spcBef>
            </a:pPr>
            <a:r>
              <a:rPr lang="en-US" sz="4000" b="1" dirty="0">
                <a:solidFill>
                  <a:srgbClr val="002060"/>
                </a:solidFill>
                <a:latin typeface="Arial" panose="020B0604020202020204" pitchFamily="34" charset="0"/>
                <a:ea typeface="+mn-lt"/>
                <a:cs typeface="Arial" panose="020B0604020202020204" pitchFamily="34" charset="0"/>
              </a:rPr>
              <a:t>Written by: William Shakespeare</a:t>
            </a:r>
            <a:endParaRPr lang="en-GB" sz="4000" dirty="0">
              <a:solidFill>
                <a:srgbClr val="002060"/>
              </a:solidFill>
              <a:latin typeface="Arial" panose="020B0604020202020204" pitchFamily="34" charset="0"/>
              <a:ea typeface="+mn-lt"/>
              <a:cs typeface="Arial" panose="020B0604020202020204" pitchFamily="34" charset="0"/>
            </a:endParaRPr>
          </a:p>
          <a:p>
            <a:pPr>
              <a:lnSpc>
                <a:spcPct val="170000"/>
              </a:lnSpc>
              <a:spcBef>
                <a:spcPts val="0"/>
              </a:spcBef>
            </a:pPr>
            <a:r>
              <a:rPr lang="en-US" sz="4000" b="1" dirty="0">
                <a:solidFill>
                  <a:srgbClr val="002060"/>
                </a:solidFill>
                <a:latin typeface="Arial" panose="020B0604020202020204" pitchFamily="34" charset="0"/>
                <a:ea typeface="+mn-lt"/>
                <a:cs typeface="Arial" panose="020B0604020202020204" pitchFamily="34" charset="0"/>
              </a:rPr>
              <a:t>Directed by: Nicholas </a:t>
            </a:r>
            <a:r>
              <a:rPr lang="en-US" sz="4000" b="1" dirty="0" err="1">
                <a:solidFill>
                  <a:srgbClr val="002060"/>
                </a:solidFill>
                <a:latin typeface="Arial" panose="020B0604020202020204" pitchFamily="34" charset="0"/>
                <a:ea typeface="+mn-lt"/>
                <a:cs typeface="Arial" panose="020B0604020202020204" pitchFamily="34" charset="0"/>
              </a:rPr>
              <a:t>Hytner</a:t>
            </a:r>
            <a:r>
              <a:rPr lang="en-US" sz="4000" b="1" dirty="0">
                <a:solidFill>
                  <a:srgbClr val="002060"/>
                </a:solidFill>
                <a:latin typeface="Arial" panose="020B0604020202020204" pitchFamily="34" charset="0"/>
                <a:ea typeface="+mn-lt"/>
                <a:cs typeface="Arial" panose="020B0604020202020204" pitchFamily="34" charset="0"/>
              </a:rPr>
              <a:t>    </a:t>
            </a:r>
            <a:endParaRPr lang="en-GB" sz="4000" dirty="0">
              <a:solidFill>
                <a:srgbClr val="002060"/>
              </a:solidFill>
              <a:latin typeface="Arial" panose="020B0604020202020204" pitchFamily="34" charset="0"/>
              <a:ea typeface="+mn-lt"/>
              <a:cs typeface="Arial" panose="020B0604020202020204" pitchFamily="34" charset="0"/>
            </a:endParaRPr>
          </a:p>
          <a:p>
            <a:pPr>
              <a:lnSpc>
                <a:spcPct val="170000"/>
              </a:lnSpc>
              <a:spcBef>
                <a:spcPts val="0"/>
              </a:spcBef>
            </a:pPr>
            <a:r>
              <a:rPr lang="en-US" sz="4000" b="1" dirty="0">
                <a:solidFill>
                  <a:srgbClr val="002060"/>
                </a:solidFill>
                <a:latin typeface="Arial" panose="020B0604020202020204" pitchFamily="34" charset="0"/>
                <a:ea typeface="+mn-lt"/>
                <a:cs typeface="Arial" panose="020B0604020202020204" pitchFamily="34" charset="0"/>
              </a:rPr>
              <a:t>Production Designer: Bunny Christie</a:t>
            </a:r>
            <a:endParaRPr lang="en-GB" sz="4000" dirty="0">
              <a:solidFill>
                <a:srgbClr val="002060"/>
              </a:solidFill>
              <a:latin typeface="Arial" panose="020B0604020202020204" pitchFamily="34" charset="0"/>
              <a:ea typeface="+mn-lt"/>
              <a:cs typeface="Arial" panose="020B0604020202020204" pitchFamily="34" charset="0"/>
            </a:endParaRPr>
          </a:p>
          <a:p>
            <a:pPr>
              <a:lnSpc>
                <a:spcPct val="170000"/>
              </a:lnSpc>
              <a:spcBef>
                <a:spcPts val="0"/>
              </a:spcBef>
            </a:pPr>
            <a:r>
              <a:rPr lang="en-US" sz="4000" b="1" dirty="0">
                <a:solidFill>
                  <a:srgbClr val="002060"/>
                </a:solidFill>
                <a:latin typeface="Arial" panose="020B0604020202020204" pitchFamily="34" charset="0"/>
                <a:ea typeface="+mn-lt"/>
                <a:cs typeface="Arial" panose="020B0604020202020204" pitchFamily="34" charset="0"/>
              </a:rPr>
              <a:t>Costume Design: Christina Cunningham    </a:t>
            </a:r>
            <a:endParaRPr lang="en-GB" sz="4000" dirty="0">
              <a:solidFill>
                <a:srgbClr val="002060"/>
              </a:solidFill>
              <a:latin typeface="Arial" panose="020B0604020202020204" pitchFamily="34" charset="0"/>
              <a:ea typeface="+mn-lt"/>
              <a:cs typeface="Arial" panose="020B0604020202020204" pitchFamily="34" charset="0"/>
            </a:endParaRPr>
          </a:p>
          <a:p>
            <a:pPr>
              <a:lnSpc>
                <a:spcPct val="170000"/>
              </a:lnSpc>
              <a:spcBef>
                <a:spcPts val="0"/>
              </a:spcBef>
            </a:pPr>
            <a:r>
              <a:rPr lang="en-US" sz="4000" b="1" dirty="0">
                <a:solidFill>
                  <a:srgbClr val="002060"/>
                </a:solidFill>
                <a:latin typeface="Arial" panose="020B0604020202020204" pitchFamily="34" charset="0"/>
                <a:ea typeface="+mn-lt"/>
                <a:cs typeface="Arial" panose="020B0604020202020204" pitchFamily="34" charset="0"/>
              </a:rPr>
              <a:t>Lighting Design: Bruno Poet    </a:t>
            </a:r>
            <a:endParaRPr lang="en-GB" sz="4000" dirty="0">
              <a:solidFill>
                <a:srgbClr val="002060"/>
              </a:solidFill>
              <a:latin typeface="Arial" panose="020B0604020202020204" pitchFamily="34" charset="0"/>
              <a:ea typeface="+mn-lt"/>
              <a:cs typeface="Arial" panose="020B0604020202020204" pitchFamily="34" charset="0"/>
            </a:endParaRPr>
          </a:p>
          <a:p>
            <a:pPr>
              <a:lnSpc>
                <a:spcPct val="170000"/>
              </a:lnSpc>
              <a:spcBef>
                <a:spcPts val="0"/>
              </a:spcBef>
            </a:pPr>
            <a:r>
              <a:rPr lang="en-US" sz="4000" b="1" dirty="0">
                <a:solidFill>
                  <a:srgbClr val="002060"/>
                </a:solidFill>
                <a:latin typeface="Arial" panose="020B0604020202020204" pitchFamily="34" charset="0"/>
                <a:ea typeface="+mn-lt"/>
                <a:cs typeface="Arial" panose="020B0604020202020204" pitchFamily="34" charset="0"/>
              </a:rPr>
              <a:t>Sound Design: Paul Arditti</a:t>
            </a:r>
            <a:endParaRPr lang="en-GB" sz="4000" dirty="0">
              <a:solidFill>
                <a:srgbClr val="002060"/>
              </a:solidFill>
              <a:latin typeface="Arial" panose="020B0604020202020204" pitchFamily="34" charset="0"/>
              <a:ea typeface="+mn-lt"/>
              <a:cs typeface="Arial" panose="020B0604020202020204" pitchFamily="34" charset="0"/>
            </a:endParaRPr>
          </a:p>
          <a:p>
            <a:pPr>
              <a:lnSpc>
                <a:spcPct val="170000"/>
              </a:lnSpc>
              <a:spcBef>
                <a:spcPts val="0"/>
              </a:spcBef>
            </a:pPr>
            <a:r>
              <a:rPr lang="en-US" sz="4000" b="1" dirty="0">
                <a:solidFill>
                  <a:srgbClr val="002060"/>
                </a:solidFill>
                <a:latin typeface="Arial" panose="020B0604020202020204" pitchFamily="34" charset="0"/>
                <a:ea typeface="+mn-lt"/>
                <a:cs typeface="Arial" panose="020B0604020202020204" pitchFamily="34" charset="0"/>
              </a:rPr>
              <a:t>Composer: Grant </a:t>
            </a:r>
            <a:r>
              <a:rPr lang="en-US" sz="4000" b="1" dirty="0" err="1">
                <a:solidFill>
                  <a:srgbClr val="002060"/>
                </a:solidFill>
                <a:latin typeface="Arial" panose="020B0604020202020204" pitchFamily="34" charset="0"/>
                <a:ea typeface="+mn-lt"/>
                <a:cs typeface="Arial" panose="020B0604020202020204" pitchFamily="34" charset="0"/>
              </a:rPr>
              <a:t>Olding</a:t>
            </a:r>
            <a:r>
              <a:rPr lang="en-US" sz="4000" b="1" dirty="0">
                <a:solidFill>
                  <a:srgbClr val="002060"/>
                </a:solidFill>
                <a:latin typeface="Arial" panose="020B0604020202020204" pitchFamily="34" charset="0"/>
                <a:ea typeface="+mn-lt"/>
                <a:cs typeface="Arial" panose="020B0604020202020204" pitchFamily="34" charset="0"/>
              </a:rPr>
              <a:t>    </a:t>
            </a:r>
            <a:endParaRPr lang="en-GB" sz="4000" dirty="0">
              <a:solidFill>
                <a:srgbClr val="002060"/>
              </a:solidFill>
              <a:latin typeface="Arial" panose="020B0604020202020204" pitchFamily="34" charset="0"/>
              <a:ea typeface="+mn-lt"/>
              <a:cs typeface="Arial" panose="020B0604020202020204" pitchFamily="34" charset="0"/>
            </a:endParaRPr>
          </a:p>
          <a:p>
            <a:pPr>
              <a:lnSpc>
                <a:spcPct val="170000"/>
              </a:lnSpc>
              <a:spcBef>
                <a:spcPts val="0"/>
              </a:spcBef>
            </a:pPr>
            <a:r>
              <a:rPr lang="en-US" sz="4000" b="1" dirty="0">
                <a:solidFill>
                  <a:srgbClr val="002060"/>
                </a:solidFill>
                <a:latin typeface="Arial" panose="020B0604020202020204" pitchFamily="34" charset="0"/>
                <a:ea typeface="+mn-lt"/>
                <a:cs typeface="Arial" panose="020B0604020202020204" pitchFamily="34" charset="0"/>
              </a:rPr>
              <a:t>Movement Director: Arlene Phillips    </a:t>
            </a:r>
            <a:endParaRPr lang="en-GB" sz="4000" dirty="0">
              <a:solidFill>
                <a:srgbClr val="002060"/>
              </a:solidFill>
              <a:latin typeface="Arial" panose="020B0604020202020204" pitchFamily="34" charset="0"/>
              <a:ea typeface="+mn-lt"/>
              <a:cs typeface="Arial" panose="020B0604020202020204" pitchFamily="34" charset="0"/>
            </a:endParaRPr>
          </a:p>
          <a:p>
            <a:pPr>
              <a:lnSpc>
                <a:spcPct val="170000"/>
              </a:lnSpc>
              <a:spcBef>
                <a:spcPts val="0"/>
              </a:spcBef>
            </a:pPr>
            <a:r>
              <a:rPr lang="en-US" sz="4000" b="1" dirty="0">
                <a:solidFill>
                  <a:srgbClr val="002060"/>
                </a:solidFill>
                <a:latin typeface="Arial" panose="020B0604020202020204" pitchFamily="34" charset="0"/>
                <a:ea typeface="+mn-lt"/>
                <a:cs typeface="Arial" panose="020B0604020202020204" pitchFamily="34" charset="0"/>
              </a:rPr>
              <a:t>Hair, Wigs &amp; Make-up:  Susanna </a:t>
            </a:r>
            <a:r>
              <a:rPr lang="en-US" sz="4000" b="1" dirty="0" err="1">
                <a:solidFill>
                  <a:srgbClr val="002060"/>
                </a:solidFill>
                <a:latin typeface="Arial" panose="020B0604020202020204" pitchFamily="34" charset="0"/>
                <a:ea typeface="+mn-lt"/>
                <a:cs typeface="Arial" panose="020B0604020202020204" pitchFamily="34" charset="0"/>
              </a:rPr>
              <a:t>Peretz</a:t>
            </a:r>
            <a:r>
              <a:rPr lang="en-US" sz="4000" b="1" dirty="0">
                <a:solidFill>
                  <a:srgbClr val="002060"/>
                </a:solidFill>
                <a:latin typeface="Arial" panose="020B0604020202020204" pitchFamily="34" charset="0"/>
                <a:ea typeface="+mn-lt"/>
                <a:cs typeface="Arial" panose="020B0604020202020204" pitchFamily="34" charset="0"/>
              </a:rPr>
              <a:t>   </a:t>
            </a:r>
            <a:endParaRPr lang="en-GB" sz="4000" dirty="0">
              <a:solidFill>
                <a:srgbClr val="002060"/>
              </a:solidFill>
              <a:latin typeface="Arial" panose="020B0604020202020204" pitchFamily="34" charset="0"/>
              <a:cs typeface="Arial" panose="020B0604020202020204" pitchFamily="34" charset="0"/>
            </a:endParaRPr>
          </a:p>
          <a:p>
            <a:pPr marL="0" indent="0">
              <a:buNone/>
            </a:pPr>
            <a:endParaRPr lang="en-GB" dirty="0"/>
          </a:p>
        </p:txBody>
      </p:sp>
      <p:sp>
        <p:nvSpPr>
          <p:cNvPr id="4" name="Content Placeholder 2">
            <a:extLst>
              <a:ext uri="{FF2B5EF4-FFF2-40B4-BE49-F238E27FC236}">
                <a16:creationId xmlns:a16="http://schemas.microsoft.com/office/drawing/2014/main" id="{D22B427A-6C77-4D9A-A673-E5644B96F1B2}"/>
              </a:ext>
            </a:extLst>
          </p:cNvPr>
          <p:cNvSpPr>
            <a:spLocks noGrp="1"/>
          </p:cNvSpPr>
          <p:nvPr/>
        </p:nvSpPr>
        <p:spPr>
          <a:xfrm>
            <a:off x="5603099" y="715434"/>
            <a:ext cx="3022600" cy="6107925"/>
          </a:xfrm>
          <a:prstGeom prst="rect">
            <a:avLst/>
          </a:prstGeom>
          <a:ln>
            <a:solidFill>
              <a:srgbClr val="002060"/>
            </a:solidFill>
          </a:ln>
        </p:spPr>
        <p:txBody>
          <a:bodyPr vert="horz" lIns="0" tIns="45720" rIns="0" bIns="45720" rtlCol="0" anchor="t">
            <a:normAutofit fontScale="92500" lnSpcReduction="1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en-GB" b="1" dirty="0">
                <a:solidFill>
                  <a:srgbClr val="002060"/>
                </a:solidFill>
                <a:latin typeface="Arial" panose="020B0604020202020204" pitchFamily="34" charset="0"/>
                <a:ea typeface="+mn-lt"/>
                <a:cs typeface="Arial" panose="020B0604020202020204" pitchFamily="34" charset="0"/>
              </a:rPr>
              <a:t>Performers: </a:t>
            </a:r>
          </a:p>
          <a:p>
            <a:pPr algn="just"/>
            <a:r>
              <a:rPr lang="en-GB" b="1" u="sng" dirty="0">
                <a:solidFill>
                  <a:srgbClr val="002060"/>
                </a:solidFill>
                <a:latin typeface="Arial" panose="020B0604020202020204" pitchFamily="34" charset="0"/>
                <a:ea typeface="+mn-lt"/>
                <a:cs typeface="Arial" panose="020B0604020202020204" pitchFamily="34" charset="0"/>
              </a:rPr>
              <a:t>The Nobles/Fairies:</a:t>
            </a:r>
            <a:endParaRPr lang="en-GB" u="sng" dirty="0">
              <a:solidFill>
                <a:srgbClr val="002060"/>
              </a:solidFill>
              <a:latin typeface="Arial" panose="020B0604020202020204" pitchFamily="34" charset="0"/>
              <a:ea typeface="+mn-lt"/>
              <a:cs typeface="Arial" panose="020B0604020202020204" pitchFamily="34" charset="0"/>
            </a:endParaRPr>
          </a:p>
          <a:p>
            <a:r>
              <a:rPr lang="en-GB" dirty="0">
                <a:solidFill>
                  <a:srgbClr val="002060"/>
                </a:solidFill>
                <a:latin typeface="Arial" panose="020B0604020202020204" pitchFamily="34" charset="0"/>
                <a:ea typeface="+mn-lt"/>
                <a:cs typeface="Arial" panose="020B0604020202020204" pitchFamily="34" charset="0"/>
              </a:rPr>
              <a:t>Theseus/Oberon - Oliver Chris </a:t>
            </a:r>
          </a:p>
          <a:p>
            <a:r>
              <a:rPr lang="en-GB" dirty="0">
                <a:solidFill>
                  <a:srgbClr val="002060"/>
                </a:solidFill>
                <a:latin typeface="Arial" panose="020B0604020202020204" pitchFamily="34" charset="0"/>
                <a:ea typeface="+mn-lt"/>
                <a:cs typeface="Arial" panose="020B0604020202020204" pitchFamily="34" charset="0"/>
              </a:rPr>
              <a:t>Hippolyta/Titania - Gwendoline Christie</a:t>
            </a:r>
          </a:p>
          <a:p>
            <a:r>
              <a:rPr lang="en-GB" dirty="0" err="1">
                <a:solidFill>
                  <a:srgbClr val="002060"/>
                </a:solidFill>
                <a:latin typeface="Arial" panose="020B0604020202020204" pitchFamily="34" charset="0"/>
                <a:ea typeface="+mn-lt"/>
                <a:cs typeface="Arial" panose="020B0604020202020204" pitchFamily="34" charset="0"/>
              </a:rPr>
              <a:t>Philostrate</a:t>
            </a:r>
            <a:r>
              <a:rPr lang="en-GB" dirty="0">
                <a:solidFill>
                  <a:srgbClr val="002060"/>
                </a:solidFill>
                <a:latin typeface="Arial" panose="020B0604020202020204" pitchFamily="34" charset="0"/>
                <a:ea typeface="+mn-lt"/>
                <a:cs typeface="Arial" panose="020B0604020202020204" pitchFamily="34" charset="0"/>
              </a:rPr>
              <a:t>/Puck - David </a:t>
            </a:r>
            <a:r>
              <a:rPr lang="en-GB" dirty="0" err="1">
                <a:solidFill>
                  <a:srgbClr val="002060"/>
                </a:solidFill>
                <a:latin typeface="Arial" panose="020B0604020202020204" pitchFamily="34" charset="0"/>
                <a:ea typeface="+mn-lt"/>
                <a:cs typeface="Arial" panose="020B0604020202020204" pitchFamily="34" charset="0"/>
              </a:rPr>
              <a:t>Moorst</a:t>
            </a:r>
            <a:endParaRPr lang="en-GB" dirty="0">
              <a:solidFill>
                <a:srgbClr val="002060"/>
              </a:solidFill>
              <a:latin typeface="Arial" panose="020B0604020202020204" pitchFamily="34" charset="0"/>
              <a:ea typeface="+mn-lt"/>
              <a:cs typeface="Arial" panose="020B0604020202020204" pitchFamily="34" charset="0"/>
            </a:endParaRPr>
          </a:p>
          <a:p>
            <a:r>
              <a:rPr lang="en-GB" dirty="0">
                <a:solidFill>
                  <a:srgbClr val="002060"/>
                </a:solidFill>
                <a:latin typeface="Arial" panose="020B0604020202020204" pitchFamily="34" charset="0"/>
                <a:ea typeface="+mn-lt"/>
                <a:cs typeface="Arial" panose="020B0604020202020204" pitchFamily="34" charset="0"/>
              </a:rPr>
              <a:t>Hermia - Isis Hainsworth</a:t>
            </a:r>
          </a:p>
          <a:p>
            <a:r>
              <a:rPr lang="en-GB" dirty="0">
                <a:solidFill>
                  <a:srgbClr val="002060"/>
                </a:solidFill>
                <a:latin typeface="Arial" panose="020B0604020202020204" pitchFamily="34" charset="0"/>
                <a:ea typeface="+mn-lt"/>
                <a:cs typeface="Arial" panose="020B0604020202020204" pitchFamily="34" charset="0"/>
              </a:rPr>
              <a:t>Helena - Tessa Bonham Jones</a:t>
            </a:r>
          </a:p>
          <a:p>
            <a:r>
              <a:rPr lang="en-GB" dirty="0">
                <a:solidFill>
                  <a:srgbClr val="002060"/>
                </a:solidFill>
                <a:latin typeface="Arial" panose="020B0604020202020204" pitchFamily="34" charset="0"/>
                <a:ea typeface="+mn-lt"/>
                <a:cs typeface="Arial" panose="020B0604020202020204" pitchFamily="34" charset="0"/>
              </a:rPr>
              <a:t>Demetrius - Paul </a:t>
            </a:r>
            <a:r>
              <a:rPr lang="en-GB" dirty="0" err="1">
                <a:solidFill>
                  <a:srgbClr val="002060"/>
                </a:solidFill>
                <a:latin typeface="Arial" panose="020B0604020202020204" pitchFamily="34" charset="0"/>
                <a:ea typeface="+mn-lt"/>
                <a:cs typeface="Arial" panose="020B0604020202020204" pitchFamily="34" charset="0"/>
              </a:rPr>
              <a:t>Adeyefa</a:t>
            </a:r>
            <a:endParaRPr lang="en-GB" dirty="0">
              <a:solidFill>
                <a:srgbClr val="002060"/>
              </a:solidFill>
              <a:latin typeface="Arial" panose="020B0604020202020204" pitchFamily="34" charset="0"/>
              <a:ea typeface="+mn-lt"/>
              <a:cs typeface="Arial" panose="020B0604020202020204" pitchFamily="34" charset="0"/>
            </a:endParaRPr>
          </a:p>
          <a:p>
            <a:r>
              <a:rPr lang="en-GB" dirty="0">
                <a:solidFill>
                  <a:srgbClr val="002060"/>
                </a:solidFill>
                <a:latin typeface="Arial" panose="020B0604020202020204" pitchFamily="34" charset="0"/>
                <a:ea typeface="+mn-lt"/>
                <a:cs typeface="Arial" panose="020B0604020202020204" pitchFamily="34" charset="0"/>
              </a:rPr>
              <a:t>Lysander - Kit Young</a:t>
            </a:r>
          </a:p>
          <a:p>
            <a:r>
              <a:rPr lang="en-GB" dirty="0">
                <a:solidFill>
                  <a:srgbClr val="002060"/>
                </a:solidFill>
                <a:latin typeface="Arial" panose="020B0604020202020204" pitchFamily="34" charset="0"/>
                <a:ea typeface="+mn-lt"/>
                <a:cs typeface="Arial" panose="020B0604020202020204" pitchFamily="34" charset="0"/>
              </a:rPr>
              <a:t>Egeus - Kevin McMonagle</a:t>
            </a:r>
          </a:p>
          <a:p>
            <a:endParaRPr lang="en-GB" dirty="0">
              <a:ea typeface="+mn-lt"/>
              <a:cs typeface="+mn-lt"/>
            </a:endParaRPr>
          </a:p>
          <a:p>
            <a:endParaRPr lang="en-GB" dirty="0"/>
          </a:p>
        </p:txBody>
      </p:sp>
      <p:sp>
        <p:nvSpPr>
          <p:cNvPr id="5" name="TextBox 4">
            <a:extLst>
              <a:ext uri="{FF2B5EF4-FFF2-40B4-BE49-F238E27FC236}">
                <a16:creationId xmlns:a16="http://schemas.microsoft.com/office/drawing/2014/main" id="{83D1ADD6-D4ED-4FF5-B977-55D88A8A066C}"/>
              </a:ext>
            </a:extLst>
          </p:cNvPr>
          <p:cNvSpPr txBox="1"/>
          <p:nvPr/>
        </p:nvSpPr>
        <p:spPr>
          <a:xfrm>
            <a:off x="8749190" y="1123807"/>
            <a:ext cx="3022600" cy="5586658"/>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1600" b="1" u="sng" dirty="0">
                <a:solidFill>
                  <a:srgbClr val="002060"/>
                </a:solidFill>
                <a:latin typeface="Arial" panose="020B0604020202020204" pitchFamily="34" charset="0"/>
                <a:ea typeface="+mn-lt"/>
                <a:cs typeface="Arial" panose="020B0604020202020204" pitchFamily="34" charset="0"/>
              </a:rPr>
              <a:t>The Mechanicals:</a:t>
            </a:r>
          </a:p>
          <a:p>
            <a:pPr>
              <a:lnSpc>
                <a:spcPct val="150000"/>
              </a:lnSpc>
            </a:pPr>
            <a:r>
              <a:rPr lang="en-GB" sz="1600" dirty="0">
                <a:solidFill>
                  <a:srgbClr val="002060"/>
                </a:solidFill>
                <a:latin typeface="Arial" panose="020B0604020202020204" pitchFamily="34" charset="0"/>
                <a:ea typeface="+mn-lt"/>
                <a:cs typeface="Arial" panose="020B0604020202020204" pitchFamily="34" charset="0"/>
              </a:rPr>
              <a:t>Quince - Felicity Montagu</a:t>
            </a:r>
          </a:p>
          <a:p>
            <a:pPr>
              <a:lnSpc>
                <a:spcPct val="150000"/>
              </a:lnSpc>
            </a:pPr>
            <a:r>
              <a:rPr lang="en-GB" sz="1600" dirty="0">
                <a:solidFill>
                  <a:srgbClr val="002060"/>
                </a:solidFill>
                <a:latin typeface="Arial" panose="020B0604020202020204" pitchFamily="34" charset="0"/>
                <a:ea typeface="+mn-lt"/>
                <a:cs typeface="Arial" panose="020B0604020202020204" pitchFamily="34" charset="0"/>
              </a:rPr>
              <a:t>Bottom - Hammed </a:t>
            </a:r>
            <a:r>
              <a:rPr lang="en-GB" sz="1600" dirty="0" err="1">
                <a:solidFill>
                  <a:srgbClr val="002060"/>
                </a:solidFill>
                <a:latin typeface="Arial" panose="020B0604020202020204" pitchFamily="34" charset="0"/>
                <a:ea typeface="+mn-lt"/>
                <a:cs typeface="Arial" panose="020B0604020202020204" pitchFamily="34" charset="0"/>
              </a:rPr>
              <a:t>Animashaun</a:t>
            </a:r>
            <a:endParaRPr lang="en-GB" sz="1600" dirty="0">
              <a:solidFill>
                <a:srgbClr val="002060"/>
              </a:solidFill>
              <a:latin typeface="Arial" panose="020B0604020202020204" pitchFamily="34" charset="0"/>
              <a:ea typeface="+mn-lt"/>
              <a:cs typeface="Arial" panose="020B0604020202020204" pitchFamily="34" charset="0"/>
            </a:endParaRPr>
          </a:p>
          <a:p>
            <a:pPr>
              <a:lnSpc>
                <a:spcPct val="150000"/>
              </a:lnSpc>
            </a:pPr>
            <a:r>
              <a:rPr lang="en-GB" sz="1600" dirty="0">
                <a:solidFill>
                  <a:srgbClr val="002060"/>
                </a:solidFill>
                <a:latin typeface="Arial" panose="020B0604020202020204" pitchFamily="34" charset="0"/>
                <a:ea typeface="+mn-lt"/>
                <a:cs typeface="Arial" panose="020B0604020202020204" pitchFamily="34" charset="0"/>
              </a:rPr>
              <a:t>Flute - Jermaine Freeman </a:t>
            </a:r>
          </a:p>
          <a:p>
            <a:pPr>
              <a:lnSpc>
                <a:spcPct val="150000"/>
              </a:lnSpc>
            </a:pPr>
            <a:r>
              <a:rPr lang="en-GB" sz="1600" dirty="0">
                <a:solidFill>
                  <a:srgbClr val="002060"/>
                </a:solidFill>
                <a:latin typeface="Arial" panose="020B0604020202020204" pitchFamily="34" charset="0"/>
                <a:ea typeface="+mn-lt"/>
                <a:cs typeface="Arial" panose="020B0604020202020204" pitchFamily="34" charset="0"/>
              </a:rPr>
              <a:t>Snout - Ami Metcalf </a:t>
            </a:r>
          </a:p>
          <a:p>
            <a:pPr>
              <a:lnSpc>
                <a:spcPct val="150000"/>
              </a:lnSpc>
            </a:pPr>
            <a:r>
              <a:rPr lang="en-GB" sz="1600" dirty="0">
                <a:solidFill>
                  <a:srgbClr val="002060"/>
                </a:solidFill>
                <a:latin typeface="Arial" panose="020B0604020202020204" pitchFamily="34" charset="0"/>
                <a:ea typeface="+mn-lt"/>
                <a:cs typeface="Arial" panose="020B0604020202020204" pitchFamily="34" charset="0"/>
              </a:rPr>
              <a:t>Snug - Jamie-Rose Monk </a:t>
            </a:r>
          </a:p>
          <a:p>
            <a:pPr>
              <a:lnSpc>
                <a:spcPct val="150000"/>
              </a:lnSpc>
            </a:pPr>
            <a:r>
              <a:rPr lang="en-GB" sz="1600" dirty="0">
                <a:solidFill>
                  <a:srgbClr val="002060"/>
                </a:solidFill>
                <a:latin typeface="Arial" panose="020B0604020202020204" pitchFamily="34" charset="0"/>
                <a:ea typeface="+mn-lt"/>
                <a:cs typeface="Arial" panose="020B0604020202020204" pitchFamily="34" charset="0"/>
              </a:rPr>
              <a:t>Starveling - Francis </a:t>
            </a:r>
            <a:r>
              <a:rPr lang="en-GB" sz="1600" dirty="0" err="1">
                <a:solidFill>
                  <a:srgbClr val="002060"/>
                </a:solidFill>
                <a:latin typeface="Arial" panose="020B0604020202020204" pitchFamily="34" charset="0"/>
                <a:ea typeface="+mn-lt"/>
                <a:cs typeface="Arial" panose="020B0604020202020204" pitchFamily="34" charset="0"/>
              </a:rPr>
              <a:t>Lovehall</a:t>
            </a:r>
            <a:r>
              <a:rPr lang="en-GB" sz="1600" dirty="0">
                <a:solidFill>
                  <a:srgbClr val="002060"/>
                </a:solidFill>
                <a:latin typeface="Arial" panose="020B0604020202020204" pitchFamily="34" charset="0"/>
                <a:ea typeface="+mn-lt"/>
                <a:cs typeface="Arial" panose="020B0604020202020204" pitchFamily="34" charset="0"/>
              </a:rPr>
              <a:t> </a:t>
            </a:r>
          </a:p>
          <a:p>
            <a:pPr>
              <a:lnSpc>
                <a:spcPct val="150000"/>
              </a:lnSpc>
            </a:pPr>
            <a:endParaRPr lang="en-GB" sz="1600" dirty="0">
              <a:solidFill>
                <a:srgbClr val="002060"/>
              </a:solidFill>
              <a:latin typeface="Arial" panose="020B0604020202020204" pitchFamily="34" charset="0"/>
              <a:ea typeface="+mn-lt"/>
              <a:cs typeface="Arial" panose="020B0604020202020204" pitchFamily="34" charset="0"/>
            </a:endParaRPr>
          </a:p>
          <a:p>
            <a:pPr>
              <a:lnSpc>
                <a:spcPct val="150000"/>
              </a:lnSpc>
            </a:pPr>
            <a:r>
              <a:rPr lang="en-GB" sz="1600" b="1" u="sng" dirty="0">
                <a:solidFill>
                  <a:srgbClr val="002060"/>
                </a:solidFill>
                <a:latin typeface="Arial" panose="020B0604020202020204" pitchFamily="34" charset="0"/>
                <a:ea typeface="+mn-lt"/>
                <a:cs typeface="Arial" panose="020B0604020202020204" pitchFamily="34" charset="0"/>
              </a:rPr>
              <a:t>The Fairies:</a:t>
            </a:r>
          </a:p>
          <a:p>
            <a:pPr>
              <a:lnSpc>
                <a:spcPct val="150000"/>
              </a:lnSpc>
            </a:pPr>
            <a:r>
              <a:rPr lang="en-GB" sz="1600" dirty="0" err="1">
                <a:solidFill>
                  <a:srgbClr val="002060"/>
                </a:solidFill>
                <a:latin typeface="Arial" panose="020B0604020202020204" pitchFamily="34" charset="0"/>
                <a:ea typeface="+mn-lt"/>
                <a:cs typeface="Arial" panose="020B0604020202020204" pitchFamily="34" charset="0"/>
              </a:rPr>
              <a:t>Peaseblossom</a:t>
            </a:r>
            <a:r>
              <a:rPr lang="en-GB" sz="1600" dirty="0">
                <a:solidFill>
                  <a:srgbClr val="002060"/>
                </a:solidFill>
                <a:latin typeface="Arial" panose="020B0604020202020204" pitchFamily="34" charset="0"/>
                <a:ea typeface="+mn-lt"/>
                <a:cs typeface="Arial" panose="020B0604020202020204" pitchFamily="34" charset="0"/>
              </a:rPr>
              <a:t> - Chipo </a:t>
            </a:r>
            <a:r>
              <a:rPr lang="en-GB" sz="1600" dirty="0" err="1">
                <a:solidFill>
                  <a:srgbClr val="002060"/>
                </a:solidFill>
                <a:latin typeface="Arial" panose="020B0604020202020204" pitchFamily="34" charset="0"/>
                <a:ea typeface="+mn-lt"/>
                <a:cs typeface="Arial" panose="020B0604020202020204" pitchFamily="34" charset="0"/>
              </a:rPr>
              <a:t>Kureya</a:t>
            </a:r>
            <a:r>
              <a:rPr lang="en-GB" sz="1600" dirty="0">
                <a:solidFill>
                  <a:srgbClr val="002060"/>
                </a:solidFill>
                <a:latin typeface="Arial" panose="020B0604020202020204" pitchFamily="34" charset="0"/>
                <a:ea typeface="+mn-lt"/>
                <a:cs typeface="Arial" panose="020B0604020202020204" pitchFamily="34" charset="0"/>
              </a:rPr>
              <a:t> </a:t>
            </a:r>
            <a:endParaRPr lang="en-US" sz="1600" dirty="0">
              <a:solidFill>
                <a:srgbClr val="002060"/>
              </a:solidFill>
              <a:latin typeface="Arial" panose="020B0604020202020204" pitchFamily="34" charset="0"/>
              <a:ea typeface="+mn-lt"/>
              <a:cs typeface="Arial" panose="020B0604020202020204" pitchFamily="34" charset="0"/>
            </a:endParaRPr>
          </a:p>
          <a:p>
            <a:pPr>
              <a:lnSpc>
                <a:spcPct val="150000"/>
              </a:lnSpc>
            </a:pPr>
            <a:r>
              <a:rPr lang="en-GB" sz="1600" dirty="0">
                <a:solidFill>
                  <a:srgbClr val="002060"/>
                </a:solidFill>
                <a:latin typeface="Arial" panose="020B0604020202020204" pitchFamily="34" charset="0"/>
                <a:ea typeface="+mn-lt"/>
                <a:cs typeface="Arial" panose="020B0604020202020204" pitchFamily="34" charset="0"/>
              </a:rPr>
              <a:t>Cobweb - Jay Webb  </a:t>
            </a:r>
            <a:endParaRPr lang="en-US" sz="1600" dirty="0">
              <a:solidFill>
                <a:srgbClr val="002060"/>
              </a:solidFill>
              <a:latin typeface="Arial" panose="020B0604020202020204" pitchFamily="34" charset="0"/>
              <a:ea typeface="+mn-lt"/>
              <a:cs typeface="Arial" panose="020B0604020202020204" pitchFamily="34" charset="0"/>
            </a:endParaRPr>
          </a:p>
          <a:p>
            <a:pPr>
              <a:lnSpc>
                <a:spcPct val="150000"/>
              </a:lnSpc>
            </a:pPr>
            <a:r>
              <a:rPr lang="en-GB" sz="1600" dirty="0">
                <a:solidFill>
                  <a:srgbClr val="002060"/>
                </a:solidFill>
                <a:latin typeface="Arial" panose="020B0604020202020204" pitchFamily="34" charset="0"/>
                <a:ea typeface="+mn-lt"/>
                <a:cs typeface="Arial" panose="020B0604020202020204" pitchFamily="34" charset="0"/>
              </a:rPr>
              <a:t>Moth - Charlotte Atkinson </a:t>
            </a:r>
            <a:endParaRPr lang="en-US" sz="1600" dirty="0">
              <a:solidFill>
                <a:srgbClr val="002060"/>
              </a:solidFill>
              <a:latin typeface="Arial" panose="020B0604020202020204" pitchFamily="34" charset="0"/>
              <a:ea typeface="+mn-lt"/>
              <a:cs typeface="Arial" panose="020B0604020202020204" pitchFamily="34" charset="0"/>
            </a:endParaRPr>
          </a:p>
          <a:p>
            <a:pPr>
              <a:lnSpc>
                <a:spcPct val="150000"/>
              </a:lnSpc>
            </a:pPr>
            <a:r>
              <a:rPr lang="en-GB" sz="1600" dirty="0">
                <a:solidFill>
                  <a:srgbClr val="002060"/>
                </a:solidFill>
                <a:latin typeface="Arial" panose="020B0604020202020204" pitchFamily="34" charset="0"/>
                <a:ea typeface="+mn-lt"/>
                <a:cs typeface="Arial" panose="020B0604020202020204" pitchFamily="34" charset="0"/>
              </a:rPr>
              <a:t>Bedbug - Rachel </a:t>
            </a:r>
            <a:r>
              <a:rPr lang="en-GB" sz="1600" dirty="0" err="1">
                <a:solidFill>
                  <a:srgbClr val="002060"/>
                </a:solidFill>
                <a:latin typeface="Arial" panose="020B0604020202020204" pitchFamily="34" charset="0"/>
                <a:ea typeface="+mn-lt"/>
                <a:cs typeface="Arial" panose="020B0604020202020204" pitchFamily="34" charset="0"/>
              </a:rPr>
              <a:t>Tolzman</a:t>
            </a:r>
            <a:endParaRPr lang="en-GB" sz="1600" dirty="0">
              <a:solidFill>
                <a:srgbClr val="002060"/>
              </a:solidFill>
              <a:latin typeface="Arial" panose="020B0604020202020204" pitchFamily="34" charset="0"/>
              <a:ea typeface="+mn-lt"/>
              <a:cs typeface="Arial" panose="020B0604020202020204" pitchFamily="34" charset="0"/>
            </a:endParaRPr>
          </a:p>
          <a:p>
            <a:pPr>
              <a:lnSpc>
                <a:spcPct val="150000"/>
              </a:lnSpc>
            </a:pPr>
            <a:r>
              <a:rPr lang="en-GB" sz="1600" dirty="0" err="1">
                <a:solidFill>
                  <a:srgbClr val="002060"/>
                </a:solidFill>
                <a:latin typeface="Arial" panose="020B0604020202020204" pitchFamily="34" charset="0"/>
                <a:ea typeface="+mn-lt"/>
                <a:cs typeface="Arial" panose="020B0604020202020204" pitchFamily="34" charset="0"/>
              </a:rPr>
              <a:t>Mustardseed</a:t>
            </a:r>
            <a:r>
              <a:rPr lang="en-GB" sz="1600" dirty="0">
                <a:solidFill>
                  <a:srgbClr val="002060"/>
                </a:solidFill>
                <a:latin typeface="Arial" panose="020B0604020202020204" pitchFamily="34" charset="0"/>
                <a:ea typeface="+mn-lt"/>
                <a:cs typeface="Arial" panose="020B0604020202020204" pitchFamily="34" charset="0"/>
              </a:rPr>
              <a:t> - </a:t>
            </a:r>
            <a:r>
              <a:rPr lang="en-GB" sz="1600" dirty="0" err="1">
                <a:solidFill>
                  <a:srgbClr val="002060"/>
                </a:solidFill>
                <a:latin typeface="Arial" panose="020B0604020202020204" pitchFamily="34" charset="0"/>
                <a:ea typeface="+mn-lt"/>
                <a:cs typeface="Arial" panose="020B0604020202020204" pitchFamily="34" charset="0"/>
              </a:rPr>
              <a:t>Lennin</a:t>
            </a:r>
            <a:r>
              <a:rPr lang="en-GB" sz="1600" dirty="0">
                <a:solidFill>
                  <a:srgbClr val="002060"/>
                </a:solidFill>
                <a:latin typeface="Arial" panose="020B0604020202020204" pitchFamily="34" charset="0"/>
                <a:ea typeface="+mn-lt"/>
                <a:cs typeface="Arial" panose="020B0604020202020204" pitchFamily="34" charset="0"/>
              </a:rPr>
              <a:t> Nelson-McClure  </a:t>
            </a:r>
            <a:endParaRPr lang="en-US" sz="1600" dirty="0">
              <a:solidFill>
                <a:srgbClr val="002060"/>
              </a:solidFill>
              <a:latin typeface="Arial" panose="020B0604020202020204" pitchFamily="34" charset="0"/>
              <a:ea typeface="+mn-lt"/>
              <a:cs typeface="Arial" panose="020B0604020202020204" pitchFamily="34" charset="0"/>
            </a:endParaRPr>
          </a:p>
        </p:txBody>
      </p:sp>
      <p:sp>
        <p:nvSpPr>
          <p:cNvPr id="6" name="Title 1">
            <a:extLst>
              <a:ext uri="{FF2B5EF4-FFF2-40B4-BE49-F238E27FC236}">
                <a16:creationId xmlns:a16="http://schemas.microsoft.com/office/drawing/2014/main" id="{B2ECFF73-F19D-43BE-A0BA-E9535FA5C179}"/>
              </a:ext>
            </a:extLst>
          </p:cNvPr>
          <p:cNvSpPr txBox="1">
            <a:spLocks/>
          </p:cNvSpPr>
          <p:nvPr/>
        </p:nvSpPr>
        <p:spPr>
          <a:xfrm>
            <a:off x="7779731" y="34641"/>
            <a:ext cx="1691936" cy="65707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Cast:</a:t>
            </a:r>
          </a:p>
        </p:txBody>
      </p:sp>
      <p:sp>
        <p:nvSpPr>
          <p:cNvPr id="7" name="Title 1">
            <a:extLst>
              <a:ext uri="{FF2B5EF4-FFF2-40B4-BE49-F238E27FC236}">
                <a16:creationId xmlns:a16="http://schemas.microsoft.com/office/drawing/2014/main" id="{7CED14D0-5715-4E91-BB5B-777DC4A2C30A}"/>
              </a:ext>
            </a:extLst>
          </p:cNvPr>
          <p:cNvSpPr txBox="1">
            <a:spLocks/>
          </p:cNvSpPr>
          <p:nvPr/>
        </p:nvSpPr>
        <p:spPr>
          <a:xfrm>
            <a:off x="315089" y="660473"/>
            <a:ext cx="4558751" cy="65707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Production Team:</a:t>
            </a:r>
          </a:p>
        </p:txBody>
      </p:sp>
    </p:spTree>
    <p:extLst>
      <p:ext uri="{BB962C8B-B14F-4D97-AF65-F5344CB8AC3E}">
        <p14:creationId xmlns:p14="http://schemas.microsoft.com/office/powerpoint/2010/main" val="117279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D227-5789-47B2-80C1-840FD7032F91}"/>
              </a:ext>
            </a:extLst>
          </p:cNvPr>
          <p:cNvSpPr>
            <a:spLocks noGrp="1"/>
          </p:cNvSpPr>
          <p:nvPr>
            <p:ph type="title"/>
          </p:nvPr>
        </p:nvSpPr>
        <p:spPr>
          <a:xfrm>
            <a:off x="3265873" y="-9483"/>
            <a:ext cx="6348644" cy="542143"/>
          </a:xfrm>
        </p:spPr>
        <p:txBody>
          <a:bodyPr>
            <a:noAutofit/>
          </a:bodyPr>
          <a:lstStyle/>
          <a:p>
            <a:r>
              <a:rPr lang="en-GB" sz="2800"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Character Relationships</a:t>
            </a:r>
          </a:p>
        </p:txBody>
      </p:sp>
      <p:sp>
        <p:nvSpPr>
          <p:cNvPr id="3" name="Content Placeholder 2">
            <a:extLst>
              <a:ext uri="{FF2B5EF4-FFF2-40B4-BE49-F238E27FC236}">
                <a16:creationId xmlns:a16="http://schemas.microsoft.com/office/drawing/2014/main" id="{FF47FE25-5880-45BA-9417-F7D252CFEF70}"/>
              </a:ext>
            </a:extLst>
          </p:cNvPr>
          <p:cNvSpPr>
            <a:spLocks noGrp="1"/>
          </p:cNvSpPr>
          <p:nvPr>
            <p:ph idx="1"/>
          </p:nvPr>
        </p:nvSpPr>
        <p:spPr>
          <a:xfrm>
            <a:off x="331300" y="461638"/>
            <a:ext cx="11622157" cy="1590260"/>
          </a:xfrm>
          <a:ln w="12700">
            <a:solidFill>
              <a:srgbClr val="002060"/>
            </a:solidFill>
          </a:ln>
        </p:spPr>
        <p:txBody>
          <a:bodyPr>
            <a:normAutofit fontScale="85000" lnSpcReduction="20000"/>
          </a:bodyPr>
          <a:lstStyle/>
          <a:p>
            <a:pPr marL="0" indent="0">
              <a:buClr>
                <a:srgbClr val="002060"/>
              </a:buClr>
              <a:buNone/>
            </a:pPr>
            <a:r>
              <a:rPr lang="en-GB" sz="1900" b="1" u="sng" dirty="0">
                <a:solidFill>
                  <a:schemeClr val="tx2"/>
                </a:solidFill>
                <a:latin typeface="Arial" panose="020B0604020202020204" pitchFamily="34" charset="0"/>
                <a:cs typeface="Arial" panose="020B0604020202020204" pitchFamily="34" charset="0"/>
              </a:rPr>
              <a:t>The Fairies:</a:t>
            </a:r>
          </a:p>
          <a:p>
            <a:pPr>
              <a:buClr>
                <a:srgbClr val="002060"/>
              </a:buClr>
              <a:buFont typeface="Wingdings" panose="05000000000000000000" pitchFamily="2" charset="2"/>
              <a:buChar char="«"/>
            </a:pPr>
            <a:r>
              <a:rPr lang="en-GB" sz="1900" b="1" dirty="0">
                <a:solidFill>
                  <a:schemeClr val="tx2"/>
                </a:solidFill>
                <a:latin typeface="Arial" panose="020B0604020202020204" pitchFamily="34" charset="0"/>
                <a:cs typeface="Arial" panose="020B0604020202020204" pitchFamily="34" charset="0"/>
              </a:rPr>
              <a:t>Oberon &amp; Titania are the Fairy King &amp; Queen. They are fighting over the ‘Changeling Boy’ and their arguments are disrupting the balance of nature, causing weather change and infertility in the world. </a:t>
            </a:r>
          </a:p>
          <a:p>
            <a:pPr>
              <a:buClr>
                <a:srgbClr val="002060"/>
              </a:buClr>
              <a:buFont typeface="Wingdings" panose="05000000000000000000" pitchFamily="2" charset="2"/>
              <a:buChar char="«"/>
            </a:pPr>
            <a:r>
              <a:rPr lang="en-GB" sz="1900" b="1" dirty="0">
                <a:solidFill>
                  <a:schemeClr val="tx2"/>
                </a:solidFill>
                <a:latin typeface="Arial" panose="020B0604020202020204" pitchFamily="34" charset="0"/>
                <a:cs typeface="Arial" panose="020B0604020202020204" pitchFamily="34" charset="0"/>
              </a:rPr>
              <a:t>Titania decides to drug Oberon to make him fall in love with Bottom, who has been ‘translated’ by magic into an ass (a donkey) as revenge for the refusal to hand over the boy.</a:t>
            </a:r>
          </a:p>
          <a:p>
            <a:pPr>
              <a:buClr>
                <a:srgbClr val="002060"/>
              </a:buClr>
              <a:buFont typeface="Wingdings" panose="05000000000000000000" pitchFamily="2" charset="2"/>
              <a:buChar char="«"/>
            </a:pPr>
            <a:r>
              <a:rPr lang="en-GB" sz="1900" b="1" dirty="0">
                <a:solidFill>
                  <a:schemeClr val="tx2"/>
                </a:solidFill>
                <a:latin typeface="Arial" panose="020B0604020202020204" pitchFamily="34" charset="0"/>
                <a:cs typeface="Arial" panose="020B0604020202020204" pitchFamily="34" charset="0"/>
              </a:rPr>
              <a:t>In this version, Oberon and Titania swap roles from the original (as well as several lines).</a:t>
            </a:r>
          </a:p>
          <a:p>
            <a:endParaRPr lang="en-GB" dirty="0"/>
          </a:p>
          <a:p>
            <a:pPr marL="0" indent="0">
              <a:buNone/>
            </a:pPr>
            <a:endParaRPr lang="en-GB" dirty="0"/>
          </a:p>
        </p:txBody>
      </p:sp>
      <p:sp>
        <p:nvSpPr>
          <p:cNvPr id="4" name="TextBox 3">
            <a:extLst>
              <a:ext uri="{FF2B5EF4-FFF2-40B4-BE49-F238E27FC236}">
                <a16:creationId xmlns:a16="http://schemas.microsoft.com/office/drawing/2014/main" id="{98990F92-76FA-4AE1-8C0A-22FFE273EAA2}"/>
              </a:ext>
            </a:extLst>
          </p:cNvPr>
          <p:cNvSpPr txBox="1"/>
          <p:nvPr/>
        </p:nvSpPr>
        <p:spPr>
          <a:xfrm>
            <a:off x="331299" y="2115847"/>
            <a:ext cx="11622157" cy="2800767"/>
          </a:xfrm>
          <a:prstGeom prst="rect">
            <a:avLst/>
          </a:prstGeom>
          <a:noFill/>
          <a:ln w="12700">
            <a:solidFill>
              <a:srgbClr val="002060"/>
            </a:solidFill>
          </a:ln>
        </p:spPr>
        <p:txBody>
          <a:bodyPr wrap="square" rtlCol="0">
            <a:spAutoFit/>
          </a:bodyPr>
          <a:lstStyle/>
          <a:p>
            <a:pPr>
              <a:buClr>
                <a:srgbClr val="002060"/>
              </a:buClr>
            </a:pPr>
            <a:r>
              <a:rPr lang="en-GB" sz="1600" b="1" u="sng" dirty="0">
                <a:solidFill>
                  <a:schemeClr val="tx2"/>
                </a:solidFill>
                <a:latin typeface="Arial" panose="020B0604020202020204" pitchFamily="34" charset="0"/>
                <a:cs typeface="Arial" panose="020B0604020202020204" pitchFamily="34" charset="0"/>
              </a:rPr>
              <a:t>The Nobles:</a:t>
            </a:r>
          </a:p>
          <a:p>
            <a:pPr marL="342900" indent="-342900">
              <a:buClr>
                <a:srgbClr val="002060"/>
              </a:buClr>
              <a:buFont typeface="Wingdings" panose="05000000000000000000" pitchFamily="2" charset="2"/>
              <a:buChar char="«"/>
            </a:pPr>
            <a:r>
              <a:rPr lang="en-GB" sz="1600" b="1" dirty="0">
                <a:solidFill>
                  <a:schemeClr val="tx2"/>
                </a:solidFill>
                <a:latin typeface="Arial" panose="020B0604020202020204" pitchFamily="34" charset="0"/>
                <a:cs typeface="Arial" panose="020B0604020202020204" pitchFamily="34" charset="0"/>
              </a:rPr>
              <a:t>Theseus &amp; Hippolyta are about to get married – partly to end a war between their countries and partly for love.</a:t>
            </a:r>
          </a:p>
          <a:p>
            <a:pPr marL="342900" indent="-342900">
              <a:buClr>
                <a:srgbClr val="002060"/>
              </a:buClr>
              <a:buFont typeface="Wingdings" panose="05000000000000000000" pitchFamily="2" charset="2"/>
              <a:buChar char="«"/>
            </a:pPr>
            <a:r>
              <a:rPr lang="en-GB" sz="1600" b="1" dirty="0">
                <a:solidFill>
                  <a:schemeClr val="tx2"/>
                </a:solidFill>
                <a:latin typeface="Arial" panose="020B0604020202020204" pitchFamily="34" charset="0"/>
                <a:cs typeface="Arial" panose="020B0604020202020204" pitchFamily="34" charset="0"/>
              </a:rPr>
              <a:t>Hermia &amp; Lysander are in love. Hermia’s father, Egeus, is insisting that Hermia marries Demetrius as it makes better business sense. Hermia is told that she can either marry Demetrius OR be executed OR spend her life in a nunnery – she has to decide by the Duke’s wedding day. Hermia and Lysander run away but make the mistake of telling Helena, who tells Demetrius because she wants to please him.</a:t>
            </a:r>
          </a:p>
          <a:p>
            <a:pPr marL="342900" indent="-342900">
              <a:buClr>
                <a:srgbClr val="002060"/>
              </a:buClr>
              <a:buFont typeface="Wingdings" panose="05000000000000000000" pitchFamily="2" charset="2"/>
              <a:buChar char="«"/>
            </a:pPr>
            <a:r>
              <a:rPr lang="en-GB" sz="1600" b="1" dirty="0">
                <a:solidFill>
                  <a:schemeClr val="tx2"/>
                </a:solidFill>
                <a:latin typeface="Arial" panose="020B0604020202020204" pitchFamily="34" charset="0"/>
                <a:cs typeface="Arial" panose="020B0604020202020204" pitchFamily="34" charset="0"/>
              </a:rPr>
              <a:t>Demetrius doesn’t really love Hermia but wants to marry her to increase his </a:t>
            </a:r>
            <a:r>
              <a:rPr lang="en-GB" sz="1600" b="1" dirty="0" err="1">
                <a:solidFill>
                  <a:schemeClr val="tx2"/>
                </a:solidFill>
                <a:latin typeface="Arial" panose="020B0604020202020204" pitchFamily="34" charset="0"/>
                <a:cs typeface="Arial" panose="020B0604020202020204" pitchFamily="34" charset="0"/>
              </a:rPr>
              <a:t>poer</a:t>
            </a:r>
            <a:r>
              <a:rPr lang="en-GB" sz="1600" b="1" dirty="0">
                <a:solidFill>
                  <a:schemeClr val="tx2"/>
                </a:solidFill>
                <a:latin typeface="Arial" panose="020B0604020202020204" pitchFamily="34" charset="0"/>
                <a:cs typeface="Arial" panose="020B0604020202020204" pitchFamily="34" charset="0"/>
              </a:rPr>
              <a:t> and influence in Athenian society.</a:t>
            </a:r>
          </a:p>
          <a:p>
            <a:pPr marL="342900" indent="-342900">
              <a:buClr>
                <a:srgbClr val="002060"/>
              </a:buClr>
              <a:buFont typeface="Wingdings" panose="05000000000000000000" pitchFamily="2" charset="2"/>
              <a:buChar char="«"/>
            </a:pPr>
            <a:r>
              <a:rPr lang="en-GB" sz="1600" b="1" dirty="0">
                <a:solidFill>
                  <a:schemeClr val="tx2"/>
                </a:solidFill>
                <a:latin typeface="Arial" panose="020B0604020202020204" pitchFamily="34" charset="0"/>
                <a:cs typeface="Arial" panose="020B0604020202020204" pitchFamily="34" charset="0"/>
              </a:rPr>
              <a:t>Helena is in love with Demetrius but he treats her badly.</a:t>
            </a:r>
          </a:p>
          <a:p>
            <a:pPr marL="342900" indent="-342900">
              <a:buClr>
                <a:srgbClr val="002060"/>
              </a:buClr>
              <a:buFont typeface="Wingdings" panose="05000000000000000000" pitchFamily="2" charset="2"/>
              <a:buChar char="«"/>
            </a:pPr>
            <a:r>
              <a:rPr lang="en-GB" sz="1600" b="1" dirty="0">
                <a:solidFill>
                  <a:schemeClr val="tx2"/>
                </a:solidFill>
                <a:latin typeface="Arial" panose="020B0604020202020204" pitchFamily="34" charset="0"/>
                <a:cs typeface="Arial" panose="020B0604020202020204" pitchFamily="34" charset="0"/>
              </a:rPr>
              <a:t>The Fairies don’t like Demetrius’ attitude and intervene in the young lovers’ relationships using a plant but Puck inadvertently causes lots of confusion by drugging the wrong people!</a:t>
            </a:r>
          </a:p>
        </p:txBody>
      </p:sp>
      <p:sp>
        <p:nvSpPr>
          <p:cNvPr id="5" name="TextBox 4">
            <a:extLst>
              <a:ext uri="{FF2B5EF4-FFF2-40B4-BE49-F238E27FC236}">
                <a16:creationId xmlns:a16="http://schemas.microsoft.com/office/drawing/2014/main" id="{EFC19ED5-F45B-4869-A99D-8FF592B7353E}"/>
              </a:ext>
            </a:extLst>
          </p:cNvPr>
          <p:cNvSpPr txBox="1"/>
          <p:nvPr/>
        </p:nvSpPr>
        <p:spPr>
          <a:xfrm>
            <a:off x="331299" y="4980563"/>
            <a:ext cx="11622157" cy="1877437"/>
          </a:xfrm>
          <a:prstGeom prst="rect">
            <a:avLst/>
          </a:prstGeom>
          <a:noFill/>
          <a:ln>
            <a:solidFill>
              <a:srgbClr val="002060"/>
            </a:solidFill>
          </a:ln>
        </p:spPr>
        <p:txBody>
          <a:bodyPr wrap="square" rtlCol="0">
            <a:spAutoFit/>
          </a:bodyPr>
          <a:lstStyle/>
          <a:p>
            <a:r>
              <a:rPr lang="en-GB" sz="1600" b="1" u="sng" dirty="0">
                <a:solidFill>
                  <a:schemeClr val="tx2"/>
                </a:solidFill>
                <a:latin typeface="Arial" panose="020B0604020202020204" pitchFamily="34" charset="0"/>
                <a:cs typeface="Arial" panose="020B0604020202020204" pitchFamily="34" charset="0"/>
              </a:rPr>
              <a:t>The Mechanicals:</a:t>
            </a:r>
          </a:p>
          <a:p>
            <a:pPr marL="342900" indent="-342900">
              <a:buClr>
                <a:srgbClr val="002060"/>
              </a:buClr>
              <a:buFont typeface="Wingdings" panose="05000000000000000000" pitchFamily="2" charset="2"/>
              <a:buChar char="«"/>
            </a:pPr>
            <a:r>
              <a:rPr lang="en-GB" sz="1600" b="1" dirty="0">
                <a:solidFill>
                  <a:schemeClr val="tx2"/>
                </a:solidFill>
                <a:latin typeface="Arial" panose="020B0604020202020204" pitchFamily="34" charset="0"/>
                <a:cs typeface="Arial" panose="020B0604020202020204" pitchFamily="34" charset="0"/>
              </a:rPr>
              <a:t>The Mechanicals consist of: Quince, Bottom, Snug, Starveling, Flute &amp; Snout. They are excited to try to win a competition to perform at the Duke’s wedding. Bottom wants to play ALL of the roles. They decide to perform the play ‘Pyramus &amp; Thisbe’. To do that, they decide to meet in the woods to rehearse.</a:t>
            </a:r>
          </a:p>
          <a:p>
            <a:pPr marL="342900" indent="-342900">
              <a:buClr>
                <a:srgbClr val="002060"/>
              </a:buClr>
              <a:buFont typeface="Wingdings" panose="05000000000000000000" pitchFamily="2" charset="2"/>
              <a:buChar char="«"/>
            </a:pPr>
            <a:r>
              <a:rPr lang="en-GB" sz="1600" b="1" dirty="0">
                <a:solidFill>
                  <a:schemeClr val="tx2"/>
                </a:solidFill>
                <a:latin typeface="Arial" panose="020B0604020202020204" pitchFamily="34" charset="0"/>
                <a:cs typeface="Arial" panose="020B0604020202020204" pitchFamily="34" charset="0"/>
              </a:rPr>
              <a:t>Whilst rehearsing, Puck ‘translates’ Bottom into an ass and Oberon falls in love with him. Later, the spell is removed and Bottom can’t work out whether or not is was a ‘dream’.</a:t>
            </a:r>
          </a:p>
          <a:p>
            <a:pPr marL="342900" indent="-342900">
              <a:buClr>
                <a:srgbClr val="002060"/>
              </a:buClr>
              <a:buFont typeface="Wingdings" panose="05000000000000000000" pitchFamily="2" charset="2"/>
              <a:buChar char="«"/>
            </a:pPr>
            <a:r>
              <a:rPr lang="en-GB" sz="1600" b="1" dirty="0">
                <a:solidFill>
                  <a:schemeClr val="tx2"/>
                </a:solidFill>
                <a:latin typeface="Arial" panose="020B0604020202020204" pitchFamily="34" charset="0"/>
                <a:cs typeface="Arial" panose="020B0604020202020204" pitchFamily="34" charset="0"/>
              </a:rPr>
              <a:t>The Mechanicals create a lot of humour in the play and represent ordinary people.</a:t>
            </a:r>
          </a:p>
        </p:txBody>
      </p:sp>
    </p:spTree>
    <p:extLst>
      <p:ext uri="{BB962C8B-B14F-4D97-AF65-F5344CB8AC3E}">
        <p14:creationId xmlns:p14="http://schemas.microsoft.com/office/powerpoint/2010/main" val="3394357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C99E-2751-4B03-9345-E999FFBD5279}"/>
              </a:ext>
            </a:extLst>
          </p:cNvPr>
          <p:cNvSpPr>
            <a:spLocks noGrp="1"/>
          </p:cNvSpPr>
          <p:nvPr>
            <p:ph type="title"/>
          </p:nvPr>
        </p:nvSpPr>
        <p:spPr>
          <a:xfrm>
            <a:off x="4637473" y="1"/>
            <a:ext cx="2917054" cy="585926"/>
          </a:xfrm>
        </p:spPr>
        <p:txBody>
          <a:bodyPr>
            <a:normAutofit fontScale="90000"/>
          </a:bodyPr>
          <a:lstStyle/>
          <a:p>
            <a:pPr algn="ctr"/>
            <a:r>
              <a:rPr lang="en-GB" b="1" dirty="0">
                <a:solidFill>
                  <a:schemeClr val="tx2"/>
                </a:solidFill>
                <a:effectLst>
                  <a:outerShdw blurRad="38100" dist="38100" dir="2700000" algn="tl">
                    <a:srgbClr val="000000">
                      <a:alpha val="43137"/>
                    </a:srgbClr>
                  </a:outerShdw>
                </a:effectLst>
              </a:rPr>
              <a:t>Staging</a:t>
            </a:r>
          </a:p>
        </p:txBody>
      </p:sp>
      <p:sp>
        <p:nvSpPr>
          <p:cNvPr id="3" name="Content Placeholder 2">
            <a:extLst>
              <a:ext uri="{FF2B5EF4-FFF2-40B4-BE49-F238E27FC236}">
                <a16:creationId xmlns:a16="http://schemas.microsoft.com/office/drawing/2014/main" id="{D3882DB9-925B-4847-951C-91EBA06B0A96}"/>
              </a:ext>
            </a:extLst>
          </p:cNvPr>
          <p:cNvSpPr>
            <a:spLocks noGrp="1"/>
          </p:cNvSpPr>
          <p:nvPr>
            <p:ph idx="1"/>
          </p:nvPr>
        </p:nvSpPr>
        <p:spPr>
          <a:xfrm>
            <a:off x="1" y="689113"/>
            <a:ext cx="12192000" cy="6168887"/>
          </a:xfrm>
        </p:spPr>
        <p:txBody>
          <a:bodyPr>
            <a:normAutofit lnSpcReduction="10000"/>
          </a:bodyPr>
          <a:lstStyle/>
          <a:p>
            <a:r>
              <a:rPr lang="en-GB" b="1" dirty="0">
                <a:solidFill>
                  <a:schemeClr val="tx2"/>
                </a:solidFill>
              </a:rPr>
              <a:t>Style is </a:t>
            </a:r>
            <a:r>
              <a:rPr lang="en-GB" b="1" u="sng" dirty="0">
                <a:solidFill>
                  <a:schemeClr val="tx2"/>
                </a:solidFill>
              </a:rPr>
              <a:t>immersive theatre </a:t>
            </a:r>
            <a:r>
              <a:rPr lang="en-GB" b="1" dirty="0">
                <a:solidFill>
                  <a:schemeClr val="tx2"/>
                </a:solidFill>
              </a:rPr>
              <a:t>– </a:t>
            </a:r>
            <a:r>
              <a:rPr lang="en-GB" dirty="0">
                <a:solidFill>
                  <a:schemeClr val="tx2"/>
                </a:solidFill>
              </a:rPr>
              <a:t>the audience stand throughout (except for those in the balcony) and are close to (and often involved in) the action.</a:t>
            </a:r>
          </a:p>
          <a:p>
            <a:r>
              <a:rPr lang="en-GB" b="1" dirty="0">
                <a:solidFill>
                  <a:schemeClr val="tx2"/>
                </a:solidFill>
              </a:rPr>
              <a:t> Audience positioning – </a:t>
            </a:r>
            <a:r>
              <a:rPr lang="en-GB" dirty="0">
                <a:solidFill>
                  <a:schemeClr val="tx2"/>
                </a:solidFill>
              </a:rPr>
              <a:t>various positions, from traverse to thrust to in-the-round.</a:t>
            </a:r>
          </a:p>
          <a:p>
            <a:r>
              <a:rPr lang="en-GB" b="1" dirty="0">
                <a:solidFill>
                  <a:schemeClr val="tx2"/>
                </a:solidFill>
              </a:rPr>
              <a:t>Sightlines – </a:t>
            </a:r>
            <a:r>
              <a:rPr lang="en-GB" dirty="0">
                <a:solidFill>
                  <a:schemeClr val="tx2"/>
                </a:solidFill>
              </a:rPr>
              <a:t>controlled by the stage positioning for the ‘groundlings’; will depend on the height of people in front. Balcony seating gets a good view but from above.</a:t>
            </a:r>
          </a:p>
          <a:p>
            <a:r>
              <a:rPr lang="en-GB" b="1" dirty="0">
                <a:solidFill>
                  <a:schemeClr val="tx2"/>
                </a:solidFill>
              </a:rPr>
              <a:t>Actor/audience relationship – </a:t>
            </a:r>
            <a:r>
              <a:rPr lang="en-GB" dirty="0">
                <a:solidFill>
                  <a:schemeClr val="tx2"/>
                </a:solidFill>
              </a:rPr>
              <a:t>the immersive experience creates intimacy and drew the audience in; the balcony audience will feel distanced.</a:t>
            </a:r>
          </a:p>
          <a:p>
            <a:r>
              <a:rPr lang="en-GB" b="1" dirty="0">
                <a:solidFill>
                  <a:schemeClr val="tx2"/>
                </a:solidFill>
              </a:rPr>
              <a:t>Entrances &amp; exits – </a:t>
            </a:r>
            <a:r>
              <a:rPr lang="en-GB" dirty="0">
                <a:solidFill>
                  <a:schemeClr val="tx2"/>
                </a:solidFill>
              </a:rPr>
              <a:t>through the audience and up/down stairs to the staging blocks, which can be raised/lowered using hydraulics from the stage floor. Also had slings used for flying actors above the audience. </a:t>
            </a:r>
          </a:p>
          <a:p>
            <a:r>
              <a:rPr lang="en-GB" b="1" dirty="0">
                <a:solidFill>
                  <a:schemeClr val="tx2"/>
                </a:solidFill>
              </a:rPr>
              <a:t>Use of space – </a:t>
            </a:r>
            <a:r>
              <a:rPr lang="en-GB" dirty="0">
                <a:solidFill>
                  <a:schemeClr val="tx2"/>
                </a:solidFill>
              </a:rPr>
              <a:t>extremely varied – stage floor was raised/lowered using hydraulics to create the Athenian court and the woods. A key set piece was a plexiglass rectangle LED lights embedded in the frame for Hippolyta’s cell at the start.</a:t>
            </a:r>
          </a:p>
        </p:txBody>
      </p:sp>
    </p:spTree>
    <p:extLst>
      <p:ext uri="{BB962C8B-B14F-4D97-AF65-F5344CB8AC3E}">
        <p14:creationId xmlns:p14="http://schemas.microsoft.com/office/powerpoint/2010/main" val="3547704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A71AD-FEC5-4470-A14F-3A9C8A6EB246}"/>
              </a:ext>
            </a:extLst>
          </p:cNvPr>
          <p:cNvSpPr>
            <a:spLocks noGrp="1"/>
          </p:cNvSpPr>
          <p:nvPr>
            <p:ph type="title"/>
          </p:nvPr>
        </p:nvSpPr>
        <p:spPr>
          <a:xfrm>
            <a:off x="1756669" y="0"/>
            <a:ext cx="8678662" cy="549275"/>
          </a:xfrm>
        </p:spPr>
        <p:txBody>
          <a:bodyPr>
            <a:normAutofit fontScale="90000"/>
          </a:bodyPr>
          <a:lstStyle/>
          <a:p>
            <a:r>
              <a:rPr lang="en-GB" b="1" dirty="0">
                <a:solidFill>
                  <a:srgbClr val="002060"/>
                </a:solidFill>
                <a:latin typeface="Arial" panose="020B0604020202020204" pitchFamily="34" charset="0"/>
                <a:cs typeface="Arial" panose="020B0604020202020204" pitchFamily="34" charset="0"/>
              </a:rPr>
              <a:t>Key Moment 1: The Opening Scene</a:t>
            </a:r>
          </a:p>
        </p:txBody>
      </p:sp>
      <p:pic>
        <p:nvPicPr>
          <p:cNvPr id="4" name="Picture 3" descr="A group of people on a stage&#10;&#10;Description automatically generated with medium confidence">
            <a:extLst>
              <a:ext uri="{FF2B5EF4-FFF2-40B4-BE49-F238E27FC236}">
                <a16:creationId xmlns:a16="http://schemas.microsoft.com/office/drawing/2014/main" id="{EC37933B-7577-47E8-9F30-2459C15C711B}"/>
              </a:ext>
            </a:extLst>
          </p:cNvPr>
          <p:cNvPicPr>
            <a:picLocks noChangeAspect="1"/>
          </p:cNvPicPr>
          <p:nvPr/>
        </p:nvPicPr>
        <p:blipFill rotWithShape="1">
          <a:blip r:embed="rId2">
            <a:extLst>
              <a:ext uri="{28A0092B-C50C-407E-A947-70E740481C1C}">
                <a14:useLocalDpi xmlns:a14="http://schemas.microsoft.com/office/drawing/2010/main" val="0"/>
              </a:ext>
            </a:extLst>
          </a:blip>
          <a:srcRect t="7989" b="13176"/>
          <a:stretch/>
        </p:blipFill>
        <p:spPr>
          <a:xfrm>
            <a:off x="555159" y="727906"/>
            <a:ext cx="11081681" cy="4911725"/>
          </a:xfrm>
          <a:prstGeom prst="rect">
            <a:avLst/>
          </a:prstGeom>
        </p:spPr>
      </p:pic>
      <p:sp>
        <p:nvSpPr>
          <p:cNvPr id="5" name="TextBox 4">
            <a:extLst>
              <a:ext uri="{FF2B5EF4-FFF2-40B4-BE49-F238E27FC236}">
                <a16:creationId xmlns:a16="http://schemas.microsoft.com/office/drawing/2014/main" id="{E2DE55DE-D6BD-4E8F-B9B1-759429159661}"/>
              </a:ext>
            </a:extLst>
          </p:cNvPr>
          <p:cNvSpPr txBox="1"/>
          <p:nvPr/>
        </p:nvSpPr>
        <p:spPr>
          <a:xfrm>
            <a:off x="5834719" y="5759916"/>
            <a:ext cx="923278" cy="369332"/>
          </a:xfrm>
          <a:prstGeom prst="rect">
            <a:avLst/>
          </a:prstGeom>
          <a:noFill/>
          <a:ln>
            <a:solidFill>
              <a:srgbClr val="0070C0"/>
            </a:solidFill>
          </a:ln>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Sound</a:t>
            </a:r>
          </a:p>
        </p:txBody>
      </p:sp>
      <p:sp>
        <p:nvSpPr>
          <p:cNvPr id="6" name="TextBox 5">
            <a:extLst>
              <a:ext uri="{FF2B5EF4-FFF2-40B4-BE49-F238E27FC236}">
                <a16:creationId xmlns:a16="http://schemas.microsoft.com/office/drawing/2014/main" id="{6D4F61A0-301C-43E9-8683-D347D6C933E2}"/>
              </a:ext>
            </a:extLst>
          </p:cNvPr>
          <p:cNvSpPr txBox="1"/>
          <p:nvPr/>
        </p:nvSpPr>
        <p:spPr>
          <a:xfrm>
            <a:off x="4445057" y="5760762"/>
            <a:ext cx="1183385" cy="369332"/>
          </a:xfrm>
          <a:prstGeom prst="rect">
            <a:avLst/>
          </a:prstGeom>
          <a:noFill/>
          <a:ln>
            <a:solidFill>
              <a:srgbClr val="0070C0"/>
            </a:solidFill>
          </a:ln>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Lighting</a:t>
            </a:r>
          </a:p>
        </p:txBody>
      </p:sp>
      <p:sp>
        <p:nvSpPr>
          <p:cNvPr id="7" name="TextBox 6">
            <a:extLst>
              <a:ext uri="{FF2B5EF4-FFF2-40B4-BE49-F238E27FC236}">
                <a16:creationId xmlns:a16="http://schemas.microsoft.com/office/drawing/2014/main" id="{92CCBC8C-7CD4-4413-8783-C0D30DEC2795}"/>
              </a:ext>
            </a:extLst>
          </p:cNvPr>
          <p:cNvSpPr txBox="1"/>
          <p:nvPr/>
        </p:nvSpPr>
        <p:spPr>
          <a:xfrm>
            <a:off x="3055396" y="5760762"/>
            <a:ext cx="1183384" cy="369332"/>
          </a:xfrm>
          <a:prstGeom prst="rect">
            <a:avLst/>
          </a:prstGeom>
          <a:noFill/>
          <a:ln>
            <a:solidFill>
              <a:srgbClr val="0070C0"/>
            </a:solidFill>
          </a:ln>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Costume</a:t>
            </a:r>
          </a:p>
        </p:txBody>
      </p:sp>
      <p:sp>
        <p:nvSpPr>
          <p:cNvPr id="9" name="TextBox 8">
            <a:extLst>
              <a:ext uri="{FF2B5EF4-FFF2-40B4-BE49-F238E27FC236}">
                <a16:creationId xmlns:a16="http://schemas.microsoft.com/office/drawing/2014/main" id="{7D97D935-4224-4C91-B33A-80070999F6DB}"/>
              </a:ext>
            </a:extLst>
          </p:cNvPr>
          <p:cNvSpPr txBox="1"/>
          <p:nvPr/>
        </p:nvSpPr>
        <p:spPr>
          <a:xfrm>
            <a:off x="1872751" y="5784857"/>
            <a:ext cx="923278" cy="369332"/>
          </a:xfrm>
          <a:prstGeom prst="rect">
            <a:avLst/>
          </a:prstGeom>
          <a:noFill/>
          <a:ln>
            <a:solidFill>
              <a:srgbClr val="0070C0"/>
            </a:solidFill>
          </a:ln>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Set</a:t>
            </a:r>
          </a:p>
        </p:txBody>
      </p:sp>
      <p:sp>
        <p:nvSpPr>
          <p:cNvPr id="10" name="TextBox 9">
            <a:extLst>
              <a:ext uri="{FF2B5EF4-FFF2-40B4-BE49-F238E27FC236}">
                <a16:creationId xmlns:a16="http://schemas.microsoft.com/office/drawing/2014/main" id="{5B8A948A-DDB7-4028-BFCA-0EA1A5C9F3B0}"/>
              </a:ext>
            </a:extLst>
          </p:cNvPr>
          <p:cNvSpPr txBox="1"/>
          <p:nvPr/>
        </p:nvSpPr>
        <p:spPr>
          <a:xfrm>
            <a:off x="6964274" y="5759916"/>
            <a:ext cx="1691454" cy="369332"/>
          </a:xfrm>
          <a:prstGeom prst="rect">
            <a:avLst/>
          </a:prstGeom>
          <a:noFill/>
          <a:ln>
            <a:solidFill>
              <a:srgbClr val="0070C0"/>
            </a:solidFill>
          </a:ln>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Performers</a:t>
            </a:r>
          </a:p>
        </p:txBody>
      </p:sp>
    </p:spTree>
    <p:extLst>
      <p:ext uri="{BB962C8B-B14F-4D97-AF65-F5344CB8AC3E}">
        <p14:creationId xmlns:p14="http://schemas.microsoft.com/office/powerpoint/2010/main" val="1995230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6CB2A-6A24-4817-AA8D-80BF803E22BF}"/>
              </a:ext>
            </a:extLst>
          </p:cNvPr>
          <p:cNvSpPr>
            <a:spLocks noGrp="1"/>
          </p:cNvSpPr>
          <p:nvPr>
            <p:ph type="title" idx="4294967295"/>
          </p:nvPr>
        </p:nvSpPr>
        <p:spPr>
          <a:xfrm>
            <a:off x="1811045" y="266569"/>
            <a:ext cx="7790155" cy="506033"/>
          </a:xfrm>
        </p:spPr>
        <p:txBody>
          <a:bodyPr>
            <a:normAutofit fontScale="90000"/>
          </a:bodyPr>
          <a:lstStyle/>
          <a:p>
            <a:r>
              <a:rPr lang="en-US" sz="2800" b="1">
                <a:solidFill>
                  <a:srgbClr val="002060"/>
                </a:solidFill>
                <a:latin typeface="Arial" panose="020B0604020202020204" pitchFamily="34" charset="0"/>
                <a:ea typeface="+mj-lt"/>
                <a:cs typeface="Arial" panose="020B0604020202020204" pitchFamily="34" charset="0"/>
              </a:rPr>
              <a:t>Key Moment 1: </a:t>
            </a:r>
            <a:r>
              <a:rPr lang="en-US" sz="2800" b="1" dirty="0">
                <a:solidFill>
                  <a:srgbClr val="002060"/>
                </a:solidFill>
                <a:latin typeface="Arial" panose="020B0604020202020204" pitchFamily="34" charset="0"/>
                <a:ea typeface="+mj-lt"/>
                <a:cs typeface="Arial" panose="020B0604020202020204" pitchFamily="34" charset="0"/>
              </a:rPr>
              <a:t>Opening sequence (01:14 – 10:10) </a:t>
            </a:r>
            <a:endParaRPr lang="en-US" sz="2800" dirty="0">
              <a:solidFill>
                <a:srgbClr val="00206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06CE36-664E-4C6F-A674-FBE374235B33}"/>
              </a:ext>
            </a:extLst>
          </p:cNvPr>
          <p:cNvSpPr>
            <a:spLocks noGrp="1"/>
          </p:cNvSpPr>
          <p:nvPr>
            <p:ph sz="half" idx="4294967295"/>
          </p:nvPr>
        </p:nvSpPr>
        <p:spPr>
          <a:xfrm>
            <a:off x="8114740" y="1550986"/>
            <a:ext cx="3822234" cy="4373564"/>
          </a:xfrm>
          <a:ln>
            <a:solidFill>
              <a:srgbClr val="002060"/>
            </a:solidFill>
          </a:ln>
        </p:spPr>
        <p:txBody>
          <a:bodyPr vert="horz" lIns="0" tIns="45720" rIns="0" bIns="45720" rtlCol="0" anchor="t">
            <a:normAutofit lnSpcReduction="10000"/>
          </a:bodyPr>
          <a:lstStyle/>
          <a:p>
            <a:r>
              <a:rPr lang="en-US" b="1" dirty="0">
                <a:solidFill>
                  <a:srgbClr val="002060"/>
                </a:solidFill>
                <a:latin typeface="Arial" panose="020B0604020202020204" pitchFamily="34" charset="0"/>
                <a:ea typeface="+mn-lt"/>
                <a:cs typeface="Arial" panose="020B0604020202020204" pitchFamily="34" charset="0"/>
              </a:rPr>
              <a:t>Initial notes</a:t>
            </a:r>
          </a:p>
          <a:p>
            <a:r>
              <a:rPr lang="en-US" dirty="0">
                <a:solidFill>
                  <a:srgbClr val="002060"/>
                </a:solidFill>
                <a:latin typeface="Arial" panose="020B0604020202020204" pitchFamily="34" charset="0"/>
                <a:ea typeface="+mn-lt"/>
                <a:cs typeface="Arial" panose="020B0604020202020204" pitchFamily="34" charset="0"/>
              </a:rPr>
              <a:t>Patriarchal, traditional </a:t>
            </a:r>
            <a:r>
              <a:rPr lang="en-US" b="1" dirty="0">
                <a:solidFill>
                  <a:srgbClr val="002060"/>
                </a:solidFill>
                <a:latin typeface="Arial" panose="020B0604020202020204" pitchFamily="34" charset="0"/>
                <a:ea typeface="+mn-lt"/>
                <a:cs typeface="Arial" panose="020B0604020202020204" pitchFamily="34" charset="0"/>
              </a:rPr>
              <a:t>society</a:t>
            </a:r>
          </a:p>
          <a:p>
            <a:r>
              <a:rPr lang="en-US" dirty="0">
                <a:solidFill>
                  <a:srgbClr val="002060"/>
                </a:solidFill>
                <a:latin typeface="Arial" panose="020B0604020202020204" pitchFamily="34" charset="0"/>
                <a:ea typeface="+mn-lt"/>
                <a:cs typeface="Arial" panose="020B0604020202020204" pitchFamily="34" charset="0"/>
              </a:rPr>
              <a:t>Serious/solemn </a:t>
            </a:r>
            <a:r>
              <a:rPr lang="en-US" b="1" dirty="0">
                <a:solidFill>
                  <a:srgbClr val="002060"/>
                </a:solidFill>
                <a:latin typeface="Arial" panose="020B0604020202020204" pitchFamily="34" charset="0"/>
                <a:ea typeface="+mn-lt"/>
                <a:cs typeface="Arial" panose="020B0604020202020204" pitchFamily="34" charset="0"/>
              </a:rPr>
              <a:t>atmosphere</a:t>
            </a:r>
            <a:r>
              <a:rPr lang="en-US" dirty="0">
                <a:solidFill>
                  <a:srgbClr val="002060"/>
                </a:solidFill>
                <a:latin typeface="Arial" panose="020B0604020202020204" pitchFamily="34" charset="0"/>
                <a:ea typeface="+mn-lt"/>
                <a:cs typeface="Arial" panose="020B0604020202020204" pitchFamily="34" charset="0"/>
              </a:rPr>
              <a:t> - ritualistic</a:t>
            </a:r>
          </a:p>
          <a:p>
            <a:r>
              <a:rPr lang="en-US" b="1" dirty="0">
                <a:solidFill>
                  <a:srgbClr val="002060"/>
                </a:solidFill>
                <a:latin typeface="Arial" panose="020B0604020202020204" pitchFamily="34" charset="0"/>
                <a:ea typeface="+mn-lt"/>
                <a:cs typeface="Arial" panose="020B0604020202020204" pitchFamily="34" charset="0"/>
              </a:rPr>
              <a:t>Biblical</a:t>
            </a:r>
            <a:r>
              <a:rPr lang="en-US" dirty="0">
                <a:solidFill>
                  <a:srgbClr val="002060"/>
                </a:solidFill>
                <a:latin typeface="Arial" panose="020B0604020202020204" pitchFamily="34" charset="0"/>
                <a:ea typeface="+mn-lt"/>
                <a:cs typeface="Arial" panose="020B0604020202020204" pitchFamily="34" charset="0"/>
              </a:rPr>
              <a:t> references (costume/singing psalms; layout of choir) </a:t>
            </a:r>
          </a:p>
          <a:p>
            <a:r>
              <a:rPr lang="en-US" dirty="0">
                <a:solidFill>
                  <a:srgbClr val="002060"/>
                </a:solidFill>
                <a:latin typeface="Arial" panose="020B0604020202020204" pitchFamily="34" charset="0"/>
                <a:ea typeface="+mn-lt"/>
                <a:cs typeface="Arial" panose="020B0604020202020204" pitchFamily="34" charset="0"/>
              </a:rPr>
              <a:t>Establishes the </a:t>
            </a:r>
            <a:r>
              <a:rPr lang="en-US" b="1" dirty="0">
                <a:solidFill>
                  <a:srgbClr val="002060"/>
                </a:solidFill>
                <a:latin typeface="Arial" panose="020B0604020202020204" pitchFamily="34" charset="0"/>
                <a:ea typeface="+mn-lt"/>
                <a:cs typeface="Arial" panose="020B0604020202020204" pitchFamily="34" charset="0"/>
              </a:rPr>
              <a:t>world of Athens </a:t>
            </a:r>
            <a:r>
              <a:rPr lang="en-US" dirty="0">
                <a:solidFill>
                  <a:srgbClr val="002060"/>
                </a:solidFill>
                <a:latin typeface="Arial" panose="020B0604020202020204" pitchFamily="34" charset="0"/>
                <a:ea typeface="+mn-lt"/>
                <a:cs typeface="Arial" panose="020B0604020202020204" pitchFamily="34" charset="0"/>
              </a:rPr>
              <a:t>&amp; creates a strong </a:t>
            </a:r>
            <a:r>
              <a:rPr lang="en-US" b="1" dirty="0">
                <a:solidFill>
                  <a:srgbClr val="002060"/>
                </a:solidFill>
                <a:latin typeface="Arial" panose="020B0604020202020204" pitchFamily="34" charset="0"/>
                <a:ea typeface="+mn-lt"/>
                <a:cs typeface="Arial" panose="020B0604020202020204" pitchFamily="34" charset="0"/>
              </a:rPr>
              <a:t>contrast</a:t>
            </a:r>
            <a:r>
              <a:rPr lang="en-US" dirty="0">
                <a:solidFill>
                  <a:srgbClr val="002060"/>
                </a:solidFill>
                <a:latin typeface="Arial" panose="020B0604020202020204" pitchFamily="34" charset="0"/>
                <a:ea typeface="+mn-lt"/>
                <a:cs typeface="Arial" panose="020B0604020202020204" pitchFamily="34" charset="0"/>
              </a:rPr>
              <a:t> with fairy world (glittery &amp; fun &amp; mischievous</a:t>
            </a:r>
            <a:r>
              <a:rPr lang="en-US" b="1" dirty="0">
                <a:solidFill>
                  <a:srgbClr val="002060"/>
                </a:solidFill>
                <a:latin typeface="Arial" panose="020B0604020202020204" pitchFamily="34" charset="0"/>
                <a:ea typeface="+mn-lt"/>
                <a:cs typeface="Arial" panose="020B0604020202020204" pitchFamily="34" charset="0"/>
              </a:rPr>
              <a:t>)</a:t>
            </a:r>
            <a:endParaRPr lang="en-GB" dirty="0">
              <a:solidFill>
                <a:srgbClr val="002060"/>
              </a:solidFill>
              <a:latin typeface="Arial" panose="020B0604020202020204" pitchFamily="34" charset="0"/>
              <a:ea typeface="+mn-lt"/>
              <a:cs typeface="Arial" panose="020B0604020202020204" pitchFamily="34" charset="0"/>
            </a:endParaRPr>
          </a:p>
          <a:p>
            <a:endParaRPr lang="en-US" b="1" dirty="0">
              <a:solidFill>
                <a:schemeClr val="tx2">
                  <a:lumMod val="10000"/>
                  <a:lumOff val="90000"/>
                </a:schemeClr>
              </a:solidFill>
            </a:endParaRPr>
          </a:p>
        </p:txBody>
      </p:sp>
      <p:sp>
        <p:nvSpPr>
          <p:cNvPr id="7" name="TextBox 6">
            <a:extLst>
              <a:ext uri="{FF2B5EF4-FFF2-40B4-BE49-F238E27FC236}">
                <a16:creationId xmlns:a16="http://schemas.microsoft.com/office/drawing/2014/main" id="{D12E0A74-3B48-49CC-B7AC-3FBAF066D28E}"/>
              </a:ext>
            </a:extLst>
          </p:cNvPr>
          <p:cNvSpPr txBox="1"/>
          <p:nvPr/>
        </p:nvSpPr>
        <p:spPr>
          <a:xfrm>
            <a:off x="387414" y="4335136"/>
            <a:ext cx="3898434" cy="1569660"/>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Key themes explored within this moment: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Patriarchal &amp; matriarchal power/society</a:t>
            </a:r>
            <a:endPar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endParaRPr>
          </a:p>
        </p:txBody>
      </p:sp>
      <p:sp>
        <p:nvSpPr>
          <p:cNvPr id="4" name="TextBox 3">
            <a:extLst>
              <a:ext uri="{FF2B5EF4-FFF2-40B4-BE49-F238E27FC236}">
                <a16:creationId xmlns:a16="http://schemas.microsoft.com/office/drawing/2014/main" id="{95B7DF75-14EC-408B-B992-3BB2A2E9C751}"/>
              </a:ext>
            </a:extLst>
          </p:cNvPr>
          <p:cNvSpPr txBox="1"/>
          <p:nvPr/>
        </p:nvSpPr>
        <p:spPr>
          <a:xfrm>
            <a:off x="161926" y="1173072"/>
            <a:ext cx="4000500" cy="2554545"/>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Characters in this scene: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-Theseus - Oliver Chris </a:t>
            </a: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Hippolyta - Gwendoline Christie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a:t>
            </a:r>
            <a:r>
              <a:rPr kumimoji="0" lang="en-GB" sz="2000" b="0" i="0" u="none" strike="noStrike" kern="1200" cap="none" spc="0" normalizeH="0" baseline="0" noProof="0" dirty="0" err="1">
                <a:ln>
                  <a:noFill/>
                </a:ln>
                <a:solidFill>
                  <a:srgbClr val="002060"/>
                </a:solidFill>
                <a:effectLst/>
                <a:uLnTx/>
                <a:uFillTx/>
                <a:latin typeface="Arial" panose="020B0604020202020204" pitchFamily="34" charset="0"/>
                <a:ea typeface="+mn-lt"/>
                <a:cs typeface="Arial" panose="020B0604020202020204" pitchFamily="34" charset="0"/>
              </a:rPr>
              <a:t>Philostrate</a:t>
            </a: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David </a:t>
            </a:r>
            <a:r>
              <a:rPr kumimoji="0" lang="en-GB" sz="2000" b="0" i="0" u="none" strike="noStrike" kern="1200" cap="none" spc="0" normalizeH="0" baseline="0" noProof="0" dirty="0" err="1">
                <a:ln>
                  <a:noFill/>
                </a:ln>
                <a:solidFill>
                  <a:srgbClr val="002060"/>
                </a:solidFill>
                <a:effectLst/>
                <a:uLnTx/>
                <a:uFillTx/>
                <a:latin typeface="Arial" panose="020B0604020202020204" pitchFamily="34" charset="0"/>
                <a:ea typeface="+mn-lt"/>
                <a:cs typeface="Arial" panose="020B0604020202020204" pitchFamily="34" charset="0"/>
              </a:rPr>
              <a:t>Moorst</a:t>
            </a: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Hermia - Isis Hainsworth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Demetrius - Paul </a:t>
            </a:r>
            <a:r>
              <a:rPr kumimoji="0" lang="en-GB" sz="2000" b="0" i="0" u="none" strike="noStrike" kern="1200" cap="none" spc="0" normalizeH="0" baseline="0" noProof="0" dirty="0" err="1">
                <a:ln>
                  <a:noFill/>
                </a:ln>
                <a:solidFill>
                  <a:srgbClr val="002060"/>
                </a:solidFill>
                <a:effectLst/>
                <a:uLnTx/>
                <a:uFillTx/>
                <a:latin typeface="Arial" panose="020B0604020202020204" pitchFamily="34" charset="0"/>
                <a:ea typeface="+mn-lt"/>
                <a:cs typeface="Arial" panose="020B0604020202020204" pitchFamily="34" charset="0"/>
              </a:rPr>
              <a:t>Adeyefa</a:t>
            </a: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Lysander - Kit Young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Egeus - Kevin McMonagle</a:t>
            </a:r>
          </a:p>
        </p:txBody>
      </p:sp>
      <p:pic>
        <p:nvPicPr>
          <p:cNvPr id="6" name="Picture 5">
            <a:extLst>
              <a:ext uri="{FF2B5EF4-FFF2-40B4-BE49-F238E27FC236}">
                <a16:creationId xmlns:a16="http://schemas.microsoft.com/office/drawing/2014/main" id="{EADBC10E-8F77-47BA-87BC-2F2A3BBA0D1A}"/>
              </a:ext>
            </a:extLst>
          </p:cNvPr>
          <p:cNvPicPr>
            <a:picLocks noChangeAspect="1"/>
          </p:cNvPicPr>
          <p:nvPr/>
        </p:nvPicPr>
        <p:blipFill rotWithShape="1">
          <a:blip r:embed="rId2"/>
          <a:srcRect l="42734" t="28889" r="34766" b="10000"/>
          <a:stretch/>
        </p:blipFill>
        <p:spPr>
          <a:xfrm>
            <a:off x="4418354" y="1331953"/>
            <a:ext cx="3355291" cy="5126137"/>
          </a:xfrm>
          <a:prstGeom prst="rect">
            <a:avLst/>
          </a:prstGeom>
        </p:spPr>
      </p:pic>
    </p:spTree>
    <p:extLst>
      <p:ext uri="{BB962C8B-B14F-4D97-AF65-F5344CB8AC3E}">
        <p14:creationId xmlns:p14="http://schemas.microsoft.com/office/powerpoint/2010/main" val="2047056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A group of people standing in front of a crowd&#10;&#10;Description automatically generated">
            <a:extLst>
              <a:ext uri="{FF2B5EF4-FFF2-40B4-BE49-F238E27FC236}">
                <a16:creationId xmlns:a16="http://schemas.microsoft.com/office/drawing/2014/main" id="{6ADA5C44-5568-4631-8962-61239D2B0CF2}"/>
              </a:ext>
            </a:extLst>
          </p:cNvPr>
          <p:cNvPicPr>
            <a:picLocks noChangeAspect="1"/>
          </p:cNvPicPr>
          <p:nvPr/>
        </p:nvPicPr>
        <p:blipFill rotWithShape="1">
          <a:blip r:embed="rId2"/>
          <a:srcRect l="3341" t="21435" r="5481" b="1176"/>
          <a:stretch/>
        </p:blipFill>
        <p:spPr>
          <a:xfrm>
            <a:off x="3540926" y="1544993"/>
            <a:ext cx="1845699" cy="891646"/>
          </a:xfrm>
          <a:prstGeom prst="rect">
            <a:avLst/>
          </a:prstGeom>
        </p:spPr>
      </p:pic>
      <p:pic>
        <p:nvPicPr>
          <p:cNvPr id="15" name="Picture 14" descr="A group of people standing in front of a crowd&#10;&#10;Description automatically generated">
            <a:extLst>
              <a:ext uri="{FF2B5EF4-FFF2-40B4-BE49-F238E27FC236}">
                <a16:creationId xmlns:a16="http://schemas.microsoft.com/office/drawing/2014/main" id="{C473ABBF-1B53-4618-B9DA-3E5A9F2BDE13}"/>
              </a:ext>
            </a:extLst>
          </p:cNvPr>
          <p:cNvPicPr>
            <a:picLocks noChangeAspect="1"/>
          </p:cNvPicPr>
          <p:nvPr/>
        </p:nvPicPr>
        <p:blipFill>
          <a:blip r:embed="rId3"/>
          <a:stretch>
            <a:fillRect/>
          </a:stretch>
        </p:blipFill>
        <p:spPr>
          <a:xfrm>
            <a:off x="6775045" y="3296999"/>
            <a:ext cx="1673402" cy="955789"/>
          </a:xfrm>
          <a:prstGeom prst="rect">
            <a:avLst/>
          </a:prstGeom>
        </p:spPr>
      </p:pic>
      <p:sp>
        <p:nvSpPr>
          <p:cNvPr id="18" name="TextBox 17">
            <a:extLst>
              <a:ext uri="{FF2B5EF4-FFF2-40B4-BE49-F238E27FC236}">
                <a16:creationId xmlns:a16="http://schemas.microsoft.com/office/drawing/2014/main" id="{88A00CE6-8C7A-4230-82F0-A9C50F902D1F}"/>
              </a:ext>
            </a:extLst>
          </p:cNvPr>
          <p:cNvSpPr txBox="1"/>
          <p:nvPr/>
        </p:nvSpPr>
        <p:spPr>
          <a:xfrm>
            <a:off x="-60025" y="-71557"/>
            <a:ext cx="379233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Opening sequence  (01:14 – 10:10)</a:t>
            </a:r>
            <a:endParaRPr kumimoji="0" lang="en-US"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Speak Pro" panose="020F0502020204030204"/>
              <a:ea typeface="+mn-ea"/>
              <a:cs typeface="+mn-cs"/>
            </a:endParaRPr>
          </a:p>
        </p:txBody>
      </p:sp>
      <p:sp>
        <p:nvSpPr>
          <p:cNvPr id="19" name="TextBox 18">
            <a:extLst>
              <a:ext uri="{FF2B5EF4-FFF2-40B4-BE49-F238E27FC236}">
                <a16:creationId xmlns:a16="http://schemas.microsoft.com/office/drawing/2014/main" id="{D643F8D1-1D66-4B32-9F9A-401CD38AF8D5}"/>
              </a:ext>
            </a:extLst>
          </p:cNvPr>
          <p:cNvSpPr txBox="1"/>
          <p:nvPr/>
        </p:nvSpPr>
        <p:spPr>
          <a:xfrm>
            <a:off x="159667" y="499902"/>
            <a:ext cx="3262243" cy="3046988"/>
          </a:xfrm>
          <a:prstGeom prst="rect">
            <a:avLst/>
          </a:prstGeom>
          <a:solidFill>
            <a:srgbClr val="FFFFCC"/>
          </a:solid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Staging:</a:t>
            </a:r>
          </a:p>
          <a:p>
            <a:pPr marR="0" lvl="0" algn="l" defTabSz="914400" rtl="0" eaLnBrk="1" fontAlgn="auto" latinLnBrk="0" hangingPunct="1">
              <a:lnSpc>
                <a:spcPct val="100000"/>
              </a:lnSpc>
              <a:spcBef>
                <a:spcPts val="0"/>
              </a:spcBef>
              <a:spcAft>
                <a:spcPts val="0"/>
              </a:spcAft>
              <a:buClrTx/>
              <a:buSzTx/>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IMMERSIVE</a:t>
            </a:r>
            <a:r>
              <a:rPr kumimoji="0" lang="en-GB" sz="1700" b="0"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a:t>
            </a:r>
            <a:r>
              <a:rPr kumimoji="0" lang="en-GB" sz="1700" b="1"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STYLE</a:t>
            </a:r>
            <a:r>
              <a:rPr kumimoji="0" lang="en-GB" sz="1700" b="0"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a:t>
            </a: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intimate, greater connection between audience and actors</a:t>
            </a:r>
          </a:p>
          <a:p>
            <a:pPr marR="0" lvl="0" algn="l" defTabSz="914400" rtl="0" eaLnBrk="1" fontAlgn="auto" latinLnBrk="0" hangingPunct="1">
              <a:lnSpc>
                <a:spcPct val="100000"/>
              </a:lnSpc>
              <a:spcBef>
                <a:spcPts val="0"/>
              </a:spcBef>
              <a:spcAft>
                <a:spcPts val="0"/>
              </a:spcAft>
              <a:buClrTx/>
              <a:buSzTx/>
              <a:tabLst/>
              <a:defRPr/>
            </a:pPr>
            <a:endParaRPr kumimoji="0" lang="en-GB" sz="5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Traverse-</a:t>
            </a: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when choir enter – sense of a </a:t>
            </a:r>
            <a:r>
              <a:rPr kumimoji="0" lang="en-GB" sz="1700" b="1"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ritual</a:t>
            </a: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1"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Staging</a:t>
            </a: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begins at floor level when choir enter – audience part of the choir </a:t>
            </a:r>
          </a:p>
          <a:p>
            <a:pPr marL="285750" indent="-285750">
              <a:buFont typeface="Arial"/>
              <a:buChar char="•"/>
              <a:defRPr/>
            </a:pPr>
            <a:r>
              <a:rPr lang="en-GB" sz="1700" b="1" dirty="0">
                <a:solidFill>
                  <a:srgbClr val="002060"/>
                </a:solidFill>
                <a:latin typeface="Arial"/>
                <a:ea typeface="+mn-lt"/>
                <a:cs typeface="Arial"/>
              </a:rPr>
              <a:t>Levels </a:t>
            </a:r>
            <a:r>
              <a:rPr lang="en-GB" sz="1700" dirty="0">
                <a:solidFill>
                  <a:srgbClr val="002060"/>
                </a:solidFill>
                <a:latin typeface="Arial"/>
                <a:ea typeface="+mn-lt"/>
                <a:cs typeface="Arial"/>
              </a:rPr>
              <a:t>then</a:t>
            </a:r>
            <a:r>
              <a:rPr kumimoji="0" lang="en-GB" sz="1700" b="0" i="0" u="none" strike="noStrike" kern="1200" cap="none" spc="0" normalizeH="0" baseline="0" noProof="0" dirty="0">
                <a:ln>
                  <a:noFill/>
                </a:ln>
                <a:solidFill>
                  <a:srgbClr val="002060"/>
                </a:solidFill>
                <a:effectLst/>
                <a:uLnTx/>
                <a:uFillTx/>
                <a:latin typeface="Arial"/>
                <a:ea typeface="+mn-lt"/>
                <a:cs typeface="Arial"/>
              </a:rPr>
              <a:t> raised to audience head height</a:t>
            </a:r>
            <a:endParaRPr kumimoji="0" lang="en-GB"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2" name="TextBox 1">
            <a:extLst>
              <a:ext uri="{FF2B5EF4-FFF2-40B4-BE49-F238E27FC236}">
                <a16:creationId xmlns:a16="http://schemas.microsoft.com/office/drawing/2014/main" id="{D64EC577-D356-4773-808B-E1FF24D28A3F}"/>
              </a:ext>
            </a:extLst>
          </p:cNvPr>
          <p:cNvSpPr txBox="1"/>
          <p:nvPr/>
        </p:nvSpPr>
        <p:spPr>
          <a:xfrm>
            <a:off x="0" y="3850342"/>
            <a:ext cx="4211170" cy="2462213"/>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Set</a:t>
            </a:r>
          </a:p>
          <a:p>
            <a:pPr marL="285750" indent="-285750">
              <a:buFont typeface="Arial"/>
              <a:buChar char="•"/>
              <a:defRPr/>
            </a:pPr>
            <a:r>
              <a:rPr lang="en-GB" sz="1700" b="1" dirty="0">
                <a:solidFill>
                  <a:srgbClr val="002060"/>
                </a:solidFill>
                <a:latin typeface="Arial"/>
                <a:cs typeface="Arial"/>
              </a:rPr>
              <a:t>Material / Truck</a:t>
            </a:r>
            <a:r>
              <a:rPr lang="en-GB" sz="1700" dirty="0">
                <a:solidFill>
                  <a:srgbClr val="002060"/>
                </a:solidFill>
                <a:latin typeface="Arial"/>
                <a:cs typeface="Arial"/>
              </a:rPr>
              <a:t>: Clear</a:t>
            </a:r>
            <a:r>
              <a:rPr kumimoji="0" lang="en-GB" sz="1700" b="0" i="0" u="none" strike="noStrike" kern="1200" cap="none" spc="0" normalizeH="0" baseline="0" noProof="0" dirty="0">
                <a:ln>
                  <a:noFill/>
                </a:ln>
                <a:solidFill>
                  <a:srgbClr val="002060"/>
                </a:solidFill>
                <a:effectLst/>
                <a:uLnTx/>
                <a:uFillTx/>
                <a:latin typeface="Arial"/>
                <a:cs typeface="Arial"/>
              </a:rPr>
              <a:t> box</a:t>
            </a:r>
            <a:r>
              <a:rPr lang="en-GB" sz="1700" dirty="0">
                <a:solidFill>
                  <a:srgbClr val="002060"/>
                </a:solidFill>
                <a:latin typeface="Arial"/>
                <a:cs typeface="Arial"/>
              </a:rPr>
              <a:t> on wheels </a:t>
            </a:r>
            <a:r>
              <a:rPr kumimoji="0" lang="en-GB" sz="1700" b="0" i="0" u="none" strike="noStrike" kern="1200" cap="none" spc="0" normalizeH="0" baseline="0" noProof="0" dirty="0">
                <a:ln>
                  <a:noFill/>
                </a:ln>
                <a:solidFill>
                  <a:srgbClr val="002060"/>
                </a:solidFill>
                <a:effectLst/>
                <a:uLnTx/>
                <a:uFillTx/>
                <a:latin typeface="Arial"/>
                <a:cs typeface="Arial"/>
              </a:rPr>
              <a:t>surrounded with metal joins and LED lights- Hippolyta inside</a:t>
            </a:r>
            <a:endParaRPr lang="en-GB" sz="1700" b="0" i="0" u="none" strike="noStrike" kern="1200" cap="none" spc="0" normalizeH="0" baseline="0" noProof="0" dirty="0">
              <a:ln>
                <a:noFill/>
              </a:ln>
              <a:solidFill>
                <a:srgbClr val="00206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1" i="0" u="none" strike="noStrike" kern="1200" cap="none" spc="0" normalizeH="0" baseline="0" noProof="0" dirty="0">
                <a:ln>
                  <a:noFill/>
                </a:ln>
                <a:solidFill>
                  <a:srgbClr val="002060"/>
                </a:solidFill>
                <a:effectLst/>
                <a:uLnTx/>
                <a:uFillTx/>
                <a:latin typeface="Arial"/>
                <a:cs typeface="Arial"/>
              </a:rPr>
              <a:t>Enter </a:t>
            </a:r>
            <a:r>
              <a:rPr kumimoji="0" lang="en-GB" sz="1700" b="0" i="0" u="none" strike="noStrike" kern="1200" cap="none" spc="0" normalizeH="0" baseline="0" noProof="0" dirty="0">
                <a:ln>
                  <a:noFill/>
                </a:ln>
                <a:solidFill>
                  <a:srgbClr val="002060"/>
                </a:solidFill>
                <a:effectLst/>
                <a:uLnTx/>
                <a:uFillTx/>
                <a:latin typeface="Arial"/>
                <a:cs typeface="Arial"/>
              </a:rPr>
              <a:t>– Box moves through audience upstage to centre stage</a:t>
            </a:r>
            <a:endParaRPr lang="en-GB" sz="1700" b="0" i="0" u="none" strike="noStrike" kern="1200" cap="none" spc="0" normalizeH="0" baseline="0" noProof="0" dirty="0">
              <a:ln>
                <a:noFill/>
              </a:ln>
              <a:solidFill>
                <a:srgbClr val="00206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1" i="0" u="none" strike="noStrike" kern="1200" cap="none" spc="0" normalizeH="0" baseline="0" noProof="0" dirty="0">
                <a:ln>
                  <a:noFill/>
                </a:ln>
                <a:solidFill>
                  <a:srgbClr val="002060"/>
                </a:solidFill>
                <a:effectLst/>
                <a:uLnTx/>
                <a:uFillTx/>
                <a:latin typeface="Arial"/>
                <a:cs typeface="Arial"/>
              </a:rPr>
              <a:t>Exits </a:t>
            </a:r>
            <a:r>
              <a:rPr kumimoji="0" lang="en-GB" sz="1700" b="0" i="0" u="none" strike="noStrike" kern="1200" cap="none" spc="0" normalizeH="0" baseline="0" noProof="0" dirty="0">
                <a:ln>
                  <a:noFill/>
                </a:ln>
                <a:solidFill>
                  <a:srgbClr val="002060"/>
                </a:solidFill>
                <a:effectLst/>
                <a:uLnTx/>
                <a:uFillTx/>
                <a:latin typeface="Arial"/>
                <a:cs typeface="Arial"/>
              </a:rPr>
              <a:t>– centre stage to upstage</a:t>
            </a:r>
            <a:endParaRPr lang="en-GB" sz="1700" b="0" i="0" u="none" strike="noStrike" kern="1200" cap="none" spc="0" normalizeH="0" baseline="0" noProof="0" dirty="0">
              <a:ln>
                <a:noFill/>
              </a:ln>
              <a:solidFill>
                <a:srgbClr val="002060"/>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Trapped – patriarchal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Speak Pro" panose="020F0502020204030204"/>
              <a:ea typeface="+mn-ea"/>
              <a:cs typeface="+mn-cs"/>
            </a:endParaRPr>
          </a:p>
        </p:txBody>
      </p:sp>
      <p:sp>
        <p:nvSpPr>
          <p:cNvPr id="3" name="TextBox 2">
            <a:extLst>
              <a:ext uri="{FF2B5EF4-FFF2-40B4-BE49-F238E27FC236}">
                <a16:creationId xmlns:a16="http://schemas.microsoft.com/office/drawing/2014/main" id="{764127F2-B7DE-48FA-AAED-ACBFFC6E498C}"/>
              </a:ext>
            </a:extLst>
          </p:cNvPr>
          <p:cNvSpPr txBox="1"/>
          <p:nvPr/>
        </p:nvSpPr>
        <p:spPr>
          <a:xfrm>
            <a:off x="8533606" y="1190063"/>
            <a:ext cx="3620079" cy="5755422"/>
          </a:xfrm>
          <a:prstGeom prst="rect">
            <a:avLst/>
          </a:prstGeom>
          <a:solidFill>
            <a:srgbClr val="FFFFCC"/>
          </a:solid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Costume</a:t>
            </a:r>
          </a:p>
          <a:p>
            <a:pPr marR="0" lvl="0" algn="l" defTabSz="914400" rtl="0" eaLnBrk="1" fontAlgn="auto" latinLnBrk="0" hangingPunct="1">
              <a:lnSpc>
                <a:spcPct val="100000"/>
              </a:lnSpc>
              <a:spcBef>
                <a:spcPts val="0"/>
              </a:spcBef>
              <a:spcAft>
                <a:spcPts val="0"/>
              </a:spcAft>
              <a:buClrTx/>
              <a:buSzTx/>
              <a:tabLst/>
              <a:defRPr/>
            </a:pPr>
            <a:r>
              <a:rPr kumimoji="0" lang="en-GB" sz="1600" b="1"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Female:</a:t>
            </a:r>
          </a:p>
          <a:p>
            <a:pPr marL="285750" indent="-285750">
              <a:buFont typeface="Arial,Sans-Serif"/>
              <a:buChar char="•"/>
              <a:defRPr/>
            </a:pPr>
            <a:r>
              <a:rPr lang="en-GB" sz="1600" b="1" dirty="0">
                <a:solidFill>
                  <a:srgbClr val="002060"/>
                </a:solidFill>
                <a:latin typeface="Arial"/>
                <a:ea typeface="+mn-lt"/>
                <a:cs typeface="Arial"/>
              </a:rPr>
              <a:t>Fit / shape</a:t>
            </a:r>
            <a:r>
              <a:rPr lang="en-GB" sz="1600" dirty="0">
                <a:solidFill>
                  <a:srgbClr val="002060"/>
                </a:solidFill>
                <a:latin typeface="Arial"/>
                <a:ea typeface="+mn-lt"/>
                <a:cs typeface="Arial"/>
              </a:rPr>
              <a:t>: heads</a:t>
            </a:r>
            <a:r>
              <a:rPr kumimoji="0" lang="en-GB" sz="1600" i="0" u="none" strike="noStrike" kern="1200" cap="none" spc="0" normalizeH="0" baseline="0" noProof="0" dirty="0">
                <a:ln>
                  <a:noFill/>
                </a:ln>
                <a:solidFill>
                  <a:srgbClr val="002060"/>
                </a:solidFill>
                <a:effectLst/>
                <a:uLnTx/>
                <a:uFillTx/>
                <a:latin typeface="Arial"/>
                <a:ea typeface="+mn-lt"/>
                <a:cs typeface="Arial"/>
              </a:rPr>
              <a:t> &amp; bodies covered up</a:t>
            </a:r>
            <a:r>
              <a:rPr lang="en-GB" sz="1600" dirty="0">
                <a:solidFill>
                  <a:srgbClr val="002060"/>
                </a:solidFill>
                <a:latin typeface="Arial"/>
                <a:ea typeface="+mn-lt"/>
                <a:cs typeface="Arial"/>
              </a:rPr>
              <a:t> loose fitting, Dresses: modest; long sleeved; high cut around the neck</a:t>
            </a:r>
            <a:r>
              <a:rPr lang="en-US" sz="1600" dirty="0">
                <a:solidFill>
                  <a:srgbClr val="002060"/>
                </a:solidFill>
                <a:latin typeface="Arial"/>
                <a:ea typeface="+mn-lt"/>
                <a:cs typeface="Arial"/>
              </a:rPr>
              <a:t> (</a:t>
            </a:r>
            <a:r>
              <a:rPr lang="en-GB" sz="1600" dirty="0">
                <a:solidFill>
                  <a:srgbClr val="002060"/>
                </a:solidFill>
                <a:latin typeface="Arial"/>
                <a:ea typeface="+mn-lt"/>
                <a:cs typeface="Arial"/>
              </a:rPr>
              <a:t>Hippolyta – ankle length; Hermia/Helena - below knee) </a:t>
            </a:r>
            <a:r>
              <a:rPr kumimoji="0" lang="en-GB" sz="1600" b="0" i="0" u="none" strike="noStrike" kern="1200" cap="none" spc="0" normalizeH="0" baseline="0" noProof="0" dirty="0">
                <a:ln>
                  <a:noFill/>
                </a:ln>
                <a:solidFill>
                  <a:srgbClr val="002060"/>
                </a:solidFill>
                <a:effectLst/>
                <a:uLnTx/>
                <a:uFillTx/>
                <a:latin typeface="Arial"/>
                <a:ea typeface="+mn-lt"/>
                <a:cs typeface="Arial"/>
              </a:rPr>
              <a:t>religious/traditional attitudes </a:t>
            </a:r>
            <a:endParaRPr lang="en-US" sz="1600" b="0" i="0" u="none" strike="noStrike" kern="1200" cap="none" spc="0" normalizeH="0" baseline="0" noProof="0" dirty="0">
              <a:ln>
                <a:noFill/>
              </a:ln>
              <a:solidFill>
                <a:srgbClr val="002060"/>
              </a:solidFill>
              <a:effectLst/>
              <a:uLnTx/>
              <a:uFillTx/>
              <a:latin typeface="Arial"/>
              <a:ea typeface="+mn-lt"/>
              <a:cs typeface="Arial"/>
            </a:endParaRPr>
          </a:p>
          <a:p>
            <a:pPr marL="285750" indent="-285750">
              <a:buFont typeface="Arial" panose="020B0604020202020204" pitchFamily="34" charset="0"/>
              <a:buChar char="•"/>
              <a:defRPr/>
            </a:pPr>
            <a:r>
              <a:rPr lang="en-GB" sz="1600" b="1" dirty="0">
                <a:solidFill>
                  <a:srgbClr val="002060"/>
                </a:solidFill>
                <a:latin typeface="Arial"/>
                <a:ea typeface="+mn-lt"/>
                <a:cs typeface="Arial"/>
              </a:rPr>
              <a:t>Colour / Material</a:t>
            </a:r>
            <a:r>
              <a:rPr lang="en-GB" sz="1600" dirty="0">
                <a:solidFill>
                  <a:srgbClr val="002060"/>
                </a:solidFill>
                <a:latin typeface="Arial"/>
                <a:ea typeface="+mn-lt"/>
                <a:cs typeface="Arial"/>
              </a:rPr>
              <a:t>: White</a:t>
            </a:r>
            <a:r>
              <a:rPr kumimoji="0" lang="en-GB" sz="1600" b="0" i="0" u="none" strike="noStrike" kern="1200" cap="none" spc="0" normalizeH="0" baseline="0" noProof="0" dirty="0">
                <a:ln>
                  <a:noFill/>
                </a:ln>
                <a:solidFill>
                  <a:srgbClr val="002060"/>
                </a:solidFill>
                <a:effectLst/>
                <a:uLnTx/>
                <a:uFillTx/>
                <a:latin typeface="Arial"/>
                <a:ea typeface="+mn-lt"/>
                <a:cs typeface="Arial"/>
              </a:rPr>
              <a:t> </a:t>
            </a:r>
            <a:r>
              <a:rPr lang="en-GB" sz="1600" dirty="0">
                <a:solidFill>
                  <a:srgbClr val="002060"/>
                </a:solidFill>
                <a:latin typeface="Arial"/>
                <a:ea typeface="+mn-lt"/>
                <a:cs typeface="Arial"/>
              </a:rPr>
              <a:t>cotton </a:t>
            </a:r>
            <a:r>
              <a:rPr kumimoji="0" lang="en-GB" sz="1600" b="0" i="0" u="none" strike="noStrike" kern="1200" cap="none" spc="0" normalizeH="0" baseline="0" noProof="0" dirty="0">
                <a:ln>
                  <a:noFill/>
                </a:ln>
                <a:solidFill>
                  <a:srgbClr val="002060"/>
                </a:solidFill>
                <a:effectLst/>
                <a:uLnTx/>
                <a:uFillTx/>
                <a:latin typeface="Arial"/>
                <a:ea typeface="+mn-lt"/>
                <a:cs typeface="Arial"/>
              </a:rPr>
              <a:t>headscarves = modesty &amp; purity</a:t>
            </a:r>
            <a:endParaRPr lang="en-GB" sz="1600" b="0" i="0" u="none" strike="noStrike" kern="1200" cap="none" spc="0" normalizeH="0" baseline="0" noProof="0" dirty="0">
              <a:ln>
                <a:noFill/>
              </a:ln>
              <a:solidFill>
                <a:srgbClr val="002060"/>
              </a:solidFill>
              <a:effectLst/>
              <a:uLnTx/>
              <a:uFillTx/>
              <a:latin typeface="Arial"/>
              <a:ea typeface="+mn-lt"/>
              <a:cs typeface="Arial"/>
            </a:endParaRPr>
          </a:p>
          <a:p>
            <a:pPr marR="0" lvl="0" algn="l" defTabSz="914400" rtl="0" eaLnBrk="1" fontAlgn="auto" latinLnBrk="0" hangingPunct="1">
              <a:lnSpc>
                <a:spcPct val="100000"/>
              </a:lnSpc>
              <a:spcBef>
                <a:spcPts val="0"/>
              </a:spcBef>
              <a:spcAft>
                <a:spcPts val="0"/>
              </a:spcAft>
              <a:buClrTx/>
              <a:buSzTx/>
              <a:tabLst/>
              <a:defRPr/>
            </a:pPr>
            <a:endParaRPr kumimoji="0" lang="en-GB"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a:defRPr/>
            </a:pPr>
            <a:r>
              <a:rPr lang="en-GB" sz="1600" b="1" dirty="0">
                <a:solidFill>
                  <a:srgbClr val="002060"/>
                </a:solidFill>
                <a:latin typeface="Arial"/>
                <a:cs typeface="Arial"/>
              </a:rPr>
              <a:t>Men's suits: </a:t>
            </a:r>
            <a:endParaRPr lang="en-GB"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1600" b="1" dirty="0">
                <a:solidFill>
                  <a:srgbClr val="002060"/>
                </a:solidFill>
                <a:latin typeface="Arial"/>
                <a:cs typeface="Arial"/>
              </a:rPr>
              <a:t>Material / Colour / Fit: </a:t>
            </a:r>
            <a:r>
              <a:rPr lang="en-GB" sz="1600" dirty="0">
                <a:solidFill>
                  <a:srgbClr val="002060"/>
                </a:solidFill>
                <a:latin typeface="Arial"/>
                <a:cs typeface="Arial"/>
              </a:rPr>
              <a:t>Black suit jackets and trousers, tailored fit. White cotton shirt. </a:t>
            </a:r>
            <a:r>
              <a:rPr lang="en-GB" sz="1600" b="1" dirty="0">
                <a:solidFill>
                  <a:srgbClr val="002060"/>
                </a:solidFill>
                <a:latin typeface="Arial"/>
                <a:cs typeface="Arial"/>
              </a:rPr>
              <a:t> </a:t>
            </a:r>
            <a:r>
              <a:rPr kumimoji="0" lang="en-GB" sz="1600" b="0" i="0" u="none" strike="noStrike" kern="1200" cap="none" spc="0" normalizeH="0" baseline="0" noProof="0" dirty="0">
                <a:ln>
                  <a:noFill/>
                </a:ln>
                <a:solidFill>
                  <a:srgbClr val="002060"/>
                </a:solidFill>
                <a:effectLst/>
                <a:uLnTx/>
                <a:uFillTx/>
                <a:latin typeface="Arial"/>
                <a:cs typeface="Arial"/>
              </a:rPr>
              <a:t>formal, serious, in charge</a:t>
            </a:r>
            <a:endParaRPr lang="en-GB" sz="1600" b="0" i="0" u="none" strike="noStrike" kern="1200" cap="none" spc="0" normalizeH="0" baseline="0" noProof="0" dirty="0">
              <a:ln>
                <a:noFill/>
              </a:ln>
              <a:solidFill>
                <a:srgbClr val="00206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Arial"/>
                <a:cs typeface="Arial"/>
              </a:rPr>
              <a:t>Those in the scene = black tie but the others in chorus = no tie</a:t>
            </a:r>
            <a:endParaRPr lang="en-GB" sz="1600" b="0" i="0" u="none" strike="noStrike" kern="1200" cap="none" spc="0" normalizeH="0" baseline="0" noProof="0" dirty="0">
              <a:ln>
                <a:noFill/>
              </a:ln>
              <a:solidFill>
                <a:srgbClr val="002060"/>
              </a:solidFill>
              <a:effectLst/>
              <a:uLnTx/>
              <a:uFillTx/>
              <a:latin typeface="Arial"/>
              <a:cs typeface="Arial"/>
            </a:endParaRPr>
          </a:p>
          <a:p>
            <a:pPr marR="0" lvl="0" algn="l" defTabSz="914400" rtl="0" eaLnBrk="1" fontAlgn="auto" latinLnBrk="0" hangingPunct="1">
              <a:lnSpc>
                <a:spcPct val="100000"/>
              </a:lnSpc>
              <a:spcBef>
                <a:spcPts val="0"/>
              </a:spcBef>
              <a:spcAft>
                <a:spcPts val="0"/>
              </a:spcAft>
              <a:buClrTx/>
              <a:buSzTx/>
              <a:tabLst/>
              <a:defRPr/>
            </a:pPr>
            <a:endParaRPr lang="en-GB" sz="1600" dirty="0">
              <a:solidFill>
                <a:srgbClr val="002060"/>
              </a:solidFill>
              <a:latin typeface="Arial" panose="020B0604020202020204" pitchFamily="34" charset="0"/>
              <a:ea typeface="+mn-lt"/>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GB" sz="1600" b="1"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Creates stark contrast with the fairy world: fun, bright, defies norms</a:t>
            </a:r>
            <a:endParaRPr kumimoji="0" lang="en-GB" sz="16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A396B25-30EC-4AE3-B2F6-EF8FA2EB7A1A}"/>
              </a:ext>
            </a:extLst>
          </p:cNvPr>
          <p:cNvSpPr txBox="1"/>
          <p:nvPr/>
        </p:nvSpPr>
        <p:spPr>
          <a:xfrm>
            <a:off x="5455969" y="105317"/>
            <a:ext cx="3076425" cy="3231654"/>
          </a:xfrm>
          <a:prstGeom prst="rect">
            <a:avLst/>
          </a:prstGeom>
          <a:solidFill>
            <a:srgbClr val="FFFFCC"/>
          </a:solid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Sound </a:t>
            </a:r>
            <a:endParaRPr kumimoji="0" lang="en-US" sz="17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Psalms – choir; holy music - religious atmosphere</a:t>
            </a:r>
          </a:p>
          <a:p>
            <a:pPr marL="285750" indent="-285750">
              <a:buFont typeface="Arial"/>
              <a:buChar char="•"/>
              <a:defRPr/>
            </a:pPr>
            <a:r>
              <a:rPr kumimoji="0" lang="en-GB" sz="1700" b="1" i="0" u="none" strike="noStrike" kern="1200" cap="none" spc="0" normalizeH="0" baseline="0" noProof="0" dirty="0">
                <a:ln>
                  <a:noFill/>
                </a:ln>
                <a:solidFill>
                  <a:srgbClr val="002060"/>
                </a:solidFill>
                <a:effectLst/>
                <a:uLnTx/>
                <a:uFillTx/>
                <a:latin typeface="Arial"/>
                <a:cs typeface="Arial"/>
              </a:rPr>
              <a:t>High pitch</a:t>
            </a:r>
            <a:r>
              <a:rPr kumimoji="0" lang="en-GB" sz="1700" b="0" i="0" u="none" strike="noStrike" kern="1200" cap="none" spc="0" normalizeH="0" baseline="0" noProof="0" dirty="0">
                <a:ln>
                  <a:noFill/>
                </a:ln>
                <a:solidFill>
                  <a:srgbClr val="002060"/>
                </a:solidFill>
                <a:effectLst/>
                <a:uLnTx/>
                <a:uFillTx/>
                <a:latin typeface="Arial"/>
                <a:cs typeface="Arial"/>
              </a:rPr>
              <a:t> eery sound effect </a:t>
            </a:r>
            <a:r>
              <a:rPr lang="en-GB" sz="1700" dirty="0">
                <a:solidFill>
                  <a:srgbClr val="002060"/>
                </a:solidFill>
                <a:latin typeface="Arial"/>
                <a:cs typeface="Arial"/>
              </a:rPr>
              <a:t>– </a:t>
            </a:r>
            <a:r>
              <a:rPr lang="en-GB" sz="1700" b="1" dirty="0">
                <a:solidFill>
                  <a:srgbClr val="002060"/>
                </a:solidFill>
                <a:latin typeface="Arial"/>
                <a:cs typeface="Arial"/>
              </a:rPr>
              <a:t>gesture </a:t>
            </a:r>
            <a:r>
              <a:rPr lang="en-GB" sz="1700" dirty="0">
                <a:solidFill>
                  <a:srgbClr val="002060"/>
                </a:solidFill>
                <a:latin typeface="Arial"/>
                <a:cs typeface="Arial"/>
              </a:rPr>
              <a:t>Hippolyta</a:t>
            </a:r>
            <a:r>
              <a:rPr kumimoji="0" lang="en-GB" sz="1700" b="0" i="0" u="none" strike="noStrike" kern="1200" cap="none" spc="0" normalizeH="0" baseline="0" noProof="0" dirty="0">
                <a:ln>
                  <a:noFill/>
                </a:ln>
                <a:solidFill>
                  <a:srgbClr val="002060"/>
                </a:solidFill>
                <a:effectLst/>
                <a:uLnTx/>
                <a:uFillTx/>
                <a:latin typeface="Arial"/>
                <a:cs typeface="Arial"/>
              </a:rPr>
              <a:t> places hand on glass and direct</a:t>
            </a:r>
            <a:r>
              <a:rPr kumimoji="0" lang="en-GB" sz="1700" b="1" i="0" u="none" strike="noStrike" kern="1200" cap="none" spc="0" normalizeH="0" baseline="0" noProof="0" dirty="0">
                <a:ln>
                  <a:noFill/>
                </a:ln>
                <a:solidFill>
                  <a:srgbClr val="002060"/>
                </a:solidFill>
                <a:effectLst/>
                <a:uLnTx/>
                <a:uFillTx/>
                <a:latin typeface="Arial"/>
                <a:cs typeface="Arial"/>
              </a:rPr>
              <a:t> eye contact</a:t>
            </a:r>
            <a:r>
              <a:rPr kumimoji="0" lang="en-GB" sz="1700" b="0" i="0" u="none" strike="noStrike" kern="1200" cap="none" spc="0" normalizeH="0" baseline="0" noProof="0" dirty="0">
                <a:ln>
                  <a:noFill/>
                </a:ln>
                <a:solidFill>
                  <a:srgbClr val="002060"/>
                </a:solidFill>
                <a:effectLst/>
                <a:uLnTx/>
                <a:uFillTx/>
                <a:latin typeface="Arial"/>
                <a:cs typeface="Arial"/>
              </a:rPr>
              <a:t> with Hermia</a:t>
            </a:r>
            <a:endParaRPr lang="en-GB" sz="1700" b="0" i="0" u="none" strike="noStrike" kern="1200" cap="none" spc="0" normalizeH="0" baseline="0" noProof="0" dirty="0">
              <a:ln>
                <a:noFill/>
              </a:ln>
              <a:solidFill>
                <a:srgbClr val="002060"/>
              </a:solidFill>
              <a:effectLst/>
              <a:uLnTx/>
              <a:uFillTx/>
              <a:latin typeface="Arial"/>
              <a:cs typeface="Arial"/>
            </a:endParaRPr>
          </a:p>
          <a:p>
            <a:pPr marL="285750" indent="-285750">
              <a:buFont typeface="Arial"/>
              <a:buChar char="•"/>
              <a:defRPr/>
            </a:pPr>
            <a:r>
              <a:rPr lang="en-GB" sz="1700" b="1" dirty="0">
                <a:solidFill>
                  <a:srgbClr val="002060"/>
                </a:solidFill>
                <a:latin typeface="Arial"/>
                <a:cs typeface="Arial"/>
              </a:rPr>
              <a:t>Instrument</a:t>
            </a:r>
            <a:r>
              <a:rPr lang="en-GB" sz="1700" dirty="0">
                <a:solidFill>
                  <a:srgbClr val="002060"/>
                </a:solidFill>
                <a:latin typeface="Arial"/>
                <a:cs typeface="Arial"/>
              </a:rPr>
              <a:t>: 9:18</a:t>
            </a:r>
            <a:r>
              <a:rPr kumimoji="0" lang="en-GB" sz="1700" b="0" i="0" u="none" strike="noStrike" kern="1200" cap="none" spc="0" normalizeH="0" baseline="0" noProof="0" dirty="0">
                <a:ln>
                  <a:noFill/>
                </a:ln>
                <a:solidFill>
                  <a:srgbClr val="002060"/>
                </a:solidFill>
                <a:effectLst/>
                <a:uLnTx/>
                <a:uFillTx/>
                <a:latin typeface="Arial"/>
                <a:cs typeface="Arial"/>
              </a:rPr>
              <a:t> – trumpet</a:t>
            </a:r>
            <a:endParaRPr lang="en-GB" sz="1700" b="0" i="0" u="none" strike="noStrike" kern="1200" cap="none" spc="0" normalizeH="0" baseline="0" noProof="0" dirty="0">
              <a:ln>
                <a:noFill/>
              </a:ln>
              <a:solidFill>
                <a:srgbClr val="00206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Lysander – enters with a drum</a:t>
            </a:r>
          </a:p>
        </p:txBody>
      </p:sp>
      <p:pic>
        <p:nvPicPr>
          <p:cNvPr id="7" name="Picture 7" descr="A screenshot of a cell phone&#10;&#10;Description automatically generated">
            <a:extLst>
              <a:ext uri="{FF2B5EF4-FFF2-40B4-BE49-F238E27FC236}">
                <a16:creationId xmlns:a16="http://schemas.microsoft.com/office/drawing/2014/main" id="{908994A3-5AD3-4F57-9327-3DDD360A7766}"/>
              </a:ext>
            </a:extLst>
          </p:cNvPr>
          <p:cNvPicPr>
            <a:picLocks noChangeAspect="1"/>
          </p:cNvPicPr>
          <p:nvPr/>
        </p:nvPicPr>
        <p:blipFill rotWithShape="1">
          <a:blip r:embed="rId4"/>
          <a:srcRect l="3055" t="26238" r="34167" b="9901"/>
          <a:stretch/>
        </p:blipFill>
        <p:spPr>
          <a:xfrm>
            <a:off x="3536577" y="113740"/>
            <a:ext cx="1746717" cy="1024748"/>
          </a:xfrm>
          <a:prstGeom prst="rect">
            <a:avLst/>
          </a:prstGeom>
        </p:spPr>
      </p:pic>
      <p:pic>
        <p:nvPicPr>
          <p:cNvPr id="9" name="Picture 9" descr="A screenshot of a cell phone&#10;&#10;Description automatically generated">
            <a:extLst>
              <a:ext uri="{FF2B5EF4-FFF2-40B4-BE49-F238E27FC236}">
                <a16:creationId xmlns:a16="http://schemas.microsoft.com/office/drawing/2014/main" id="{DE66BC0D-1E68-41CE-89D1-2973B2EDA572}"/>
              </a:ext>
            </a:extLst>
          </p:cNvPr>
          <p:cNvPicPr>
            <a:picLocks noChangeAspect="1"/>
          </p:cNvPicPr>
          <p:nvPr/>
        </p:nvPicPr>
        <p:blipFill rotWithShape="1">
          <a:blip r:embed="rId5"/>
          <a:srcRect l="2713" t="26046" r="34947" b="11163"/>
          <a:stretch/>
        </p:blipFill>
        <p:spPr>
          <a:xfrm>
            <a:off x="3380921" y="2618110"/>
            <a:ext cx="1902373" cy="1091900"/>
          </a:xfrm>
          <a:prstGeom prst="rect">
            <a:avLst/>
          </a:prstGeom>
        </p:spPr>
      </p:pic>
      <p:sp>
        <p:nvSpPr>
          <p:cNvPr id="16" name="TextBox 15">
            <a:extLst>
              <a:ext uri="{FF2B5EF4-FFF2-40B4-BE49-F238E27FC236}">
                <a16:creationId xmlns:a16="http://schemas.microsoft.com/office/drawing/2014/main" id="{38F7DFA7-A828-4DEA-AC1A-80F5B71FE25B}"/>
              </a:ext>
            </a:extLst>
          </p:cNvPr>
          <p:cNvSpPr txBox="1"/>
          <p:nvPr/>
        </p:nvSpPr>
        <p:spPr>
          <a:xfrm>
            <a:off x="4779155" y="4246626"/>
            <a:ext cx="2956110" cy="2708434"/>
          </a:xfrm>
          <a:prstGeom prst="rect">
            <a:avLst/>
          </a:prstGeom>
          <a:solidFill>
            <a:srgbClr val="FFFFCC"/>
          </a:solid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Lighting</a:t>
            </a:r>
            <a:endParaRPr kumimoji="0" lang="en-US"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indent="-285750">
              <a:buFont typeface="Arial"/>
              <a:buChar char="•"/>
              <a:defRPr/>
            </a:pPr>
            <a:r>
              <a:rPr lang="en-GB" sz="1700" b="1" dirty="0">
                <a:solidFill>
                  <a:srgbClr val="002060"/>
                </a:solidFill>
                <a:latin typeface="Arial"/>
                <a:cs typeface="Arial"/>
              </a:rPr>
              <a:t>Angle &amp; colour: </a:t>
            </a:r>
            <a:r>
              <a:rPr lang="en-GB" sz="1700" dirty="0">
                <a:solidFill>
                  <a:srgbClr val="002060"/>
                </a:solidFill>
                <a:latin typeface="Arial"/>
                <a:cs typeface="Arial"/>
              </a:rPr>
              <a:t>Downlighting</a:t>
            </a:r>
            <a:r>
              <a:rPr kumimoji="0" lang="en-GB" sz="1700" i="0" u="none" strike="noStrike" kern="1200" cap="none" spc="0" normalizeH="0" baseline="0" noProof="0" dirty="0">
                <a:ln>
                  <a:noFill/>
                </a:ln>
                <a:solidFill>
                  <a:srgbClr val="002060"/>
                </a:solidFill>
                <a:effectLst/>
                <a:uLnTx/>
                <a:uFillTx/>
                <a:latin typeface="Arial"/>
                <a:cs typeface="Arial"/>
              </a:rPr>
              <a:t> </a:t>
            </a:r>
            <a:r>
              <a:rPr kumimoji="0" lang="en-GB" sz="1700" b="0" i="0" u="none" strike="noStrike" kern="1200" cap="none" spc="0" normalizeH="0" baseline="0" noProof="0" dirty="0">
                <a:ln>
                  <a:noFill/>
                </a:ln>
                <a:solidFill>
                  <a:srgbClr val="002060"/>
                </a:solidFill>
                <a:effectLst/>
                <a:uLnTx/>
                <a:uFillTx/>
                <a:latin typeface="Arial"/>
                <a:cs typeface="Arial"/>
              </a:rPr>
              <a:t>of harsh white light creates stark, serious atmosphere</a:t>
            </a:r>
            <a:endParaRPr lang="en-GB" sz="1700" b="0" i="0" u="none" strike="noStrike" kern="1200" cap="none" spc="0" normalizeH="0" baseline="0" noProof="0" dirty="0">
              <a:ln>
                <a:noFill/>
              </a:ln>
              <a:solidFill>
                <a:srgbClr val="002060"/>
              </a:solidFill>
              <a:effectLst/>
              <a:uLnTx/>
              <a:uFillTx/>
              <a:latin typeface="Arial"/>
              <a:cs typeface="Arial"/>
            </a:endParaRPr>
          </a:p>
          <a:p>
            <a:pPr marL="285750" indent="-285750">
              <a:buFont typeface="Arial"/>
              <a:buChar char="•"/>
              <a:defRPr/>
            </a:pPr>
            <a:r>
              <a:rPr kumimoji="0" lang="en-GB" sz="1700" b="1" i="0" u="none" strike="noStrike" kern="1200" cap="none" spc="0" normalizeH="0" baseline="0" noProof="0" dirty="0">
                <a:ln>
                  <a:noFill/>
                </a:ln>
                <a:solidFill>
                  <a:srgbClr val="002060"/>
                </a:solidFill>
                <a:effectLst/>
                <a:uLnTx/>
                <a:uFillTx/>
                <a:latin typeface="Arial"/>
                <a:cs typeface="Arial"/>
              </a:rPr>
              <a:t>LED </a:t>
            </a:r>
            <a:r>
              <a:rPr lang="en-GB" sz="1700" b="1" dirty="0">
                <a:solidFill>
                  <a:srgbClr val="002060"/>
                </a:solidFill>
                <a:latin typeface="Arial"/>
                <a:cs typeface="Arial"/>
              </a:rPr>
              <a:t>strip </a:t>
            </a:r>
            <a:r>
              <a:rPr lang="en-GB" sz="1700" dirty="0">
                <a:solidFill>
                  <a:srgbClr val="002060"/>
                </a:solidFill>
                <a:latin typeface="Arial"/>
                <a:cs typeface="Arial"/>
              </a:rPr>
              <a:t>lining</a:t>
            </a:r>
            <a:r>
              <a:rPr kumimoji="0" lang="en-GB" sz="1700" b="0" i="0" u="none" strike="noStrike" kern="1200" cap="none" spc="0" normalizeH="0" baseline="0" noProof="0" dirty="0">
                <a:ln>
                  <a:noFill/>
                </a:ln>
                <a:solidFill>
                  <a:srgbClr val="002060"/>
                </a:solidFill>
                <a:effectLst/>
                <a:uLnTx/>
                <a:uFillTx/>
                <a:latin typeface="Arial"/>
                <a:cs typeface="Arial"/>
              </a:rPr>
              <a:t> on interior of metal creates impression of a cell &amp; </a:t>
            </a:r>
            <a:r>
              <a:rPr kumimoji="0" lang="en-GB" sz="1700" b="0" i="0" u="none" strike="noStrike" kern="1200" cap="none" spc="0" normalizeH="0" baseline="0" noProof="0" dirty="0">
                <a:ln>
                  <a:noFill/>
                </a:ln>
                <a:solidFill>
                  <a:srgbClr val="002060"/>
                </a:solidFill>
                <a:effectLst/>
                <a:uLnTx/>
                <a:uFillTx/>
                <a:latin typeface="Arial"/>
                <a:ea typeface="+mn-lt"/>
                <a:cs typeface="Arial"/>
              </a:rPr>
              <a:t>Illuminates Hippolyta</a:t>
            </a:r>
            <a:endParaRPr lang="en-GB" sz="1700" b="0" i="0" u="none" strike="noStrike" kern="1200" cap="none" spc="0" normalizeH="0" baseline="0" noProof="0" dirty="0">
              <a:ln>
                <a:noFill/>
              </a:ln>
              <a:solidFill>
                <a:srgbClr val="002060"/>
              </a:solidFill>
              <a:effectLst/>
              <a:uLnTx/>
              <a:uFillTx/>
              <a:latin typeface="Arial"/>
              <a:ea typeface="+mn-lt"/>
              <a:cs typeface="Arial"/>
            </a:endParaRPr>
          </a:p>
        </p:txBody>
      </p:sp>
      <p:cxnSp>
        <p:nvCxnSpPr>
          <p:cNvPr id="4" name="Straight Arrow Connector 3">
            <a:extLst>
              <a:ext uri="{FF2B5EF4-FFF2-40B4-BE49-F238E27FC236}">
                <a16:creationId xmlns:a16="http://schemas.microsoft.com/office/drawing/2014/main" id="{99911B93-E042-44E4-917D-DF0DFC0D78AB}"/>
              </a:ext>
            </a:extLst>
          </p:cNvPr>
          <p:cNvCxnSpPr>
            <a:cxnSpLocks/>
          </p:cNvCxnSpPr>
          <p:nvPr/>
        </p:nvCxnSpPr>
        <p:spPr>
          <a:xfrm flipV="1">
            <a:off x="2745248" y="3286973"/>
            <a:ext cx="550514" cy="100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ABCD369A-146C-4D4D-8F2B-F61FEC2E761E}"/>
              </a:ext>
            </a:extLst>
          </p:cNvPr>
          <p:cNvCxnSpPr>
            <a:cxnSpLocks/>
          </p:cNvCxnSpPr>
          <p:nvPr/>
        </p:nvCxnSpPr>
        <p:spPr>
          <a:xfrm flipV="1">
            <a:off x="2960593" y="1129553"/>
            <a:ext cx="522195" cy="6208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Picture 21" descr="A person standing in front of a window&#10;&#10;Description automatically generated">
            <a:extLst>
              <a:ext uri="{FF2B5EF4-FFF2-40B4-BE49-F238E27FC236}">
                <a16:creationId xmlns:a16="http://schemas.microsoft.com/office/drawing/2014/main" id="{CCE5F505-D2C8-461A-9375-FC5B2813E033}"/>
              </a:ext>
            </a:extLst>
          </p:cNvPr>
          <p:cNvPicPr>
            <a:picLocks noChangeAspect="1"/>
          </p:cNvPicPr>
          <p:nvPr/>
        </p:nvPicPr>
        <p:blipFill>
          <a:blip r:embed="rId6"/>
          <a:stretch>
            <a:fillRect/>
          </a:stretch>
        </p:blipFill>
        <p:spPr>
          <a:xfrm>
            <a:off x="2915696" y="5790796"/>
            <a:ext cx="1632048" cy="867433"/>
          </a:xfrm>
          <a:prstGeom prst="rect">
            <a:avLst/>
          </a:prstGeom>
        </p:spPr>
      </p:pic>
      <p:cxnSp>
        <p:nvCxnSpPr>
          <p:cNvPr id="22" name="Straight Arrow Connector 21">
            <a:extLst>
              <a:ext uri="{FF2B5EF4-FFF2-40B4-BE49-F238E27FC236}">
                <a16:creationId xmlns:a16="http://schemas.microsoft.com/office/drawing/2014/main" id="{5ED08D26-D7D8-4C5E-9605-96393255E0F4}"/>
              </a:ext>
            </a:extLst>
          </p:cNvPr>
          <p:cNvCxnSpPr>
            <a:cxnSpLocks/>
          </p:cNvCxnSpPr>
          <p:nvPr/>
        </p:nvCxnSpPr>
        <p:spPr>
          <a:xfrm flipH="1">
            <a:off x="4399282" y="6168146"/>
            <a:ext cx="634389" cy="2493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A4A950AB-82EB-4C34-995B-79B60C6C2286}"/>
              </a:ext>
            </a:extLst>
          </p:cNvPr>
          <p:cNvCxnSpPr>
            <a:cxnSpLocks/>
          </p:cNvCxnSpPr>
          <p:nvPr/>
        </p:nvCxnSpPr>
        <p:spPr>
          <a:xfrm>
            <a:off x="2499092" y="6156113"/>
            <a:ext cx="387723" cy="3429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5" name="Picture 10" descr="A screenshot of a social media post&#10;&#10;Description automatically generated">
            <a:extLst>
              <a:ext uri="{FF2B5EF4-FFF2-40B4-BE49-F238E27FC236}">
                <a16:creationId xmlns:a16="http://schemas.microsoft.com/office/drawing/2014/main" id="{7DD3BB3A-864C-40D3-A73B-E7902C591448}"/>
              </a:ext>
            </a:extLst>
          </p:cNvPr>
          <p:cNvPicPr>
            <a:picLocks noChangeAspect="1"/>
          </p:cNvPicPr>
          <p:nvPr/>
        </p:nvPicPr>
        <p:blipFill rotWithShape="1">
          <a:blip r:embed="rId7"/>
          <a:srcRect l="3189" t="26166" r="34396" b="11022"/>
          <a:stretch/>
        </p:blipFill>
        <p:spPr>
          <a:xfrm>
            <a:off x="8635254" y="154413"/>
            <a:ext cx="1735520" cy="992675"/>
          </a:xfrm>
          <a:prstGeom prst="rect">
            <a:avLst/>
          </a:prstGeom>
        </p:spPr>
      </p:pic>
      <p:pic>
        <p:nvPicPr>
          <p:cNvPr id="28" name="Picture 11" descr="A screenshot of a social media post&#10;&#10;Description automatically generated">
            <a:extLst>
              <a:ext uri="{FF2B5EF4-FFF2-40B4-BE49-F238E27FC236}">
                <a16:creationId xmlns:a16="http://schemas.microsoft.com/office/drawing/2014/main" id="{3B95B10A-D2E6-4885-BB28-B79A235A16C3}"/>
              </a:ext>
            </a:extLst>
          </p:cNvPr>
          <p:cNvPicPr>
            <a:picLocks noChangeAspect="1"/>
          </p:cNvPicPr>
          <p:nvPr/>
        </p:nvPicPr>
        <p:blipFill rotWithShape="1">
          <a:blip r:embed="rId8"/>
          <a:srcRect l="3235" t="26073" r="34412" b="12268"/>
          <a:stretch/>
        </p:blipFill>
        <p:spPr>
          <a:xfrm>
            <a:off x="10360959" y="156324"/>
            <a:ext cx="1836373" cy="988366"/>
          </a:xfrm>
          <a:prstGeom prst="rect">
            <a:avLst/>
          </a:prstGeom>
        </p:spPr>
      </p:pic>
      <p:cxnSp>
        <p:nvCxnSpPr>
          <p:cNvPr id="29" name="Straight Arrow Connector 28">
            <a:extLst>
              <a:ext uri="{FF2B5EF4-FFF2-40B4-BE49-F238E27FC236}">
                <a16:creationId xmlns:a16="http://schemas.microsoft.com/office/drawing/2014/main" id="{02F27480-8B57-421E-9049-42CB01D327B0}"/>
              </a:ext>
            </a:extLst>
          </p:cNvPr>
          <p:cNvCxnSpPr>
            <a:cxnSpLocks/>
          </p:cNvCxnSpPr>
          <p:nvPr/>
        </p:nvCxnSpPr>
        <p:spPr>
          <a:xfrm>
            <a:off x="6662074" y="3029008"/>
            <a:ext cx="420220" cy="4202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A4B3BDCC-A6D0-4472-AB47-78E0D4D2A0E3}"/>
              </a:ext>
            </a:extLst>
          </p:cNvPr>
          <p:cNvCxnSpPr>
            <a:cxnSpLocks/>
            <a:stCxn id="15" idx="2"/>
          </p:cNvCxnSpPr>
          <p:nvPr/>
        </p:nvCxnSpPr>
        <p:spPr>
          <a:xfrm>
            <a:off x="7611746" y="4252788"/>
            <a:ext cx="970379" cy="1505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8EC2CFD1-E7AE-44D0-8AA8-ADABCD748ECF}"/>
              </a:ext>
            </a:extLst>
          </p:cNvPr>
          <p:cNvCxnSpPr>
            <a:cxnSpLocks/>
          </p:cNvCxnSpPr>
          <p:nvPr/>
        </p:nvCxnSpPr>
        <p:spPr>
          <a:xfrm flipH="1">
            <a:off x="9780497" y="1190063"/>
            <a:ext cx="979390" cy="3541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75912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CFAFC6-232D-48C6-A09D-F75ACECAFF3E}"/>
              </a:ext>
            </a:extLst>
          </p:cNvPr>
          <p:cNvSpPr txBox="1"/>
          <p:nvPr/>
        </p:nvSpPr>
        <p:spPr>
          <a:xfrm>
            <a:off x="2414603" y="21102"/>
            <a:ext cx="4388489"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Opening sequence  (01:14 – 10:10)</a:t>
            </a:r>
            <a:endParaRPr kumimoji="0" lang="en-U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Speak Pro" panose="020F0502020204030204"/>
              <a:ea typeface="+mn-ea"/>
              <a:cs typeface="+mn-cs"/>
            </a:endParaRPr>
          </a:p>
        </p:txBody>
      </p:sp>
      <p:pic>
        <p:nvPicPr>
          <p:cNvPr id="9" name="Picture 10" descr="A screenshot of a social media post&#10;&#10;Description automatically generated">
            <a:extLst>
              <a:ext uri="{FF2B5EF4-FFF2-40B4-BE49-F238E27FC236}">
                <a16:creationId xmlns:a16="http://schemas.microsoft.com/office/drawing/2014/main" id="{F5A7D499-DE92-47F5-ACEC-FFE59A700308}"/>
              </a:ext>
            </a:extLst>
          </p:cNvPr>
          <p:cNvPicPr>
            <a:picLocks noChangeAspect="1"/>
          </p:cNvPicPr>
          <p:nvPr/>
        </p:nvPicPr>
        <p:blipFill rotWithShape="1">
          <a:blip r:embed="rId2"/>
          <a:srcRect l="3189" t="26166" r="34396" b="11022"/>
          <a:stretch/>
        </p:blipFill>
        <p:spPr>
          <a:xfrm>
            <a:off x="2129373" y="385973"/>
            <a:ext cx="2225482" cy="1240871"/>
          </a:xfrm>
          <a:prstGeom prst="rect">
            <a:avLst/>
          </a:prstGeom>
        </p:spPr>
      </p:pic>
      <p:pic>
        <p:nvPicPr>
          <p:cNvPr id="11" name="Picture 11" descr="A screenshot of a social media post&#10;&#10;Description automatically generated">
            <a:extLst>
              <a:ext uri="{FF2B5EF4-FFF2-40B4-BE49-F238E27FC236}">
                <a16:creationId xmlns:a16="http://schemas.microsoft.com/office/drawing/2014/main" id="{E4B062DD-AE19-4A60-9E6A-1465DA32194E}"/>
              </a:ext>
            </a:extLst>
          </p:cNvPr>
          <p:cNvPicPr>
            <a:picLocks noChangeAspect="1"/>
          </p:cNvPicPr>
          <p:nvPr/>
        </p:nvPicPr>
        <p:blipFill rotWithShape="1">
          <a:blip r:embed="rId3"/>
          <a:srcRect l="3235" t="26073" r="34412" b="12268"/>
          <a:stretch/>
        </p:blipFill>
        <p:spPr>
          <a:xfrm>
            <a:off x="4513726" y="868147"/>
            <a:ext cx="2738066" cy="1464365"/>
          </a:xfrm>
          <a:prstGeom prst="rect">
            <a:avLst/>
          </a:prstGeom>
        </p:spPr>
      </p:pic>
      <p:sp>
        <p:nvSpPr>
          <p:cNvPr id="2" name="TextBox 1">
            <a:extLst>
              <a:ext uri="{FF2B5EF4-FFF2-40B4-BE49-F238E27FC236}">
                <a16:creationId xmlns:a16="http://schemas.microsoft.com/office/drawing/2014/main" id="{383A6DE1-022F-41BC-B902-7CE0DFD4EF78}"/>
              </a:ext>
            </a:extLst>
          </p:cNvPr>
          <p:cNvSpPr txBox="1"/>
          <p:nvPr/>
        </p:nvSpPr>
        <p:spPr>
          <a:xfrm>
            <a:off x="51547" y="3334871"/>
            <a:ext cx="2026024" cy="2723823"/>
          </a:xfrm>
          <a:prstGeom prst="rect">
            <a:avLst/>
          </a:prstGeom>
          <a:noFill/>
          <a:ln w="57150">
            <a:solidFill>
              <a:schemeClr val="tx2">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Vocal skills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Pitch</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Pace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Pause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Tone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Volume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Accent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Emphasis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Intonation</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Speak Pro" panose="020F0502020204030204"/>
              <a:ea typeface="+mn-ea"/>
              <a:cs typeface="+mn-cs"/>
            </a:endParaRPr>
          </a:p>
        </p:txBody>
      </p:sp>
      <p:sp>
        <p:nvSpPr>
          <p:cNvPr id="3" name="TextBox 2">
            <a:extLst>
              <a:ext uri="{FF2B5EF4-FFF2-40B4-BE49-F238E27FC236}">
                <a16:creationId xmlns:a16="http://schemas.microsoft.com/office/drawing/2014/main" id="{1F41B6CB-F347-47B3-9C7B-B26F3B4ABF62}"/>
              </a:ext>
            </a:extLst>
          </p:cNvPr>
          <p:cNvSpPr txBox="1"/>
          <p:nvPr/>
        </p:nvSpPr>
        <p:spPr>
          <a:xfrm>
            <a:off x="51547" y="96370"/>
            <a:ext cx="2026025" cy="2985433"/>
          </a:xfrm>
          <a:prstGeom prst="rect">
            <a:avLst/>
          </a:prstGeom>
          <a:noFill/>
          <a:ln w="57150">
            <a:solidFill>
              <a:schemeClr val="tx2">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Physical Skills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Movement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Gesture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Facial expressions </a:t>
            </a:r>
            <a:endPar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Eye contact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Levels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Proxemics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Body language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Speak Pro" panose="020F0502020204030204"/>
              <a:ea typeface="+mn-ea"/>
              <a:cs typeface="+mn-cs"/>
            </a:endParaRPr>
          </a:p>
        </p:txBody>
      </p:sp>
      <p:sp>
        <p:nvSpPr>
          <p:cNvPr id="6" name="TextBox 5">
            <a:extLst>
              <a:ext uri="{FF2B5EF4-FFF2-40B4-BE49-F238E27FC236}">
                <a16:creationId xmlns:a16="http://schemas.microsoft.com/office/drawing/2014/main" id="{472B2456-EF27-4F84-9604-B5D2A8E0BEEF}"/>
              </a:ext>
            </a:extLst>
          </p:cNvPr>
          <p:cNvSpPr txBox="1"/>
          <p:nvPr/>
        </p:nvSpPr>
        <p:spPr>
          <a:xfrm>
            <a:off x="2101467" y="1563401"/>
            <a:ext cx="2409264" cy="1708160"/>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Gesture</a:t>
            </a:r>
            <a:r>
              <a:rPr kumimoji="0" lang="en-GB" sz="15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Hippolyta presses right hand against clear box –simultaneously eery sound effect and direct eye contact with Hermia – appealing for help?</a:t>
            </a:r>
          </a:p>
        </p:txBody>
      </p:sp>
      <p:sp>
        <p:nvSpPr>
          <p:cNvPr id="10" name="TextBox 9">
            <a:extLst>
              <a:ext uri="{FF2B5EF4-FFF2-40B4-BE49-F238E27FC236}">
                <a16:creationId xmlns:a16="http://schemas.microsoft.com/office/drawing/2014/main" id="{894A2099-9BD5-46A2-90CF-2968DBC40C55}"/>
              </a:ext>
            </a:extLst>
          </p:cNvPr>
          <p:cNvSpPr txBox="1"/>
          <p:nvPr/>
        </p:nvSpPr>
        <p:spPr>
          <a:xfrm>
            <a:off x="4562755" y="5281661"/>
            <a:ext cx="2151648" cy="1569660"/>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Body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Theseus </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upright posture, open shoulders, wide chest.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Authoritative</a:t>
            </a:r>
          </a:p>
        </p:txBody>
      </p:sp>
      <p:pic>
        <p:nvPicPr>
          <p:cNvPr id="12" name="Picture 13" descr="A screenshot of a social media post&#10;&#10;Description automatically generated">
            <a:extLst>
              <a:ext uri="{FF2B5EF4-FFF2-40B4-BE49-F238E27FC236}">
                <a16:creationId xmlns:a16="http://schemas.microsoft.com/office/drawing/2014/main" id="{0F8B7DFE-12BC-47F6-ACAB-C6C5CBA00BEE}"/>
              </a:ext>
            </a:extLst>
          </p:cNvPr>
          <p:cNvPicPr>
            <a:picLocks noChangeAspect="1"/>
          </p:cNvPicPr>
          <p:nvPr/>
        </p:nvPicPr>
        <p:blipFill rotWithShape="1">
          <a:blip r:embed="rId4"/>
          <a:srcRect l="3422" t="26277" r="35222" b="9781"/>
          <a:stretch/>
        </p:blipFill>
        <p:spPr>
          <a:xfrm>
            <a:off x="2101467" y="5273805"/>
            <a:ext cx="2461288" cy="1584195"/>
          </a:xfrm>
          <a:prstGeom prst="rect">
            <a:avLst/>
          </a:prstGeom>
        </p:spPr>
      </p:pic>
      <p:pic>
        <p:nvPicPr>
          <p:cNvPr id="14" name="Picture 14" descr="A screenshot of a cell phone&#10;&#10;Description automatically generated">
            <a:extLst>
              <a:ext uri="{FF2B5EF4-FFF2-40B4-BE49-F238E27FC236}">
                <a16:creationId xmlns:a16="http://schemas.microsoft.com/office/drawing/2014/main" id="{3DC21D0A-D848-4B37-B83F-4B4E14064C21}"/>
              </a:ext>
            </a:extLst>
          </p:cNvPr>
          <p:cNvPicPr>
            <a:picLocks noChangeAspect="1"/>
          </p:cNvPicPr>
          <p:nvPr/>
        </p:nvPicPr>
        <p:blipFill rotWithShape="1">
          <a:blip r:embed="rId5"/>
          <a:srcRect l="4238" t="27560" r="34661" b="11773"/>
          <a:stretch/>
        </p:blipFill>
        <p:spPr>
          <a:xfrm>
            <a:off x="2108556" y="3741311"/>
            <a:ext cx="2606177" cy="1464365"/>
          </a:xfrm>
          <a:prstGeom prst="rect">
            <a:avLst/>
          </a:prstGeom>
        </p:spPr>
      </p:pic>
      <p:pic>
        <p:nvPicPr>
          <p:cNvPr id="16" name="Picture 16" descr="A screenshot of a social media post&#10;&#10;Description automatically generated">
            <a:extLst>
              <a:ext uri="{FF2B5EF4-FFF2-40B4-BE49-F238E27FC236}">
                <a16:creationId xmlns:a16="http://schemas.microsoft.com/office/drawing/2014/main" id="{CE08D606-4FC3-4B6A-8E06-D899BAADCF82}"/>
              </a:ext>
            </a:extLst>
          </p:cNvPr>
          <p:cNvPicPr>
            <a:picLocks noChangeAspect="1"/>
          </p:cNvPicPr>
          <p:nvPr/>
        </p:nvPicPr>
        <p:blipFill rotWithShape="1">
          <a:blip r:embed="rId6"/>
          <a:srcRect l="4735" t="25547" r="35559" b="14050"/>
          <a:stretch/>
        </p:blipFill>
        <p:spPr>
          <a:xfrm>
            <a:off x="6832664" y="5362957"/>
            <a:ext cx="2604471" cy="1464365"/>
          </a:xfrm>
          <a:prstGeom prst="rect">
            <a:avLst/>
          </a:prstGeom>
        </p:spPr>
      </p:pic>
      <p:pic>
        <p:nvPicPr>
          <p:cNvPr id="17" name="Picture 17" descr="A screenshot of a social media post&#10;&#10;Description automatically generated">
            <a:extLst>
              <a:ext uri="{FF2B5EF4-FFF2-40B4-BE49-F238E27FC236}">
                <a16:creationId xmlns:a16="http://schemas.microsoft.com/office/drawing/2014/main" id="{1B70AE64-D30D-444D-875E-F289BB87B0FD}"/>
              </a:ext>
            </a:extLst>
          </p:cNvPr>
          <p:cNvPicPr>
            <a:picLocks noChangeAspect="1"/>
          </p:cNvPicPr>
          <p:nvPr/>
        </p:nvPicPr>
        <p:blipFill rotWithShape="1">
          <a:blip r:embed="rId7"/>
          <a:srcRect l="2580" t="27649" r="33878" b="11311"/>
          <a:stretch/>
        </p:blipFill>
        <p:spPr>
          <a:xfrm>
            <a:off x="6746359" y="3392609"/>
            <a:ext cx="2656507" cy="1742027"/>
          </a:xfrm>
          <a:prstGeom prst="rect">
            <a:avLst/>
          </a:prstGeom>
        </p:spPr>
      </p:pic>
      <p:sp>
        <p:nvSpPr>
          <p:cNvPr id="18" name="TextBox 17">
            <a:extLst>
              <a:ext uri="{FF2B5EF4-FFF2-40B4-BE49-F238E27FC236}">
                <a16:creationId xmlns:a16="http://schemas.microsoft.com/office/drawing/2014/main" id="{9983DAD6-FA69-4872-A3A1-F2B3ECF0B95E}"/>
              </a:ext>
            </a:extLst>
          </p:cNvPr>
          <p:cNvSpPr txBox="1"/>
          <p:nvPr/>
        </p:nvSpPr>
        <p:spPr>
          <a:xfrm>
            <a:off x="4875934" y="2635306"/>
            <a:ext cx="1803466" cy="2062103"/>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Gesture &amp; eye contact: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Theseus' hand on Hermia's chin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Direct eye 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Superior, patronising</a:t>
            </a:r>
          </a:p>
        </p:txBody>
      </p:sp>
      <p:sp>
        <p:nvSpPr>
          <p:cNvPr id="19" name="TextBox 18">
            <a:extLst>
              <a:ext uri="{FF2B5EF4-FFF2-40B4-BE49-F238E27FC236}">
                <a16:creationId xmlns:a16="http://schemas.microsoft.com/office/drawing/2014/main" id="{0468FA74-52BA-499E-8C1A-BF1BBF723BE6}"/>
              </a:ext>
            </a:extLst>
          </p:cNvPr>
          <p:cNvSpPr txBox="1"/>
          <p:nvPr/>
        </p:nvSpPr>
        <p:spPr>
          <a:xfrm>
            <a:off x="9469825" y="5453716"/>
            <a:ext cx="2670627" cy="1384995"/>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Facial expression: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Hippolyta lifts up the corners of her mouth to sneer at </a:t>
            </a:r>
            <a:r>
              <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Theseus to show her contempt that he needs to keep her in a cage and show off</a:t>
            </a:r>
          </a:p>
        </p:txBody>
      </p:sp>
      <p:sp>
        <p:nvSpPr>
          <p:cNvPr id="20" name="TextBox 19">
            <a:extLst>
              <a:ext uri="{FF2B5EF4-FFF2-40B4-BE49-F238E27FC236}">
                <a16:creationId xmlns:a16="http://schemas.microsoft.com/office/drawing/2014/main" id="{B068A203-EDEB-41C6-BA9E-A72212CBA9BF}"/>
              </a:ext>
            </a:extLst>
          </p:cNvPr>
          <p:cNvSpPr txBox="1"/>
          <p:nvPr/>
        </p:nvSpPr>
        <p:spPr>
          <a:xfrm>
            <a:off x="7444756" y="2145449"/>
            <a:ext cx="4695697" cy="830997"/>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Tone</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 Theseus </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orders </a:t>
            </a:r>
            <a:r>
              <a:rPr kumimoji="0" lang="en-GB" sz="1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Philostrate</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GB" sz="1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authoritive</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GB"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tone</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power, superiority</a:t>
            </a:r>
            <a:endParaRPr kumimoji="0" lang="en-US"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And</a:t>
            </a:r>
            <a:r>
              <a:rPr kumimoji="0" lang="en-GB"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'take time to pause'</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Theseus </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to Hermia</a:t>
            </a:r>
          </a:p>
        </p:txBody>
      </p:sp>
      <p:sp>
        <p:nvSpPr>
          <p:cNvPr id="21" name="TextBox 20">
            <a:extLst>
              <a:ext uri="{FF2B5EF4-FFF2-40B4-BE49-F238E27FC236}">
                <a16:creationId xmlns:a16="http://schemas.microsoft.com/office/drawing/2014/main" id="{FCA466DA-6798-4605-A0AF-B95544B6AC69}"/>
              </a:ext>
            </a:extLst>
          </p:cNvPr>
          <p:cNvSpPr txBox="1"/>
          <p:nvPr/>
        </p:nvSpPr>
        <p:spPr>
          <a:xfrm>
            <a:off x="7496301" y="63085"/>
            <a:ext cx="2543224" cy="1077218"/>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Movement</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Egeus forcefully grabbing Hermia arm dragging her in front of Theseus</a:t>
            </a:r>
          </a:p>
        </p:txBody>
      </p:sp>
      <p:sp>
        <p:nvSpPr>
          <p:cNvPr id="22" name="TextBox 21">
            <a:extLst>
              <a:ext uri="{FF2B5EF4-FFF2-40B4-BE49-F238E27FC236}">
                <a16:creationId xmlns:a16="http://schemas.microsoft.com/office/drawing/2014/main" id="{42221A40-4ED3-46A1-93ED-CE3A8A3228C7}"/>
              </a:ext>
            </a:extLst>
          </p:cNvPr>
          <p:cNvSpPr txBox="1"/>
          <p:nvPr/>
        </p:nvSpPr>
        <p:spPr>
          <a:xfrm>
            <a:off x="7447166" y="1209594"/>
            <a:ext cx="4695699" cy="830997"/>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Emphasis</a:t>
            </a:r>
            <a:r>
              <a:rPr kumimoji="0" lang="en-GB"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'or to her death' Egeus warning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'she is mine’ </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property =  patriarchal society</a:t>
            </a:r>
          </a:p>
        </p:txBody>
      </p:sp>
      <p:sp>
        <p:nvSpPr>
          <p:cNvPr id="23" name="TextBox 22">
            <a:extLst>
              <a:ext uri="{FF2B5EF4-FFF2-40B4-BE49-F238E27FC236}">
                <a16:creationId xmlns:a16="http://schemas.microsoft.com/office/drawing/2014/main" id="{F3E3DB8C-6D9E-4132-9986-CB054C600561}"/>
              </a:ext>
            </a:extLst>
          </p:cNvPr>
          <p:cNvSpPr txBox="1"/>
          <p:nvPr/>
        </p:nvSpPr>
        <p:spPr>
          <a:xfrm>
            <a:off x="9397253" y="3149397"/>
            <a:ext cx="2743200" cy="1077218"/>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Emphasis: </a:t>
            </a:r>
            <a:r>
              <a:rPr lang="en-GB" sz="1600" dirty="0">
                <a:solidFill>
                  <a:srgbClr val="002060"/>
                </a:solidFill>
                <a:latin typeface="Arial" panose="020B0604020202020204" pitchFamily="34" charset="0"/>
                <a:ea typeface="+mn-lt"/>
                <a:cs typeface="Arial" panose="020B0604020202020204" pitchFamily="34" charset="0"/>
              </a:rPr>
              <a:t>Theseus </a:t>
            </a:r>
            <a:r>
              <a:rPr kumimoji="0" lang="en-GB"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'composed your beauties'</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objectifying women</a:t>
            </a:r>
            <a:r>
              <a:rPr lang="en-GB" sz="1600" dirty="0">
                <a:solidFill>
                  <a:srgbClr val="002060"/>
                </a:solidFill>
                <a:latin typeface="Arial" panose="020B0604020202020204" pitchFamily="34" charset="0"/>
                <a:cs typeface="Arial" panose="020B0604020202020204" pitchFamily="34" charset="0"/>
              </a:rPr>
              <a:t>; patronising</a:t>
            </a:r>
            <a:endParaRPr kumimoji="0" lang="en-GB"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AF894D4-C9A1-447B-83FD-7C9F9DD6CFBA}"/>
              </a:ext>
            </a:extLst>
          </p:cNvPr>
          <p:cNvSpPr txBox="1"/>
          <p:nvPr/>
        </p:nvSpPr>
        <p:spPr>
          <a:xfrm>
            <a:off x="9469826" y="4300629"/>
            <a:ext cx="2656507" cy="1077218"/>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Pause</a:t>
            </a:r>
            <a:r>
              <a:rPr kumimoji="0" lang="en-GB" sz="1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GB" sz="1600" i="0" u="none" strike="noStrike" kern="1200" cap="none" spc="0" normalizeH="0" baseline="0" noProof="0" dirty="0">
                <a:ln>
                  <a:noFill/>
                </a:ln>
                <a:solidFill>
                  <a:srgbClr val="002060"/>
                </a:solidFill>
                <a:effectLst/>
                <a:uLnTx/>
                <a:uFillTx/>
                <a:latin typeface="Arial" panose="020B0604020202020204" pitchFamily="34" charset="0"/>
                <a:ea typeface="+mn-lt"/>
                <a:cs typeface="Arial" panose="020B0604020202020204" pitchFamily="34" charset="0"/>
              </a:rPr>
              <a:t>Theseus </a:t>
            </a:r>
            <a:r>
              <a:rPr kumimoji="0" lang="en-GB" sz="1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endParaRPr kumimoji="0" lang="en-US" sz="1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'Private... schooling for you both’ – warning that he is in charge</a:t>
            </a:r>
          </a:p>
        </p:txBody>
      </p:sp>
      <p:pic>
        <p:nvPicPr>
          <p:cNvPr id="27" name="Picture 27" descr="A screenshot of a person&#10;&#10;Description automatically generated">
            <a:extLst>
              <a:ext uri="{FF2B5EF4-FFF2-40B4-BE49-F238E27FC236}">
                <a16:creationId xmlns:a16="http://schemas.microsoft.com/office/drawing/2014/main" id="{8535244F-128B-4032-A7D0-80E1C6C6325E}"/>
              </a:ext>
            </a:extLst>
          </p:cNvPr>
          <p:cNvPicPr>
            <a:picLocks noChangeAspect="1"/>
          </p:cNvPicPr>
          <p:nvPr/>
        </p:nvPicPr>
        <p:blipFill rotWithShape="1">
          <a:blip r:embed="rId8"/>
          <a:srcRect l="2395" t="28047" r="33980" b="9821"/>
          <a:stretch/>
        </p:blipFill>
        <p:spPr>
          <a:xfrm>
            <a:off x="10039525" y="35005"/>
            <a:ext cx="2152475" cy="1200329"/>
          </a:xfrm>
          <a:prstGeom prst="rect">
            <a:avLst/>
          </a:prstGeom>
        </p:spPr>
      </p:pic>
      <p:cxnSp>
        <p:nvCxnSpPr>
          <p:cNvPr id="8" name="Straight Arrow Connector 7">
            <a:extLst>
              <a:ext uri="{FF2B5EF4-FFF2-40B4-BE49-F238E27FC236}">
                <a16:creationId xmlns:a16="http://schemas.microsoft.com/office/drawing/2014/main" id="{5B160AED-37B6-4EB2-A29A-83E5DE4004FE}"/>
              </a:ext>
            </a:extLst>
          </p:cNvPr>
          <p:cNvCxnSpPr>
            <a:cxnSpLocks/>
            <a:stCxn id="18" idx="0"/>
          </p:cNvCxnSpPr>
          <p:nvPr/>
        </p:nvCxnSpPr>
        <p:spPr>
          <a:xfrm flipV="1">
            <a:off x="5777667" y="2394876"/>
            <a:ext cx="0" cy="24043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31685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VTI">
  <a:themeElements>
    <a:clrScheme name="AnalogousFromDarkSeedLeftStep">
      <a:dk1>
        <a:srgbClr val="000000"/>
      </a:dk1>
      <a:lt1>
        <a:srgbClr val="FFFFFF"/>
      </a:lt1>
      <a:dk2>
        <a:srgbClr val="312441"/>
      </a:dk2>
      <a:lt2>
        <a:srgbClr val="E2E5E8"/>
      </a:lt2>
      <a:accent1>
        <a:srgbClr val="D2853E"/>
      </a:accent1>
      <a:accent2>
        <a:srgbClr val="C0352C"/>
      </a:accent2>
      <a:accent3>
        <a:srgbClr val="D23E72"/>
      </a:accent3>
      <a:accent4>
        <a:srgbClr val="C02C9E"/>
      </a:accent4>
      <a:accent5>
        <a:srgbClr val="B63ED2"/>
      </a:accent5>
      <a:accent6>
        <a:srgbClr val="6E36C3"/>
      </a:accent6>
      <a:hlink>
        <a:srgbClr val="BC3FBF"/>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D63FA7A634D04B83A375AA7B5E3740" ma:contentTypeVersion="13" ma:contentTypeDescription="Create a new document." ma:contentTypeScope="" ma:versionID="e64bd76065461d9295a807f6e1096dc0">
  <xsd:schema xmlns:xsd="http://www.w3.org/2001/XMLSchema" xmlns:xs="http://www.w3.org/2001/XMLSchema" xmlns:p="http://schemas.microsoft.com/office/2006/metadata/properties" xmlns:ns2="f9dab269-36c8-4bb3-92c7-c5e079585c61" xmlns:ns3="6368a100-3001-4116-8c91-83c964bbf5ac" targetNamespace="http://schemas.microsoft.com/office/2006/metadata/properties" ma:root="true" ma:fieldsID="8e74334c737edb807baeb922ba6d11e6" ns2:_="" ns3:_="">
    <xsd:import namespace="f9dab269-36c8-4bb3-92c7-c5e079585c61"/>
    <xsd:import namespace="6368a100-3001-4116-8c91-83c964bbf5a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dab269-36c8-4bb3-92c7-c5e079585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68a100-3001-4116-8c91-83c964bbf5a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368a100-3001-4116-8c91-83c964bbf5ac">
      <UserInfo>
        <DisplayName>L Roberts</DisplayName>
        <AccountId>11</AccountId>
        <AccountType/>
      </UserInfo>
    </SharedWithUsers>
  </documentManagement>
</p:properties>
</file>

<file path=customXml/itemProps1.xml><?xml version="1.0" encoding="utf-8"?>
<ds:datastoreItem xmlns:ds="http://schemas.openxmlformats.org/officeDocument/2006/customXml" ds:itemID="{EFB7E6C3-934B-484A-9DF7-62CDF81B9EE0}">
  <ds:schemaRefs>
    <ds:schemaRef ds:uri="6368a100-3001-4116-8c91-83c964bbf5ac"/>
    <ds:schemaRef ds:uri="f9dab269-36c8-4bb3-92c7-c5e079585c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D081D5-D772-47AA-AB63-CE6138C5A263}">
  <ds:schemaRefs>
    <ds:schemaRef ds:uri="http://schemas.microsoft.com/sharepoint/v3/contenttype/forms"/>
  </ds:schemaRefs>
</ds:datastoreItem>
</file>

<file path=customXml/itemProps3.xml><?xml version="1.0" encoding="utf-8"?>
<ds:datastoreItem xmlns:ds="http://schemas.openxmlformats.org/officeDocument/2006/customXml" ds:itemID="{2044AFC4-3A4E-42A0-BC31-026133A4C2F4}">
  <ds:schemaRefs>
    <ds:schemaRef ds:uri="6368a100-3001-4116-8c91-83c964bbf5ac"/>
    <ds:schemaRef ds:uri="http://purl.org/dc/terms/"/>
    <ds:schemaRef ds:uri="http://schemas.microsoft.com/office/2006/documentManagement/types"/>
    <ds:schemaRef ds:uri="http://schemas.microsoft.com/office/infopath/2007/PartnerControls"/>
    <ds:schemaRef ds:uri="http://www.w3.org/XML/1998/namespace"/>
    <ds:schemaRef ds:uri="http://purl.org/dc/elements/1.1/"/>
    <ds:schemaRef ds:uri="f9dab269-36c8-4bb3-92c7-c5e079585c61"/>
    <ds:schemaRef ds:uri="http://purl.org/dc/dcmityp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5474</TotalTime>
  <Words>5075</Words>
  <Application>Microsoft Office PowerPoint</Application>
  <PresentationFormat>Widescreen</PresentationFormat>
  <Paragraphs>418</Paragraphs>
  <Slides>27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Arial,Sans-Serif</vt:lpstr>
      <vt:lpstr>Calibri</vt:lpstr>
      <vt:lpstr>Calibri Light</vt:lpstr>
      <vt:lpstr>Georgia Pro Cond Light</vt:lpstr>
      <vt:lpstr>Speak Pro</vt:lpstr>
      <vt:lpstr>Wingdings</vt:lpstr>
      <vt:lpstr>Office Theme</vt:lpstr>
      <vt:lpstr>RetrospectVTI</vt:lpstr>
      <vt:lpstr>‘A Midsummer Night's Dream’</vt:lpstr>
      <vt:lpstr>DO IT NOW:</vt:lpstr>
      <vt:lpstr>PowerPoint Presentation</vt:lpstr>
      <vt:lpstr>Character Relationships</vt:lpstr>
      <vt:lpstr>Staging</vt:lpstr>
      <vt:lpstr>Key Moment 1: The Opening Scene</vt:lpstr>
      <vt:lpstr>Key Moment 1: Opening sequence (01:14 – 10:10) </vt:lpstr>
      <vt:lpstr>PowerPoint Presentation</vt:lpstr>
      <vt:lpstr>PowerPoint Presentation</vt:lpstr>
      <vt:lpstr>PowerPoint Presentation</vt:lpstr>
      <vt:lpstr>Key moment 2</vt:lpstr>
      <vt:lpstr> Key Moment 2: The Lovers in the woods –arguments – (1.21 - 1.32)</vt:lpstr>
      <vt:lpstr> Key Moment 2: The Lovers in the woods –arguments – (1.21 - 1.32)</vt:lpstr>
      <vt:lpstr> Key Moment 2: The Lovers in the woods –arguments – (1.21 - 1.32)</vt:lpstr>
      <vt:lpstr>Key moment 3</vt:lpstr>
      <vt:lpstr> Key Moment 3: Lovers Enchantment &amp; Kiss (2:30-5:00)</vt:lpstr>
      <vt:lpstr> Key Moment 3: Lovers Enchantment &amp; Kiss (2:30-5:00)</vt:lpstr>
      <vt:lpstr> Lovers in the woods - Production elements </vt:lpstr>
      <vt:lpstr> Lovers in the woods - Production elements </vt:lpstr>
      <vt:lpstr>Example paragraphs</vt:lpstr>
      <vt:lpstr>9a Example paragraph:</vt:lpstr>
      <vt:lpstr>Analyse how physical skills were used to engage the audience at one key moment in the performance. (6 marks)</vt:lpstr>
      <vt:lpstr>Analyse how physical skills were used to engage the audience at one key moment in the performance. (6 marks)</vt:lpstr>
      <vt:lpstr>9b Example Paragraph:</vt:lpstr>
      <vt:lpstr>9b) Evaluate how the set design created impact within the performance.          (9 marks)</vt:lpstr>
      <vt:lpstr>9b) Evaluate how the set design created impact within the performance.          (9 marks)</vt:lpstr>
      <vt:lpstr>9b) Evaluate how the set design created impact within the performance.          (9 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Think We Are Alone</dc:title>
  <dc:creator>G Nielsen</dc:creator>
  <cp:lastModifiedBy>L Roberts</cp:lastModifiedBy>
  <cp:revision>97</cp:revision>
  <dcterms:created xsi:type="dcterms:W3CDTF">2020-02-03T19:31:41Z</dcterms:created>
  <dcterms:modified xsi:type="dcterms:W3CDTF">2022-04-02T20:47:32Z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0x01010057D63FA7A634D04B83A375AA7B5E3740</vt:lpwstr>
  </property>
</Properties>
</file>