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4"/>
  </p:sldMasterIdLst>
  <p:sldIdLst>
    <p:sldId id="256" r:id="rId5"/>
    <p:sldId id="257" r:id="rId6"/>
    <p:sldId id="260" r:id="rId7"/>
    <p:sldId id="258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E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7A2AFA6-EC9F-4A5F-BD12-B628E46011DC}" v="7" dt="2022-04-02T20:55:56.72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3" d="100"/>
          <a:sy n="83" d="100"/>
        </p:scale>
        <p:origin x="461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846CE7D5-CF57-46EF-B807-FDD0502418D4}" type="datetimeFigureOut">
              <a:rPr lang="en-GB" smtClean="0"/>
              <a:t>02/04/2022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3629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02/04/2022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9036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02/04/2022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9931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02/04/2022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1469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02/04/2022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5561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02/04/2022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27296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02/04/2022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155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02/04/2022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5553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02/04/2022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3914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02/04/2022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5089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02/04/2022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5312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EB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846CE7D5-CF57-46EF-B807-FDD0502418D4}" type="datetimeFigureOut">
              <a:rPr lang="en-GB" smtClean="0"/>
              <a:t>02/04/2022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482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>
                <a:solidFill>
                  <a:srgbClr val="002060"/>
                </a:solidFill>
                <a:cs typeface="Calibri Light"/>
              </a:rPr>
              <a:t>Key points of 1945 context &amp; sentence starters</a:t>
            </a:r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C03AEC-E70B-4FD9-A08B-D82C9736D5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5568" y="625473"/>
            <a:ext cx="2208872" cy="2185244"/>
          </a:xfrm>
        </p:spPr>
        <p:txBody>
          <a:bodyPr anchor="ctr">
            <a:normAutofit/>
          </a:bodyPr>
          <a:lstStyle/>
          <a:p>
            <a:pPr algn="r"/>
            <a:r>
              <a:rPr lang="en-US" sz="3200" dirty="0">
                <a:solidFill>
                  <a:srgbClr val="002060"/>
                </a:solidFill>
                <a:cs typeface="Calibri Light"/>
              </a:rPr>
              <a:t>Priestley's intentions; the 1945 context.</a:t>
            </a:r>
            <a:endParaRPr lang="en-US" sz="3200" dirty="0">
              <a:solidFill>
                <a:srgbClr val="00206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3C4E63-2867-4A4E-A70D-3D10C76FD8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41665" y="539210"/>
            <a:ext cx="8656460" cy="5693317"/>
          </a:xfrm>
          <a:solidFill>
            <a:srgbClr val="FFDEBD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800" b="1" dirty="0">
                <a:solidFill>
                  <a:srgbClr val="7030A0"/>
                </a:solidFill>
                <a:cs typeface="Calibri"/>
              </a:rPr>
              <a:t>Priestley wrote AICs in 1945.......</a:t>
            </a:r>
          </a:p>
          <a:p>
            <a:pPr lvl="1"/>
            <a:r>
              <a:rPr lang="en-US" sz="2600" dirty="0">
                <a:solidFill>
                  <a:srgbClr val="002060"/>
                </a:solidFill>
                <a:cs typeface="Calibri"/>
              </a:rPr>
              <a:t>To highlight the wealthier, privileged classes selfish attitudes</a:t>
            </a:r>
          </a:p>
          <a:p>
            <a:pPr lvl="1"/>
            <a:r>
              <a:rPr lang="en-US" sz="2600" dirty="0">
                <a:solidFill>
                  <a:srgbClr val="002060"/>
                </a:solidFill>
                <a:cs typeface="Calibri"/>
              </a:rPr>
              <a:t>To highlight the immoral side of money and Capitalism, due to the lack of care in society for the poor.</a:t>
            </a:r>
          </a:p>
          <a:p>
            <a:pPr lvl="1"/>
            <a:r>
              <a:rPr lang="en-US" sz="2600" dirty="0">
                <a:solidFill>
                  <a:srgbClr val="002060"/>
                </a:solidFill>
                <a:cs typeface="Calibri"/>
              </a:rPr>
              <a:t>As a morality play, demonstrating the need for change in society, trying to introduce equality into post war Britain.</a:t>
            </a:r>
          </a:p>
          <a:p>
            <a:r>
              <a:rPr lang="en-US" sz="2600" b="1" dirty="0">
                <a:solidFill>
                  <a:srgbClr val="7030A0"/>
                </a:solidFill>
                <a:cs typeface="Calibri"/>
              </a:rPr>
              <a:t>In 1945 Priestley was trying to highlight....</a:t>
            </a:r>
          </a:p>
          <a:p>
            <a:pPr lvl="1"/>
            <a:r>
              <a:rPr lang="en-US" sz="2400" dirty="0">
                <a:solidFill>
                  <a:srgbClr val="002060"/>
                </a:solidFill>
                <a:cs typeface="Calibri"/>
              </a:rPr>
              <a:t>How the upper classes abused their power over the working classes</a:t>
            </a:r>
          </a:p>
        </p:txBody>
      </p:sp>
    </p:spTree>
    <p:extLst>
      <p:ext uri="{BB962C8B-B14F-4D97-AF65-F5344CB8AC3E}">
        <p14:creationId xmlns:p14="http://schemas.microsoft.com/office/powerpoint/2010/main" val="17001396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C03AEC-E70B-4FD9-A08B-D82C9736D5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5568" y="625473"/>
            <a:ext cx="2208872" cy="2185244"/>
          </a:xfrm>
        </p:spPr>
        <p:txBody>
          <a:bodyPr anchor="ctr">
            <a:normAutofit/>
          </a:bodyPr>
          <a:lstStyle/>
          <a:p>
            <a:pPr algn="r"/>
            <a:r>
              <a:rPr lang="en-US" sz="3200" dirty="0">
                <a:solidFill>
                  <a:srgbClr val="002060"/>
                </a:solidFill>
                <a:cs typeface="Calibri Light"/>
              </a:rPr>
              <a:t>Priestley's intentions; the 1945 context.</a:t>
            </a:r>
            <a:endParaRPr lang="en-US" sz="3200" dirty="0">
              <a:solidFill>
                <a:srgbClr val="00206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3C4E63-2867-4A4E-A70D-3D10C76FD8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41665" y="539210"/>
            <a:ext cx="8656460" cy="5693317"/>
          </a:xfrm>
          <a:solidFill>
            <a:srgbClr val="FFDEBD"/>
          </a:solidFill>
        </p:spPr>
        <p:txBody>
          <a:bodyPr vert="horz" lIns="91440" tIns="45720" rIns="91440" bIns="45720" rtlCol="0" anchor="ctr">
            <a:normAutofit lnSpcReduction="10000"/>
          </a:bodyPr>
          <a:lstStyle/>
          <a:p>
            <a:r>
              <a:rPr lang="en-US" sz="2800" b="1" dirty="0">
                <a:solidFill>
                  <a:srgbClr val="7030A0"/>
                </a:solidFill>
                <a:cs typeface="Calibri"/>
              </a:rPr>
              <a:t>Priestley wrote AICs in 1945.......</a:t>
            </a:r>
          </a:p>
          <a:p>
            <a:pPr lvl="1"/>
            <a:r>
              <a:rPr lang="en-US" sz="2600" dirty="0">
                <a:solidFill>
                  <a:srgbClr val="002060"/>
                </a:solidFill>
                <a:cs typeface="Calibri"/>
              </a:rPr>
              <a:t>where a capitalist government was leading the UK, as reflected in the Birling's narrow-minded attitude.</a:t>
            </a:r>
          </a:p>
          <a:p>
            <a:pPr lvl="1"/>
            <a:r>
              <a:rPr lang="en-US" sz="2600" dirty="0">
                <a:solidFill>
                  <a:srgbClr val="002060"/>
                </a:solidFill>
                <a:cs typeface="Calibri"/>
              </a:rPr>
              <a:t>To </a:t>
            </a:r>
            <a:r>
              <a:rPr lang="en-US" sz="2600" dirty="0" err="1">
                <a:solidFill>
                  <a:srgbClr val="002060"/>
                </a:solidFill>
                <a:cs typeface="Calibri"/>
              </a:rPr>
              <a:t>criticise</a:t>
            </a:r>
            <a:r>
              <a:rPr lang="en-US" sz="2600" dirty="0">
                <a:solidFill>
                  <a:srgbClr val="002060"/>
                </a:solidFill>
                <a:cs typeface="Calibri"/>
              </a:rPr>
              <a:t> the Victorian era as it condemns socialist ideas which try to tackle the divide between the rich and the poor.</a:t>
            </a:r>
          </a:p>
          <a:p>
            <a:r>
              <a:rPr lang="en-US" sz="2800" b="1" dirty="0">
                <a:solidFill>
                  <a:srgbClr val="7030A0"/>
                </a:solidFill>
                <a:cs typeface="Calibri"/>
              </a:rPr>
              <a:t>In 1945, Priestley wrote AICs in reaction to the...</a:t>
            </a:r>
            <a:r>
              <a:rPr lang="en-US" sz="2800" dirty="0">
                <a:solidFill>
                  <a:srgbClr val="7030A0"/>
                </a:solidFill>
                <a:cs typeface="Calibri"/>
              </a:rPr>
              <a:t>.</a:t>
            </a:r>
          </a:p>
          <a:p>
            <a:pPr lvl="1"/>
            <a:r>
              <a:rPr lang="en-US" sz="2400" dirty="0">
                <a:solidFill>
                  <a:srgbClr val="002060"/>
                </a:solidFill>
                <a:cs typeface="Calibri"/>
              </a:rPr>
              <a:t>first world war which he had seen as a Capitalist class-driven catastrophe. </a:t>
            </a:r>
          </a:p>
          <a:p>
            <a:pPr lvl="1"/>
            <a:r>
              <a:rPr lang="en-US" sz="2400" dirty="0">
                <a:solidFill>
                  <a:srgbClr val="002060"/>
                </a:solidFill>
                <a:cs typeface="Calibri"/>
              </a:rPr>
              <a:t>Damming social </a:t>
            </a:r>
            <a:r>
              <a:rPr lang="en-US" sz="2400" dirty="0" err="1">
                <a:solidFill>
                  <a:srgbClr val="002060"/>
                </a:solidFill>
                <a:cs typeface="Calibri"/>
              </a:rPr>
              <a:t>critisism</a:t>
            </a:r>
            <a:r>
              <a:rPr lang="en-US" sz="2400" dirty="0">
                <a:solidFill>
                  <a:srgbClr val="002060"/>
                </a:solidFill>
                <a:cs typeface="Calibri"/>
              </a:rPr>
              <a:t> of Capitalism and middle-class hypocrisy </a:t>
            </a:r>
          </a:p>
          <a:p>
            <a:r>
              <a:rPr lang="en-US" sz="2600" b="1" dirty="0">
                <a:solidFill>
                  <a:srgbClr val="7030A0"/>
                </a:solidFill>
                <a:cs typeface="Calibri"/>
              </a:rPr>
              <a:t>In 1945 Priestley was trying to highlight the importance of....</a:t>
            </a:r>
          </a:p>
          <a:p>
            <a:pPr lvl="1"/>
            <a:r>
              <a:rPr lang="en-US" sz="2600" dirty="0">
                <a:solidFill>
                  <a:srgbClr val="002060"/>
                </a:solidFill>
                <a:cs typeface="Calibri"/>
              </a:rPr>
              <a:t>Caring for the less fortunate, discarding the old class assumptions, further promoting socialism.</a:t>
            </a:r>
          </a:p>
          <a:p>
            <a:pPr lvl="1"/>
            <a:r>
              <a:rPr lang="en-US" sz="2600" dirty="0">
                <a:solidFill>
                  <a:srgbClr val="002060"/>
                </a:solidFill>
                <a:cs typeface="Calibri"/>
              </a:rPr>
              <a:t>People reflecting on their corrupt society and the class divides that were currently happening.</a:t>
            </a:r>
          </a:p>
          <a:p>
            <a:endParaRPr lang="en-US" sz="2600" dirty="0">
              <a:solidFill>
                <a:schemeClr val="tx1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7989403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C03AEC-E70B-4FD9-A08B-D82C9736D5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5568" y="625473"/>
            <a:ext cx="2208872" cy="2185244"/>
          </a:xfrm>
        </p:spPr>
        <p:txBody>
          <a:bodyPr anchor="ctr">
            <a:normAutofit/>
          </a:bodyPr>
          <a:lstStyle/>
          <a:p>
            <a:pPr algn="r"/>
            <a:r>
              <a:rPr lang="en-US" sz="3200" dirty="0">
                <a:solidFill>
                  <a:srgbClr val="002060"/>
                </a:solidFill>
                <a:cs typeface="Calibri Light"/>
              </a:rPr>
              <a:t>Priestley's intentions; the 1945 context.</a:t>
            </a:r>
            <a:endParaRPr lang="en-US" sz="3200" dirty="0">
              <a:solidFill>
                <a:srgbClr val="00206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3C4E63-2867-4A4E-A70D-3D10C76FD8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41665" y="539210"/>
            <a:ext cx="8656460" cy="5693317"/>
          </a:xfrm>
          <a:solidFill>
            <a:srgbClr val="FFDEBD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800" b="1" dirty="0">
                <a:solidFill>
                  <a:srgbClr val="7030A0"/>
                </a:solidFill>
                <a:cs typeface="Calibri"/>
              </a:rPr>
              <a:t>Priestley wrote AICs in 1945.......</a:t>
            </a:r>
          </a:p>
          <a:p>
            <a:pPr lvl="1"/>
            <a:r>
              <a:rPr lang="en-US" sz="2600" dirty="0">
                <a:solidFill>
                  <a:srgbClr val="002060"/>
                </a:solidFill>
                <a:cs typeface="Calibri"/>
              </a:rPr>
              <a:t>To </a:t>
            </a:r>
            <a:r>
              <a:rPr lang="en-US" sz="2600" dirty="0" err="1">
                <a:solidFill>
                  <a:srgbClr val="002060"/>
                </a:solidFill>
                <a:cs typeface="Calibri"/>
              </a:rPr>
              <a:t>critisice</a:t>
            </a:r>
            <a:r>
              <a:rPr lang="en-US" sz="2600" dirty="0">
                <a:solidFill>
                  <a:srgbClr val="002060"/>
                </a:solidFill>
                <a:cs typeface="Calibri"/>
              </a:rPr>
              <a:t> the Victorian era, as it condemns socialist ideas which try to tackle the divide between the rich and the poor.</a:t>
            </a:r>
          </a:p>
          <a:p>
            <a:r>
              <a:rPr lang="en-US" sz="2800" b="1" dirty="0">
                <a:solidFill>
                  <a:srgbClr val="7030A0"/>
                </a:solidFill>
                <a:cs typeface="Calibri"/>
              </a:rPr>
              <a:t>In 1945, Priestley wrote AICs in reaction to the...</a:t>
            </a:r>
            <a:r>
              <a:rPr lang="en-US" sz="2800" dirty="0">
                <a:solidFill>
                  <a:srgbClr val="7030A0"/>
                </a:solidFill>
                <a:cs typeface="Calibri"/>
              </a:rPr>
              <a:t>.</a:t>
            </a:r>
          </a:p>
          <a:p>
            <a:pPr lvl="1"/>
            <a:r>
              <a:rPr lang="en-US" sz="2400" dirty="0">
                <a:solidFill>
                  <a:srgbClr val="002060"/>
                </a:solidFill>
                <a:cs typeface="Calibri"/>
              </a:rPr>
              <a:t>Damming social </a:t>
            </a:r>
            <a:r>
              <a:rPr lang="en-US" sz="2400" dirty="0" err="1">
                <a:solidFill>
                  <a:srgbClr val="002060"/>
                </a:solidFill>
                <a:cs typeface="Calibri"/>
              </a:rPr>
              <a:t>critisism</a:t>
            </a:r>
            <a:r>
              <a:rPr lang="en-US" sz="2400" dirty="0">
                <a:solidFill>
                  <a:srgbClr val="002060"/>
                </a:solidFill>
                <a:cs typeface="Calibri"/>
              </a:rPr>
              <a:t> of Capitalism and middle class and the discriminatory pre-war values.</a:t>
            </a:r>
          </a:p>
          <a:p>
            <a:r>
              <a:rPr lang="en-US" sz="2600" b="1" dirty="0">
                <a:solidFill>
                  <a:srgbClr val="7030A0"/>
                </a:solidFill>
                <a:cs typeface="Calibri"/>
              </a:rPr>
              <a:t>In 1945 Priestley was trying to highlight the importance of....</a:t>
            </a:r>
          </a:p>
          <a:p>
            <a:pPr lvl="1"/>
            <a:r>
              <a:rPr lang="en-US" sz="2600" dirty="0">
                <a:solidFill>
                  <a:srgbClr val="002060"/>
                </a:solidFill>
                <a:cs typeface="Calibri"/>
              </a:rPr>
              <a:t>The upper classes disregard for poorer people and lack of social responsibility </a:t>
            </a:r>
            <a:r>
              <a:rPr lang="en-US" sz="2600" i="1" dirty="0">
                <a:solidFill>
                  <a:srgbClr val="002060"/>
                </a:solidFill>
                <a:cs typeface="Calibri"/>
              </a:rPr>
              <a:t>"public men, Mr. Birling have responsibilities as well as privileges"</a:t>
            </a:r>
          </a:p>
          <a:p>
            <a:pPr lvl="1"/>
            <a:r>
              <a:rPr lang="en-US" sz="2600" dirty="0">
                <a:solidFill>
                  <a:srgbClr val="002060"/>
                </a:solidFill>
                <a:cs typeface="Calibri"/>
              </a:rPr>
              <a:t>Caring for the less fortunate after the war and </a:t>
            </a:r>
            <a:r>
              <a:rPr lang="en-US" sz="2600" i="1" dirty="0">
                <a:solidFill>
                  <a:srgbClr val="002060"/>
                </a:solidFill>
                <a:cs typeface="Calibri"/>
              </a:rPr>
              <a:t>"building a land fit for heroes"</a:t>
            </a:r>
          </a:p>
          <a:p>
            <a:endParaRPr lang="en-US" sz="2600" dirty="0">
              <a:solidFill>
                <a:schemeClr val="tx1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522673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ke Template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ke Template" id="{7C7DFB0F-93A9-425E-859A-8FC6DD72E3C2}" vid="{0688732F-82F0-4117-9DAE-E21C0A09A7AB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7D63FA7A634D04B83A375AA7B5E3740" ma:contentTypeVersion="13" ma:contentTypeDescription="Create a new document." ma:contentTypeScope="" ma:versionID="e64bd76065461d9295a807f6e1096dc0">
  <xsd:schema xmlns:xsd="http://www.w3.org/2001/XMLSchema" xmlns:xs="http://www.w3.org/2001/XMLSchema" xmlns:p="http://schemas.microsoft.com/office/2006/metadata/properties" xmlns:ns2="f9dab269-36c8-4bb3-92c7-c5e079585c61" xmlns:ns3="6368a100-3001-4116-8c91-83c964bbf5ac" targetNamespace="http://schemas.microsoft.com/office/2006/metadata/properties" ma:root="true" ma:fieldsID="8e74334c737edb807baeb922ba6d11e6" ns2:_="" ns3:_="">
    <xsd:import namespace="f9dab269-36c8-4bb3-92c7-c5e079585c61"/>
    <xsd:import namespace="6368a100-3001-4116-8c91-83c964bbf5a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9dab269-36c8-4bb3-92c7-c5e079585c6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368a100-3001-4116-8c91-83c964bbf5ac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B28D7F2-6C9A-41B3-A874-B167BB82FB6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46698DC-130A-49CB-8E2F-B6AFE497F1C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9dab269-36c8-4bb3-92c7-c5e079585c61"/>
    <ds:schemaRef ds:uri="6368a100-3001-4116-8c91-83c964bbf5a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1ECEA78-275D-46E8-BAE8-8032025B9B28}">
  <ds:schemaRefs>
    <ds:schemaRef ds:uri="http://www.w3.org/XML/1998/namespace"/>
    <ds:schemaRef ds:uri="http://purl.org/dc/terms/"/>
    <ds:schemaRef ds:uri="http://schemas.microsoft.com/office/infopath/2007/PartnerControls"/>
    <ds:schemaRef ds:uri="http://purl.org/dc/elements/1.1/"/>
    <ds:schemaRef ds:uri="http://schemas.microsoft.com/office/2006/metadata/properties"/>
    <ds:schemaRef ds:uri="f9dab269-36c8-4bb3-92c7-c5e079585c61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6368a100-3001-4116-8c91-83c964bbf5a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Oke Template</Template>
  <TotalTime>1363</TotalTime>
  <Words>336</Words>
  <Application>Microsoft Office PowerPoint</Application>
  <PresentationFormat>Widescreen</PresentationFormat>
  <Paragraphs>26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Tw Cen MT</vt:lpstr>
      <vt:lpstr>Tw Cen MT Condensed</vt:lpstr>
      <vt:lpstr>Wingdings 3</vt:lpstr>
      <vt:lpstr>Oke Template</vt:lpstr>
      <vt:lpstr>Key points of 1945 context &amp; sentence starters</vt:lpstr>
      <vt:lpstr>Priestley's intentions; the 1945 context.</vt:lpstr>
      <vt:lpstr>Priestley's intentions; the 1945 context.</vt:lpstr>
      <vt:lpstr>Priestley's intentions; the 1945 context.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L Roberts</cp:lastModifiedBy>
  <cp:revision>229</cp:revision>
  <dcterms:created xsi:type="dcterms:W3CDTF">2013-07-15T20:26:40Z</dcterms:created>
  <dcterms:modified xsi:type="dcterms:W3CDTF">2022-04-02T20:59:12Z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0x01010057D63FA7A634D04B83A375AA7B5E3740</vt:lpwstr>
  </property>
</Properties>
</file>