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24" r:id="rId5"/>
    <p:sldId id="323" r:id="rId6"/>
    <p:sldId id="332" r:id="rId7"/>
    <p:sldId id="334" r:id="rId8"/>
    <p:sldId id="33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19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8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88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4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41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3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3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8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68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890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96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7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13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6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6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40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6CE7D5-CF57-46EF-B807-FDD0502418D4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7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1821"/>
            <a:ext cx="9905998" cy="576101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rgbClr val="002060"/>
                </a:solidFill>
              </a:rPr>
              <a:t>Physical / non verbal skills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6727" y="707922"/>
          <a:ext cx="11695370" cy="5949460"/>
        </p:xfrm>
        <a:graphic>
          <a:graphicData uri="http://schemas.openxmlformats.org/drawingml/2006/table">
            <a:tbl>
              <a:tblPr firstRow="1" bandRow="1"/>
              <a:tblGrid>
                <a:gridCol w="1997556">
                  <a:extLst>
                    <a:ext uri="{9D8B030D-6E8A-4147-A177-3AD203B41FA5}">
                      <a16:colId xmlns:a16="http://schemas.microsoft.com/office/drawing/2014/main" val="3051688989"/>
                    </a:ext>
                  </a:extLst>
                </a:gridCol>
                <a:gridCol w="4909926">
                  <a:extLst>
                    <a:ext uri="{9D8B030D-6E8A-4147-A177-3AD203B41FA5}">
                      <a16:colId xmlns:a16="http://schemas.microsoft.com/office/drawing/2014/main" val="2512415911"/>
                    </a:ext>
                  </a:extLst>
                </a:gridCol>
                <a:gridCol w="4787888">
                  <a:extLst>
                    <a:ext uri="{9D8B030D-6E8A-4147-A177-3AD203B41FA5}">
                      <a16:colId xmlns:a16="http://schemas.microsoft.com/office/drawing/2014/main" val="3359058537"/>
                    </a:ext>
                  </a:extLst>
                </a:gridCol>
              </a:tblGrid>
              <a:tr h="4330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Skill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Definition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Communicate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07078"/>
                  </a:ext>
                </a:extLst>
              </a:tr>
              <a:tr h="606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language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shape and position of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your body (tension)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Hunched shoulders and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arms crossed </a:t>
                      </a:r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stressed, worried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97771"/>
                  </a:ext>
                </a:extLst>
              </a:tr>
              <a:tr h="6425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Facial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expressions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shape of specific facial features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Squinting eye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= intimidating 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2277"/>
                  </a:ext>
                </a:extLst>
              </a:tr>
              <a:tr h="614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 contact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they looking directly at someone or avoiding eye contact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Avoiding = apprehensive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66268"/>
                  </a:ext>
                </a:extLst>
              </a:tr>
              <a:tr h="460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Gestures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actions are they doing with their hands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Wringing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their hands = nervous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19094"/>
                  </a:ext>
                </a:extLst>
              </a:tr>
              <a:tr h="628571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Proxemics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between performers on stage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 to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relationship e.g. close proxemics usually means a close relationship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23779"/>
                  </a:ext>
                </a:extLst>
              </a:tr>
              <a:tr h="441455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Stance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way a person stands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the pose they adopt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Broad shoulders and head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 = confidence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93898"/>
                  </a:ext>
                </a:extLst>
              </a:tr>
              <a:tr h="995426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 Awareness</a:t>
                      </a:r>
                    </a:p>
                  </a:txBody>
                  <a:tcPr marL="91448" marR="91448" marT="45689" marB="4568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a performer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uses the space and stage &amp; where they position themselves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Upstage = a weaker stage</a:t>
                      </a:r>
                      <a:r>
                        <a:rPr lang="en-GB" sz="20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position = weaker character, not wanting to be noticed.</a:t>
                      </a:r>
                      <a:endParaRPr lang="en-GB" sz="20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89" marB="456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48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21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265" y="168676"/>
            <a:ext cx="9905998" cy="295425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rgbClr val="002060"/>
                </a:solidFill>
              </a:rPr>
              <a:t>Vocal skills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916" y="530941"/>
          <a:ext cx="11916697" cy="6414576"/>
        </p:xfrm>
        <a:graphic>
          <a:graphicData uri="http://schemas.openxmlformats.org/drawingml/2006/table">
            <a:tbl>
              <a:tblPr firstRow="1" bandRow="1"/>
              <a:tblGrid>
                <a:gridCol w="1474839">
                  <a:extLst>
                    <a:ext uri="{9D8B030D-6E8A-4147-A177-3AD203B41FA5}">
                      <a16:colId xmlns:a16="http://schemas.microsoft.com/office/drawing/2014/main" val="3051688989"/>
                    </a:ext>
                  </a:extLst>
                </a:gridCol>
                <a:gridCol w="3571995">
                  <a:extLst>
                    <a:ext uri="{9D8B030D-6E8A-4147-A177-3AD203B41FA5}">
                      <a16:colId xmlns:a16="http://schemas.microsoft.com/office/drawing/2014/main" val="2512415911"/>
                    </a:ext>
                  </a:extLst>
                </a:gridCol>
                <a:gridCol w="6869863">
                  <a:extLst>
                    <a:ext uri="{9D8B030D-6E8A-4147-A177-3AD203B41FA5}">
                      <a16:colId xmlns:a16="http://schemas.microsoft.com/office/drawing/2014/main" val="3359058537"/>
                    </a:ext>
                  </a:extLst>
                </a:gridCol>
              </a:tblGrid>
              <a:tr h="491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Skill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Definition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/>
                        <a:t>Communicate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07078"/>
                  </a:ext>
                </a:extLst>
              </a:tr>
              <a:tr h="468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or slow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= rushing - nervous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97771"/>
                  </a:ext>
                </a:extLst>
              </a:tr>
              <a:tr h="428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Pitch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or low of your voice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High-pitched = surprised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2277"/>
                  </a:ext>
                </a:extLst>
              </a:tr>
              <a:tr h="489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Emotion / mood 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Sad tone = lower volume &amp;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stutter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66268"/>
                  </a:ext>
                </a:extLst>
              </a:tr>
              <a:tr h="475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Loud or quiet 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Loud voice = angry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19094"/>
                  </a:ext>
                </a:extLst>
              </a:tr>
              <a:tr h="475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 the flow of speech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Emphases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point = </a:t>
                      </a:r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Pausing frequently = thinking,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nervous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428614"/>
                  </a:ext>
                </a:extLst>
              </a:tr>
              <a:tr h="711628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Intonation &amp; inflection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rise &amp; fall of the voice</a:t>
                      </a: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natural,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 variation &amp; excitement, inflection can go up at the end of a sentence thus becoming a question.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11314"/>
                  </a:ext>
                </a:extLst>
              </a:tr>
              <a:tr h="711628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Clarity &amp; Diction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clear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diction of speech is, articulating each word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Avoiding clarity might suggest confusion,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drunkenness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726568"/>
                  </a:ext>
                </a:extLst>
              </a:tr>
              <a:tr h="711628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Accent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and sound of the voice</a:t>
                      </a: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Indicates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country or region of origin, can also highlight class and wealth.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98945"/>
                  </a:ext>
                </a:extLst>
              </a:tr>
              <a:tr h="724927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Emphasis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Increasing the volume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pronunciation of particular words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Placing greater importance on key words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e.g. placing emphasis on it’s HER fault to indicate accusation and spite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924364"/>
                  </a:ext>
                </a:extLst>
              </a:tr>
              <a:tr h="724927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Elongation</a:t>
                      </a:r>
                    </a:p>
                  </a:txBody>
                  <a:tcPr marL="91448" marR="91448" marT="45693" marB="456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Stretching of a sound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syllable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Creates a sense of emphasis &amp; can dictate</a:t>
                      </a:r>
                      <a:r>
                        <a:rPr lang="en-GB" sz="18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characters age or maturity e.g. elongating the word Mum can portray a whingy child.</a:t>
                      </a:r>
                      <a:endParaRPr lang="en-GB" sz="180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93" marB="456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72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A2B2-1A4C-4DBE-B932-2994FF19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2832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ai) Mrs Birling &amp; VOCAL SKILLS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A3BEE7-923B-434B-BD40-68274C20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740482"/>
            <a:ext cx="12192000" cy="5862369"/>
          </a:xfrm>
          <a:solidFill>
            <a:srgbClr val="FFDEBD"/>
          </a:solidFill>
        </p:spPr>
        <p:txBody>
          <a:bodyPr/>
          <a:lstStyle/>
          <a:p>
            <a:r>
              <a:rPr lang="en-GB" sz="2000" b="1">
                <a:solidFill>
                  <a:srgbClr val="002060"/>
                </a:solidFill>
              </a:rPr>
              <a:t>Introduction: establish the character’s key motivations in this extract</a:t>
            </a:r>
          </a:p>
          <a:p>
            <a:r>
              <a:rPr lang="en-GB" sz="2000" b="1">
                <a:solidFill>
                  <a:srgbClr val="002060"/>
                </a:solidFill>
              </a:rPr>
              <a:t>Possible content: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Changes to pitch to show her attitude towards Mr Birling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Changes in tone to show her attitude towards Edna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Emphasis of specific words to show her status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Use of pace to communicate views about marriage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Use of pause to emphasise her authority over her children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Change in volume to reprimand Sheila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7FFE3E-3DF4-4A42-865A-88CDA3A9F266}"/>
              </a:ext>
            </a:extLst>
          </p:cNvPr>
          <p:cNvGraphicFramePr>
            <a:graphicFrameLocks noGrp="1"/>
          </p:cNvGraphicFramePr>
          <p:nvPr/>
        </p:nvGraphicFramePr>
        <p:xfrm>
          <a:off x="-6645" y="3671667"/>
          <a:ext cx="12192000" cy="3325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964859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28355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32256204"/>
                    </a:ext>
                  </a:extLst>
                </a:gridCol>
              </a:tblGrid>
              <a:tr h="5383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002060"/>
                          </a:solidFill>
                        </a:rPr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002060"/>
                          </a:solidFill>
                        </a:rPr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002060"/>
                          </a:solidFill>
                        </a:rPr>
                        <a:t>WHY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143574"/>
                  </a:ext>
                </a:extLst>
              </a:tr>
              <a:tr h="1323990">
                <a:tc>
                  <a:txBody>
                    <a:bodyPr/>
                    <a:lstStyle/>
                    <a:p>
                      <a:r>
                        <a:rPr lang="en-GB" b="1">
                          <a:solidFill>
                            <a:srgbClr val="002060"/>
                          </a:solidFill>
                        </a:rPr>
                        <a:t>As a performer playing Mrs Birling, I would use the vocal skill of tone when she is speaking to Edna…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>
                          <a:solidFill>
                            <a:srgbClr val="002060"/>
                          </a:solidFill>
                        </a:rPr>
                        <a:t>…by using a dismissive tone on the line, “All right, Edna. I’ll ring from the drawing room when we want coffee.”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>
                          <a:solidFill>
                            <a:srgbClr val="002060"/>
                          </a:solidFill>
                        </a:rPr>
                        <a:t>This shows that Mrs Birling is the authority figure in household affairs, issuing orders and expecting to be obeyed without question.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718312"/>
                  </a:ext>
                </a:extLst>
              </a:tr>
              <a:tr h="132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>
                          <a:solidFill>
                            <a:srgbClr val="002060"/>
                          </a:solidFill>
                        </a:rPr>
                        <a:t>As a performer playing Mrs Birling, I would use the vocal skill of volume…</a:t>
                      </a:r>
                    </a:p>
                    <a:p>
                      <a:endParaRPr lang="en-GB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>
                          <a:solidFill>
                            <a:srgbClr val="002060"/>
                          </a:solidFill>
                        </a:rPr>
                        <a:t>…by starting loud and then lowering the level of sound until it’s almost a hiss as she says the line, “What an expression, Sheila! Really the things you girls pick up these days.”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>
                          <a:solidFill>
                            <a:srgbClr val="002060"/>
                          </a:solidFill>
                        </a:rPr>
                        <a:t>To show that Mrs Birling is reprimanding Sheila and showing her disapproval of her modern attitudes.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25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2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A2B2-1A4C-4DBE-B932-2994FF19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2832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aii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Eric (uncomfortable) &amp; PERFORMANCE SKILLS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A3BEE7-923B-434B-BD40-68274C20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1236"/>
            <a:ext cx="12192000" cy="6076764"/>
          </a:xfrm>
          <a:solidFill>
            <a:srgbClr val="FFDEBD"/>
          </a:solidFill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Introduction: establish the character’s key motivations in this extract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Political views conflict with views of parents &amp; Gerald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Modern attitude conflicts with parents’ attitude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Feels guilty about his fraud and would prefer to be elsewhere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002060"/>
                </a:solidFill>
              </a:rPr>
              <a:t>Possible content:</a:t>
            </a:r>
          </a:p>
          <a:p>
            <a:r>
              <a:rPr lang="en-GB" b="1" dirty="0">
                <a:solidFill>
                  <a:srgbClr val="002060"/>
                </a:solidFill>
              </a:rPr>
              <a:t>VOCAL SKILL: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Use of uneven tone OR pitch to show that he is ‘squiffy’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Use of pace OR volume to show understanding of the stage direction ‘not too rudely’</a:t>
            </a:r>
          </a:p>
          <a:p>
            <a:r>
              <a:rPr lang="en-GB" b="1" dirty="0">
                <a:solidFill>
                  <a:srgbClr val="002060"/>
                </a:solidFill>
              </a:rPr>
              <a:t>PHYSICAL SKILL: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Use of facial expression to reinforce his reactions, such as when Mrs Birling is speaking about marriage and traditional values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Use of movement to show awkwardness </a:t>
            </a:r>
          </a:p>
          <a:p>
            <a:pPr marL="264795" lvl="1"/>
            <a:r>
              <a:rPr lang="en-GB" sz="2000" b="1" dirty="0">
                <a:solidFill>
                  <a:srgbClr val="002060"/>
                </a:solidFill>
              </a:rPr>
              <a:t>Use of gesture to show that he is feeling uncomfortable</a:t>
            </a:r>
          </a:p>
          <a:p>
            <a:r>
              <a:rPr lang="en-GB" b="1" dirty="0">
                <a:solidFill>
                  <a:srgbClr val="002060"/>
                </a:solidFill>
              </a:rPr>
              <a:t>REPEAT with EITHER another VOCAL skill OR a PHYSICAL skill</a:t>
            </a:r>
          </a:p>
          <a:p>
            <a:pPr marL="264795"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9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B2607C-7520-4482-AE4E-E6BF727E30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7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56645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869811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39161714"/>
                    </a:ext>
                  </a:extLst>
                </a:gridCol>
              </a:tblGrid>
              <a:tr h="505181">
                <a:tc>
                  <a:txBody>
                    <a:bodyPr/>
                    <a:lstStyle/>
                    <a:p>
                      <a:r>
                        <a:rPr lang="en-GB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40354"/>
                  </a:ext>
                </a:extLst>
              </a:tr>
              <a:tr h="1993041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As a performer playing Eric in this extract, I would use the vocal skill of an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uneven 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…by saying the line, “I don’t know – really…” in a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high-pitched voice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, followed by the line, “Suddenly I just felt I had to laugh.” in a much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deeper pitch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This is to show that Eric has been drinking and is, as Sheila accuses, ‘a bit </a:t>
                      </a:r>
                      <a:r>
                        <a:rPr lang="en-GB" err="1">
                          <a:solidFill>
                            <a:srgbClr val="002060"/>
                          </a:solidFill>
                        </a:rPr>
                        <a:t>squiffy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’ and that he has lost control of his voice as a result.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This shows that he is feeling uncomfortable because he is using alcohol as a way to avoid conversation.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14628"/>
                  </a:ext>
                </a:extLst>
              </a:tr>
              <a:tr h="1993041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As a performer playing Eric, I would use the physical skill of a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sneering </a:t>
                      </a:r>
                      <a:r>
                        <a:rPr lang="en-GB" sz="1800" b="1">
                          <a:solidFill>
                            <a:srgbClr val="002060"/>
                          </a:solidFill>
                        </a:rPr>
                        <a:t>facial expression…</a:t>
                      </a:r>
                      <a:endParaRPr lang="en-GB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…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by pulling my mouth into a sneer and raising my eyebrows on the line, “When you’re married, you’ll realise that men with important to do…you’ll have to get used to that…”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>
                          <a:solidFill>
                            <a:srgbClr val="002060"/>
                          </a:solidFill>
                        </a:rPr>
                        <a:t>…to reinforce his reactions when Mrs Birling is speaking about marriage and traditional values, as he does not believe in them.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This shows that he is feeling uncomfortable because there is a conflict between his views and his family’s.</a:t>
                      </a:r>
                      <a:endParaRPr lang="en-GB" sz="1800" b="1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192549"/>
                  </a:ext>
                </a:extLst>
              </a:tr>
              <a:tr h="2366736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As a performer playing Eric, I would utilise the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stage space 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by using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proxemics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 whilst sitting around the table…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</a:rPr>
                        <a:t>…by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positioning</a:t>
                      </a:r>
                      <a:r>
                        <a:rPr lang="en-GB">
                          <a:solidFill>
                            <a:srgbClr val="002060"/>
                          </a:solidFill>
                        </a:rPr>
                        <a:t> myself as far away from his family and Gerald as possible on the stage direction, “His parents look at him.”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>
                          <a:solidFill>
                            <a:srgbClr val="002060"/>
                          </a:solidFill>
                        </a:rPr>
                        <a:t>This is to show his negative attitude towards his family and towards Gerald and his desire to distance himself and to escape from the party. </a:t>
                      </a:r>
                      <a:r>
                        <a:rPr lang="en-GB" b="1">
                          <a:solidFill>
                            <a:srgbClr val="002060"/>
                          </a:solidFill>
                        </a:rPr>
                        <a:t>This shows that he feels uncomfortable because all of the attention has been directed at him.</a:t>
                      </a:r>
                      <a:endParaRPr lang="en-GB" sz="1800" b="1">
                        <a:solidFill>
                          <a:srgbClr val="002060"/>
                        </a:solidFill>
                      </a:endParaRP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749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640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 Template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ke Template" id="{7C7DFB0F-93A9-425E-859A-8FC6DD72E3C2}" vid="{0688732F-82F0-4117-9DAE-E21C0A09A7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63FA7A634D04B83A375AA7B5E3740" ma:contentTypeVersion="13" ma:contentTypeDescription="Create a new document." ma:contentTypeScope="" ma:versionID="e64bd76065461d9295a807f6e1096dc0">
  <xsd:schema xmlns:xsd="http://www.w3.org/2001/XMLSchema" xmlns:xs="http://www.w3.org/2001/XMLSchema" xmlns:p="http://schemas.microsoft.com/office/2006/metadata/properties" xmlns:ns2="f9dab269-36c8-4bb3-92c7-c5e079585c61" xmlns:ns3="6368a100-3001-4116-8c91-83c964bbf5ac" targetNamespace="http://schemas.microsoft.com/office/2006/metadata/properties" ma:root="true" ma:fieldsID="8e74334c737edb807baeb922ba6d11e6" ns2:_="" ns3:_="">
    <xsd:import namespace="f9dab269-36c8-4bb3-92c7-c5e079585c61"/>
    <xsd:import namespace="6368a100-3001-4116-8c91-83c964bbf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ab269-36c8-4bb3-92c7-c5e079585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8a100-3001-4116-8c91-83c964bbf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89966-4112-4864-8AF7-FE2F88CCE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ab269-36c8-4bb3-92c7-c5e079585c61"/>
    <ds:schemaRef ds:uri="6368a100-3001-4116-8c91-83c964bbf5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72CA10-E199-47D2-8A21-20C37CEDCE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1CF93F-3F61-4055-9391-3E248824691A}">
  <ds:schemaRefs>
    <ds:schemaRef ds:uri="http://schemas.microsoft.com/office/infopath/2007/PartnerControls"/>
    <ds:schemaRef ds:uri="http://purl.org/dc/dcmitype/"/>
    <ds:schemaRef ds:uri="http://www.w3.org/XML/1998/namespace"/>
    <ds:schemaRef ds:uri="f9dab269-36c8-4bb3-92c7-c5e079585c61"/>
    <ds:schemaRef ds:uri="http://schemas.microsoft.com/office/2006/metadata/properties"/>
    <ds:schemaRef ds:uri="http://purl.org/dc/elements/1.1/"/>
    <ds:schemaRef ds:uri="6368a100-3001-4116-8c91-83c964bbf5ac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994</Words>
  <Application>Microsoft Office PowerPoint</Application>
  <PresentationFormat>Widescreen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Oke Template</vt:lpstr>
      <vt:lpstr>Physical / non verbal skills</vt:lpstr>
      <vt:lpstr>Vocal skills</vt:lpstr>
      <vt:lpstr>ai) Mrs Birling &amp; VOCAL SKILLS</vt:lpstr>
      <vt:lpstr>aii) Eric (uncomfortable) &amp; PERFORMANCE SKILLS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/ non verbal skills</dc:title>
  <dc:creator>L Roberts</dc:creator>
  <cp:lastModifiedBy>L Roberts</cp:lastModifiedBy>
  <cp:revision>1</cp:revision>
  <dcterms:created xsi:type="dcterms:W3CDTF">2022-04-02T20:50:49Z</dcterms:created>
  <dcterms:modified xsi:type="dcterms:W3CDTF">2022-04-02T20:53:58Z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0x01010057D63FA7A634D04B83A375AA7B5E3740</vt:lpwstr>
  </property>
</Properties>
</file>