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8" r:id="rId19"/>
    <p:sldId id="315" r:id="rId20"/>
    <p:sldId id="316"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733" autoAdjust="0"/>
  </p:normalViewPr>
  <p:slideViewPr>
    <p:cSldViewPr snapToGrid="0">
      <p:cViewPr varScale="1">
        <p:scale>
          <a:sx n="77" d="100"/>
          <a:sy n="77" d="100"/>
        </p:scale>
        <p:origin x="684"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hyperlink" Target="https://www.nspcc.org.uk/preventing-abuse/child-abuse-and-neglect/neglect/" TargetMode="External"/><Relationship Id="rId2" Type="http://schemas.openxmlformats.org/officeDocument/2006/relationships/hyperlink" Target="https://www.devonchildrenandfamiliespartnership.org.uk/children-young-people/what-is-child-abuse/" TargetMode="External"/><Relationship Id="rId1" Type="http://schemas.openxmlformats.org/officeDocument/2006/relationships/hyperlink" Target="https://www.devonchildrenandfamiliespartnership.org.uk/children-young-people/sexual-exploitation/" TargetMode="External"/><Relationship Id="rId5" Type="http://schemas.openxmlformats.org/officeDocument/2006/relationships/hyperlink" Target="https://www.nspcc.org.uk/preventing-abuse/child-abuse-and-neglect/female-genital-mutilation-fgm/" TargetMode="External"/><Relationship Id="rId4" Type="http://schemas.openxmlformats.org/officeDocument/2006/relationships/slide" Target="../slides/slide9.xm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F423B-E2F9-46E0-A95E-EA0C4BA40ABD}"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GB"/>
        </a:p>
      </dgm:t>
    </dgm:pt>
    <dgm:pt modelId="{ACF7065D-0AD4-4299-8AA3-B99BCED86F4E}">
      <dgm:prSet phldrT="[Text]" custT="1"/>
      <dgm:spPr/>
      <dgm:t>
        <a:bodyPr/>
        <a:lstStyle/>
        <a:p>
          <a:pPr algn="ctr"/>
          <a:endParaRPr lang="en-US" sz="1700" b="1" dirty="0" smtClean="0">
            <a:latin typeface="Gadugi" panose="020B0502040204020203" pitchFamily="34" charset="0"/>
            <a:cs typeface="Calibri Light" panose="020F0302020204030204" pitchFamily="34" charset="0"/>
          </a:endParaRPr>
        </a:p>
        <a:p>
          <a:pPr algn="ctr"/>
          <a:r>
            <a:rPr lang="en-US" sz="1700" b="1" dirty="0" smtClean="0">
              <a:latin typeface="Gadugi" panose="020B0502040204020203" pitchFamily="34" charset="0"/>
              <a:cs typeface="Calibri Light" panose="020F0302020204030204" pitchFamily="34" charset="0"/>
            </a:rPr>
            <a:t>What does DMAT do?</a:t>
          </a:r>
        </a:p>
        <a:p>
          <a:pPr algn="ctr"/>
          <a:r>
            <a:rPr lang="en-US" sz="1400" dirty="0" smtClean="0">
              <a:latin typeface="Gadugi" panose="020B0502040204020203" pitchFamily="34" charset="0"/>
              <a:cs typeface="Calibri Light" panose="020F0302020204030204" pitchFamily="34" charset="0"/>
            </a:rPr>
            <a:t>We promote the </a:t>
          </a:r>
          <a:r>
            <a:rPr lang="en-US" sz="1400" b="1" dirty="0" smtClean="0">
              <a:latin typeface="Gadugi" panose="020B0502040204020203" pitchFamily="34" charset="0"/>
              <a:cs typeface="Calibri Light" panose="020F0302020204030204" pitchFamily="34" charset="0"/>
            </a:rPr>
            <a:t>welfare</a:t>
          </a:r>
          <a:r>
            <a:rPr lang="en-US" sz="1400" dirty="0" smtClean="0">
              <a:latin typeface="Gadugi" panose="020B0502040204020203" pitchFamily="34" charset="0"/>
              <a:cs typeface="Calibri Light" panose="020F0302020204030204" pitchFamily="34" charset="0"/>
            </a:rPr>
            <a:t> of children and young people, </a:t>
          </a:r>
          <a:r>
            <a:rPr lang="en-US" sz="1400" b="1" dirty="0" smtClean="0">
              <a:latin typeface="Gadugi" panose="020B0502040204020203" pitchFamily="34" charset="0"/>
              <a:cs typeface="Calibri Light" panose="020F0302020204030204" pitchFamily="34" charset="0"/>
            </a:rPr>
            <a:t>safeguarding </a:t>
          </a:r>
          <a:r>
            <a:rPr lang="en-US" sz="1400" dirty="0" smtClean="0">
              <a:latin typeface="Gadugi" panose="020B0502040204020203" pitchFamily="34" charset="0"/>
              <a:cs typeface="Calibri Light" panose="020F0302020204030204" pitchFamily="34" charset="0"/>
            </a:rPr>
            <a:t>them from harm and </a:t>
          </a:r>
          <a:r>
            <a:rPr lang="en-US" sz="1400" b="1" dirty="0" smtClean="0">
              <a:latin typeface="Gadugi" panose="020B0502040204020203" pitchFamily="34" charset="0"/>
              <a:cs typeface="Calibri Light" panose="020F0302020204030204" pitchFamily="34" charset="0"/>
            </a:rPr>
            <a:t>protecting</a:t>
          </a:r>
          <a:r>
            <a:rPr lang="en-US" sz="1400" dirty="0" smtClean="0">
              <a:latin typeface="Gadugi" panose="020B0502040204020203" pitchFamily="34" charset="0"/>
              <a:cs typeface="Calibri Light" panose="020F0302020204030204" pitchFamily="34" charset="0"/>
            </a:rPr>
            <a:t> those children who are at significant risk of </a:t>
          </a:r>
          <a:r>
            <a:rPr lang="en-US" sz="1400" b="1" dirty="0" smtClean="0">
              <a:latin typeface="Gadugi" panose="020B0502040204020203" pitchFamily="34" charset="0"/>
              <a:cs typeface="Calibri Light" panose="020F0302020204030204" pitchFamily="34" charset="0"/>
            </a:rPr>
            <a:t>harm or neglect</a:t>
          </a:r>
          <a:r>
            <a:rPr lang="en-US" sz="1400" dirty="0" smtClean="0">
              <a:latin typeface="Gadugi" panose="020B0502040204020203" pitchFamily="34" charset="0"/>
              <a:cs typeface="Calibri Light" panose="020F0302020204030204" pitchFamily="34" charset="0"/>
            </a:rPr>
            <a:t>.</a:t>
          </a:r>
          <a:endParaRPr lang="en-GB" sz="1800" b="1" dirty="0">
            <a:latin typeface="Gadugi" panose="020B0502040204020203" pitchFamily="34" charset="0"/>
            <a:cs typeface="Calibri Light" panose="020F0302020204030204" pitchFamily="34" charset="0"/>
          </a:endParaRPr>
        </a:p>
      </dgm:t>
    </dgm:pt>
    <dgm:pt modelId="{83C77E08-CD0D-40FA-8FBC-5D27E301F9E5}" type="parTrans" cxnId="{4F3E1F0F-0F1A-4EFB-A630-BC261B2934E8}">
      <dgm:prSet/>
      <dgm:spPr/>
      <dgm:t>
        <a:bodyPr/>
        <a:lstStyle/>
        <a:p>
          <a:endParaRPr lang="en-GB"/>
        </a:p>
      </dgm:t>
    </dgm:pt>
    <dgm:pt modelId="{5D23C4EB-19BC-46C8-A60F-A511A20D5E46}" type="sibTrans" cxnId="{4F3E1F0F-0F1A-4EFB-A630-BC261B2934E8}">
      <dgm:prSet/>
      <dgm:spPr/>
      <dgm:t>
        <a:bodyPr/>
        <a:lstStyle/>
        <a:p>
          <a:endParaRPr lang="en-GB"/>
        </a:p>
      </dgm:t>
    </dgm:pt>
    <dgm:pt modelId="{1269DC1E-0AFC-4784-8C9C-9D33F60E8F60}">
      <dgm:prSet phldrT="[Text]" custT="1"/>
      <dgm:spPr/>
      <dgm:t>
        <a:bodyPr/>
        <a:lstStyle/>
        <a:p>
          <a:pPr algn="ctr"/>
          <a:endParaRPr lang="en-GB" sz="1600" b="1" dirty="0" smtClean="0">
            <a:latin typeface="Gadugi" panose="020B0502040204020203" pitchFamily="34" charset="0"/>
          </a:endParaRPr>
        </a:p>
        <a:p>
          <a:pPr algn="ctr"/>
          <a:endParaRPr lang="en-GB" sz="1600" b="1" dirty="0" smtClean="0">
            <a:latin typeface="Gadugi" panose="020B0502040204020203" pitchFamily="34" charset="0"/>
          </a:endParaRPr>
        </a:p>
        <a:p>
          <a:pPr algn="ctr"/>
          <a:r>
            <a:rPr lang="en-GB" sz="1600" b="1" dirty="0" smtClean="0">
              <a:latin typeface="Gadugi" panose="020B0502040204020203" pitchFamily="34" charset="0"/>
            </a:rPr>
            <a:t>What does it mean for me?</a:t>
          </a:r>
        </a:p>
        <a:p>
          <a:pPr algn="ctr"/>
          <a:r>
            <a:rPr lang="en-US" sz="1400" dirty="0" smtClean="0">
              <a:latin typeface="Gadugi" panose="020B0502040204020203" pitchFamily="34" charset="0"/>
            </a:rPr>
            <a:t>Agencies including the Devon Children’s and Families Partnership, the Police, Schools and Colleges and Health Services such as GPs, Hospitals and Health Visitors </a:t>
          </a:r>
          <a:r>
            <a:rPr lang="en-US" sz="1400" b="0" dirty="0" smtClean="0">
              <a:latin typeface="Gadugi" panose="020B0502040204020203" pitchFamily="34" charset="0"/>
            </a:rPr>
            <a:t>are </a:t>
          </a:r>
          <a:r>
            <a:rPr lang="en-US" sz="1600" b="1" dirty="0" smtClean="0">
              <a:latin typeface="Gadugi" panose="020B0502040204020203" pitchFamily="34" charset="0"/>
            </a:rPr>
            <a:t>all here to help</a:t>
          </a:r>
          <a:r>
            <a:rPr lang="en-US" sz="1400" dirty="0" smtClean="0">
              <a:latin typeface="Gadugi" panose="020B0502040204020203" pitchFamily="34" charset="0"/>
            </a:rPr>
            <a:t>.</a:t>
          </a:r>
          <a:endParaRPr lang="en-GB" sz="1600" b="1" dirty="0">
            <a:latin typeface="Gadugi" panose="020B0502040204020203" pitchFamily="34" charset="0"/>
          </a:endParaRPr>
        </a:p>
      </dgm:t>
    </dgm:pt>
    <dgm:pt modelId="{EE883E85-14EE-4D5C-87EB-00AC24BD3190}" type="parTrans" cxnId="{89668093-F921-4F1D-A0E8-F9F7DBFB0950}">
      <dgm:prSet/>
      <dgm:spPr/>
      <dgm:t>
        <a:bodyPr/>
        <a:lstStyle/>
        <a:p>
          <a:endParaRPr lang="en-GB"/>
        </a:p>
      </dgm:t>
    </dgm:pt>
    <dgm:pt modelId="{7B92FA69-C531-443E-9AFA-F27C8FB69B5E}" type="sibTrans" cxnId="{89668093-F921-4F1D-A0E8-F9F7DBFB0950}">
      <dgm:prSet/>
      <dgm:spPr/>
      <dgm:t>
        <a:bodyPr/>
        <a:lstStyle/>
        <a:p>
          <a:endParaRPr lang="en-GB"/>
        </a:p>
      </dgm:t>
    </dgm:pt>
    <dgm:pt modelId="{B8B219E1-76E8-4CAD-A3F7-0A598DA28A01}">
      <dgm:prSet phldrT="[Text]" custT="1"/>
      <dgm:spPr/>
      <dgm:t>
        <a:bodyPr/>
        <a:lstStyle/>
        <a:p>
          <a:pPr algn="ctr"/>
          <a:endParaRPr lang="en-GB" sz="1800" b="1" dirty="0" smtClean="0">
            <a:latin typeface="Gadugi" panose="020B0502040204020203" pitchFamily="34" charset="0"/>
            <a:cs typeface="Calibri Light" panose="020F0302020204030204" pitchFamily="34" charset="0"/>
          </a:endParaRPr>
        </a:p>
        <a:p>
          <a:pPr algn="ctr"/>
          <a:r>
            <a:rPr lang="en-GB" sz="1700" b="1" dirty="0" smtClean="0">
              <a:latin typeface="Gadugi" panose="020B0502040204020203" pitchFamily="34" charset="0"/>
              <a:cs typeface="Calibri Light" panose="020F0302020204030204" pitchFamily="34" charset="0"/>
            </a:rPr>
            <a:t>What is safeguarding?</a:t>
          </a:r>
        </a:p>
        <a:p>
          <a:pPr algn="ctr"/>
          <a:r>
            <a:rPr lang="en-US" sz="1400" dirty="0" smtClean="0">
              <a:latin typeface="Gadugi" panose="020B0502040204020203" pitchFamily="34" charset="0"/>
              <a:cs typeface="Calibri Light" panose="020F0302020204030204" pitchFamily="34" charset="0"/>
            </a:rPr>
            <a:t>Safeguarding is about </a:t>
          </a:r>
          <a:r>
            <a:rPr lang="en-US" sz="1400" b="0" dirty="0" smtClean="0">
              <a:latin typeface="Gadugi" panose="020B0502040204020203" pitchFamily="34" charset="0"/>
              <a:cs typeface="Calibri Light" panose="020F0302020204030204" pitchFamily="34" charset="0"/>
            </a:rPr>
            <a:t>keeping children and young people </a:t>
          </a:r>
          <a:r>
            <a:rPr lang="en-US" sz="1600" b="1" dirty="0" smtClean="0">
              <a:latin typeface="Gadugi" panose="020B0502040204020203" pitchFamily="34" charset="0"/>
              <a:cs typeface="Calibri Light" panose="020F0302020204030204" pitchFamily="34" charset="0"/>
            </a:rPr>
            <a:t>safe </a:t>
          </a:r>
          <a:r>
            <a:rPr lang="en-US" sz="1600" b="0" dirty="0" smtClean="0">
              <a:latin typeface="Gadugi" panose="020B0502040204020203" pitchFamily="34" charset="0"/>
              <a:cs typeface="Calibri Light" panose="020F0302020204030204" pitchFamily="34" charset="0"/>
            </a:rPr>
            <a:t>and </a:t>
          </a:r>
          <a:r>
            <a:rPr lang="en-US" sz="1400" b="1" dirty="0" smtClean="0">
              <a:latin typeface="Gadugi" panose="020B0502040204020203" pitchFamily="34" charset="0"/>
              <a:cs typeface="Calibri Light" panose="020F0302020204030204" pitchFamily="34" charset="0"/>
            </a:rPr>
            <a:t>protecting</a:t>
          </a:r>
          <a:r>
            <a:rPr lang="en-US" sz="1400" b="0" dirty="0" smtClean="0">
              <a:latin typeface="Gadugi" panose="020B0502040204020203" pitchFamily="34" charset="0"/>
              <a:cs typeface="Calibri Light" panose="020F0302020204030204" pitchFamily="34" charset="0"/>
            </a:rPr>
            <a:t> </a:t>
          </a:r>
          <a:r>
            <a:rPr lang="en-US" sz="1400" dirty="0" smtClean="0">
              <a:latin typeface="Gadugi" panose="020B0502040204020203" pitchFamily="34" charset="0"/>
              <a:cs typeface="Calibri Light" panose="020F0302020204030204" pitchFamily="34" charset="0"/>
            </a:rPr>
            <a:t>them from </a:t>
          </a:r>
          <a:r>
            <a:rPr lang="en-US" sz="1600" b="1" dirty="0" smtClean="0">
              <a:latin typeface="Gadugi" panose="020B0502040204020203" pitchFamily="34" charset="0"/>
              <a:cs typeface="Calibri Light" panose="020F0302020204030204" pitchFamily="34" charset="0"/>
            </a:rPr>
            <a:t>harm</a:t>
          </a:r>
          <a:r>
            <a:rPr lang="en-US" sz="1400" dirty="0" smtClean="0">
              <a:latin typeface="Gadugi" panose="020B0502040204020203" pitchFamily="34" charset="0"/>
              <a:cs typeface="Calibri Light" panose="020F0302020204030204" pitchFamily="34" charset="0"/>
            </a:rPr>
            <a:t>, while making sure they grow up in a </a:t>
          </a:r>
          <a:r>
            <a:rPr lang="en-US" sz="1600" b="0" dirty="0" smtClean="0">
              <a:latin typeface="Gadugi" panose="020B0502040204020203" pitchFamily="34" charset="0"/>
              <a:cs typeface="Calibri Light" panose="020F0302020204030204" pitchFamily="34" charset="0"/>
            </a:rPr>
            <a:t>safe</a:t>
          </a:r>
          <a:r>
            <a:rPr lang="en-US" sz="1400" b="0" dirty="0" smtClean="0">
              <a:latin typeface="Gadugi" panose="020B0502040204020203" pitchFamily="34" charset="0"/>
              <a:cs typeface="Calibri Light" panose="020F0302020204030204" pitchFamily="34" charset="0"/>
            </a:rPr>
            <a:t> </a:t>
          </a:r>
          <a:r>
            <a:rPr lang="en-US" sz="1400" dirty="0" smtClean="0">
              <a:latin typeface="Gadugi" panose="020B0502040204020203" pitchFamily="34" charset="0"/>
              <a:cs typeface="Calibri Light" panose="020F0302020204030204" pitchFamily="34" charset="0"/>
            </a:rPr>
            <a:t>environment.</a:t>
          </a:r>
          <a:endParaRPr lang="en-GB" sz="1800" b="1" dirty="0">
            <a:latin typeface="Gadugi" panose="020B0502040204020203" pitchFamily="34" charset="0"/>
            <a:cs typeface="Calibri Light" panose="020F0302020204030204" pitchFamily="34" charset="0"/>
          </a:endParaRPr>
        </a:p>
      </dgm:t>
    </dgm:pt>
    <dgm:pt modelId="{CBB61D4C-52D7-4319-81A4-C6444D612313}" type="sibTrans" cxnId="{FE7F5F85-23D6-45BC-B22E-5311134203EA}">
      <dgm:prSet/>
      <dgm:spPr/>
      <dgm:t>
        <a:bodyPr/>
        <a:lstStyle/>
        <a:p>
          <a:endParaRPr lang="en-GB"/>
        </a:p>
      </dgm:t>
    </dgm:pt>
    <dgm:pt modelId="{4E703694-337E-4EA1-899E-465148317B3C}" type="parTrans" cxnId="{FE7F5F85-23D6-45BC-B22E-5311134203EA}">
      <dgm:prSet/>
      <dgm:spPr/>
      <dgm:t>
        <a:bodyPr/>
        <a:lstStyle/>
        <a:p>
          <a:endParaRPr lang="en-GB"/>
        </a:p>
      </dgm:t>
    </dgm:pt>
    <dgm:pt modelId="{743DA570-EDAF-46D5-9D36-51F543C908D4}" type="pres">
      <dgm:prSet presAssocID="{A41F423B-E2F9-46E0-A95E-EA0C4BA40ABD}" presName="Name0" presStyleCnt="0">
        <dgm:presLayoutVars>
          <dgm:dir/>
          <dgm:resizeHandles val="exact"/>
        </dgm:presLayoutVars>
      </dgm:prSet>
      <dgm:spPr/>
      <dgm:t>
        <a:bodyPr/>
        <a:lstStyle/>
        <a:p>
          <a:endParaRPr lang="en-GB"/>
        </a:p>
      </dgm:t>
    </dgm:pt>
    <dgm:pt modelId="{75FA981A-7261-43B2-A010-75BFA8CD0CF8}" type="pres">
      <dgm:prSet presAssocID="{A41F423B-E2F9-46E0-A95E-EA0C4BA40ABD}" presName="fgShape" presStyleLbl="fgShp" presStyleIdx="0" presStyleCnt="1" custLinFactNeighborX="-115" custLinFactNeighborY="24044"/>
      <dgm:spPr/>
    </dgm:pt>
    <dgm:pt modelId="{0E9688F1-896B-46A0-8CB8-D3B773B85556}" type="pres">
      <dgm:prSet presAssocID="{A41F423B-E2F9-46E0-A95E-EA0C4BA40ABD}" presName="linComp" presStyleCnt="0"/>
      <dgm:spPr/>
    </dgm:pt>
    <dgm:pt modelId="{32D89C80-BB2D-4062-B257-E6C8BFD0F440}" type="pres">
      <dgm:prSet presAssocID="{B8B219E1-76E8-4CAD-A3F7-0A598DA28A01}" presName="compNode" presStyleCnt="0"/>
      <dgm:spPr/>
    </dgm:pt>
    <dgm:pt modelId="{D58C2D05-5F80-413E-ACC5-F908CCD70FFE}" type="pres">
      <dgm:prSet presAssocID="{B8B219E1-76E8-4CAD-A3F7-0A598DA28A01}" presName="bkgdShape" presStyleLbl="node1" presStyleIdx="0" presStyleCnt="3" custLinFactNeighborX="-3178" custLinFactNeighborY="-1238"/>
      <dgm:spPr/>
      <dgm:t>
        <a:bodyPr/>
        <a:lstStyle/>
        <a:p>
          <a:endParaRPr lang="en-GB"/>
        </a:p>
      </dgm:t>
    </dgm:pt>
    <dgm:pt modelId="{75346F0B-1612-4E7B-A6C4-A91AED599FFF}" type="pres">
      <dgm:prSet presAssocID="{B8B219E1-76E8-4CAD-A3F7-0A598DA28A01}" presName="nodeTx" presStyleLbl="node1" presStyleIdx="0" presStyleCnt="3">
        <dgm:presLayoutVars>
          <dgm:bulletEnabled val="1"/>
        </dgm:presLayoutVars>
      </dgm:prSet>
      <dgm:spPr/>
      <dgm:t>
        <a:bodyPr/>
        <a:lstStyle/>
        <a:p>
          <a:endParaRPr lang="en-GB"/>
        </a:p>
      </dgm:t>
    </dgm:pt>
    <dgm:pt modelId="{6972CD76-4975-4CC1-8DBA-4C7271165A74}" type="pres">
      <dgm:prSet presAssocID="{B8B219E1-76E8-4CAD-A3F7-0A598DA28A01}" presName="invisiNode" presStyleLbl="node1" presStyleIdx="0" presStyleCnt="3"/>
      <dgm:spPr/>
    </dgm:pt>
    <dgm:pt modelId="{E176CC41-9C64-4074-BE8D-1BD924CEF120}" type="pres">
      <dgm:prSet presAssocID="{B8B219E1-76E8-4CAD-A3F7-0A598DA28A01}" presName="imagNode" presStyleLbl="fgImgPlace1" presStyleIdx="0" presStyleCnt="3" custScaleX="125120" custScaleY="118510"/>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n-US"/>
        </a:p>
      </dgm:t>
    </dgm:pt>
    <dgm:pt modelId="{104371F9-C367-42ED-A13B-FBD39D2D7512}" type="pres">
      <dgm:prSet presAssocID="{CBB61D4C-52D7-4319-81A4-C6444D612313}" presName="sibTrans" presStyleLbl="sibTrans2D1" presStyleIdx="0" presStyleCnt="0"/>
      <dgm:spPr/>
      <dgm:t>
        <a:bodyPr/>
        <a:lstStyle/>
        <a:p>
          <a:endParaRPr lang="en-GB"/>
        </a:p>
      </dgm:t>
    </dgm:pt>
    <dgm:pt modelId="{0603B0EE-D1B6-46F3-9F1B-B01E197990E4}" type="pres">
      <dgm:prSet presAssocID="{ACF7065D-0AD4-4299-8AA3-B99BCED86F4E}" presName="compNode" presStyleCnt="0"/>
      <dgm:spPr/>
    </dgm:pt>
    <dgm:pt modelId="{ED4D4D67-D781-4454-9EC5-A3044DEAE8ED}" type="pres">
      <dgm:prSet presAssocID="{ACF7065D-0AD4-4299-8AA3-B99BCED86F4E}" presName="bkgdShape" presStyleLbl="node1" presStyleIdx="1" presStyleCnt="3" custLinFactNeighborX="-3749" custLinFactNeighborY="4297"/>
      <dgm:spPr/>
      <dgm:t>
        <a:bodyPr/>
        <a:lstStyle/>
        <a:p>
          <a:endParaRPr lang="en-GB"/>
        </a:p>
      </dgm:t>
    </dgm:pt>
    <dgm:pt modelId="{99BBF939-5C09-4336-9B1E-9DFEBAF9080F}" type="pres">
      <dgm:prSet presAssocID="{ACF7065D-0AD4-4299-8AA3-B99BCED86F4E}" presName="nodeTx" presStyleLbl="node1" presStyleIdx="1" presStyleCnt="3">
        <dgm:presLayoutVars>
          <dgm:bulletEnabled val="1"/>
        </dgm:presLayoutVars>
      </dgm:prSet>
      <dgm:spPr/>
      <dgm:t>
        <a:bodyPr/>
        <a:lstStyle/>
        <a:p>
          <a:endParaRPr lang="en-GB"/>
        </a:p>
      </dgm:t>
    </dgm:pt>
    <dgm:pt modelId="{171EE9A0-845D-4101-B816-023041BA8122}" type="pres">
      <dgm:prSet presAssocID="{ACF7065D-0AD4-4299-8AA3-B99BCED86F4E}" presName="invisiNode" presStyleLbl="node1" presStyleIdx="1" presStyleCnt="3"/>
      <dgm:spPr/>
    </dgm:pt>
    <dgm:pt modelId="{1ABA519C-D490-46B3-8547-C80B8875009A}" type="pres">
      <dgm:prSet presAssocID="{ACF7065D-0AD4-4299-8AA3-B99BCED86F4E}" presName="imagNode" presStyleLbl="fgImgPlace1" presStyleIdx="1" presStyleCnt="3" custScaleX="119745" custScaleY="118510"/>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4AFB4706-1CEE-4F1F-8274-5C8F2D0B35C7}" type="pres">
      <dgm:prSet presAssocID="{5D23C4EB-19BC-46C8-A60F-A511A20D5E46}" presName="sibTrans" presStyleLbl="sibTrans2D1" presStyleIdx="0" presStyleCnt="0"/>
      <dgm:spPr/>
      <dgm:t>
        <a:bodyPr/>
        <a:lstStyle/>
        <a:p>
          <a:endParaRPr lang="en-GB"/>
        </a:p>
      </dgm:t>
    </dgm:pt>
    <dgm:pt modelId="{390F0625-FE3D-4D1F-BA94-AD20DC23F02F}" type="pres">
      <dgm:prSet presAssocID="{1269DC1E-0AFC-4784-8C9C-9D33F60E8F60}" presName="compNode" presStyleCnt="0"/>
      <dgm:spPr/>
    </dgm:pt>
    <dgm:pt modelId="{CEEEE078-4846-4DE3-B518-6D369EE8CD3F}" type="pres">
      <dgm:prSet presAssocID="{1269DC1E-0AFC-4784-8C9C-9D33F60E8F60}" presName="bkgdShape" presStyleLbl="node1" presStyleIdx="2" presStyleCnt="3" custLinFactNeighborX="-6628" custLinFactNeighborY="0"/>
      <dgm:spPr/>
      <dgm:t>
        <a:bodyPr/>
        <a:lstStyle/>
        <a:p>
          <a:endParaRPr lang="en-GB"/>
        </a:p>
      </dgm:t>
    </dgm:pt>
    <dgm:pt modelId="{9E0B7C3F-53C6-4FF5-A520-4640C773D6C6}" type="pres">
      <dgm:prSet presAssocID="{1269DC1E-0AFC-4784-8C9C-9D33F60E8F60}" presName="nodeTx" presStyleLbl="node1" presStyleIdx="2" presStyleCnt="3">
        <dgm:presLayoutVars>
          <dgm:bulletEnabled val="1"/>
        </dgm:presLayoutVars>
      </dgm:prSet>
      <dgm:spPr/>
      <dgm:t>
        <a:bodyPr/>
        <a:lstStyle/>
        <a:p>
          <a:endParaRPr lang="en-GB"/>
        </a:p>
      </dgm:t>
    </dgm:pt>
    <dgm:pt modelId="{2819CA2C-A8FF-480B-83F7-DA5A97CAF828}" type="pres">
      <dgm:prSet presAssocID="{1269DC1E-0AFC-4784-8C9C-9D33F60E8F60}" presName="invisiNode" presStyleLbl="node1" presStyleIdx="2" presStyleCnt="3"/>
      <dgm:spPr/>
    </dgm:pt>
    <dgm:pt modelId="{7FBB43B3-3D91-4E04-A214-16AAF2225BCB}" type="pres">
      <dgm:prSet presAssocID="{1269DC1E-0AFC-4784-8C9C-9D33F60E8F60}" presName="imagNode" presStyleLbl="fgImgPlace1" presStyleIdx="2" presStyleCnt="3" custScaleX="122202" custScaleY="118510"/>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t>
        <a:bodyPr/>
        <a:lstStyle/>
        <a:p>
          <a:endParaRPr lang="en-US"/>
        </a:p>
      </dgm:t>
    </dgm:pt>
  </dgm:ptLst>
  <dgm:cxnLst>
    <dgm:cxn modelId="{3EAA37E3-FC30-40D3-94CB-B4DDD05D0882}" type="presOf" srcId="{B8B219E1-76E8-4CAD-A3F7-0A598DA28A01}" destId="{D58C2D05-5F80-413E-ACC5-F908CCD70FFE}" srcOrd="0" destOrd="0" presId="urn:microsoft.com/office/officeart/2005/8/layout/hList7"/>
    <dgm:cxn modelId="{AD654EC3-C2EC-4F80-AC64-ED88A593CA5C}" type="presOf" srcId="{A41F423B-E2F9-46E0-A95E-EA0C4BA40ABD}" destId="{743DA570-EDAF-46D5-9D36-51F543C908D4}" srcOrd="0" destOrd="0" presId="urn:microsoft.com/office/officeart/2005/8/layout/hList7"/>
    <dgm:cxn modelId="{F8AD9E6E-5B29-4245-A955-AEC22038671B}" type="presOf" srcId="{ACF7065D-0AD4-4299-8AA3-B99BCED86F4E}" destId="{ED4D4D67-D781-4454-9EC5-A3044DEAE8ED}" srcOrd="0" destOrd="0" presId="urn:microsoft.com/office/officeart/2005/8/layout/hList7"/>
    <dgm:cxn modelId="{FE7F5F85-23D6-45BC-B22E-5311134203EA}" srcId="{A41F423B-E2F9-46E0-A95E-EA0C4BA40ABD}" destId="{B8B219E1-76E8-4CAD-A3F7-0A598DA28A01}" srcOrd="0" destOrd="0" parTransId="{4E703694-337E-4EA1-899E-465148317B3C}" sibTransId="{CBB61D4C-52D7-4319-81A4-C6444D612313}"/>
    <dgm:cxn modelId="{D3D7A25A-0563-40BF-B7CB-A790B89E6699}" type="presOf" srcId="{B8B219E1-76E8-4CAD-A3F7-0A598DA28A01}" destId="{75346F0B-1612-4E7B-A6C4-A91AED599FFF}" srcOrd="1" destOrd="0" presId="urn:microsoft.com/office/officeart/2005/8/layout/hList7"/>
    <dgm:cxn modelId="{B2982C93-8A76-486D-9611-6075E67A10C2}" type="presOf" srcId="{5D23C4EB-19BC-46C8-A60F-A511A20D5E46}" destId="{4AFB4706-1CEE-4F1F-8274-5C8F2D0B35C7}" srcOrd="0" destOrd="0" presId="urn:microsoft.com/office/officeart/2005/8/layout/hList7"/>
    <dgm:cxn modelId="{A03FB520-984F-4230-BD54-3BA3A743B79A}" type="presOf" srcId="{CBB61D4C-52D7-4319-81A4-C6444D612313}" destId="{104371F9-C367-42ED-A13B-FBD39D2D7512}" srcOrd="0" destOrd="0" presId="urn:microsoft.com/office/officeart/2005/8/layout/hList7"/>
    <dgm:cxn modelId="{89668093-F921-4F1D-A0E8-F9F7DBFB0950}" srcId="{A41F423B-E2F9-46E0-A95E-EA0C4BA40ABD}" destId="{1269DC1E-0AFC-4784-8C9C-9D33F60E8F60}" srcOrd="2" destOrd="0" parTransId="{EE883E85-14EE-4D5C-87EB-00AC24BD3190}" sibTransId="{7B92FA69-C531-443E-9AFA-F27C8FB69B5E}"/>
    <dgm:cxn modelId="{B895A498-82F6-4F86-8CA5-18B8417B0F08}" type="presOf" srcId="{ACF7065D-0AD4-4299-8AA3-B99BCED86F4E}" destId="{99BBF939-5C09-4336-9B1E-9DFEBAF9080F}" srcOrd="1" destOrd="0" presId="urn:microsoft.com/office/officeart/2005/8/layout/hList7"/>
    <dgm:cxn modelId="{ED8BCBB7-4C62-4CA0-B28A-03641DF085E3}" type="presOf" srcId="{1269DC1E-0AFC-4784-8C9C-9D33F60E8F60}" destId="{9E0B7C3F-53C6-4FF5-A520-4640C773D6C6}" srcOrd="1" destOrd="0" presId="urn:microsoft.com/office/officeart/2005/8/layout/hList7"/>
    <dgm:cxn modelId="{E1F3EC7E-5506-42E0-BFCF-B0F5E9C1E6DF}" type="presOf" srcId="{1269DC1E-0AFC-4784-8C9C-9D33F60E8F60}" destId="{CEEEE078-4846-4DE3-B518-6D369EE8CD3F}" srcOrd="0" destOrd="0" presId="urn:microsoft.com/office/officeart/2005/8/layout/hList7"/>
    <dgm:cxn modelId="{4F3E1F0F-0F1A-4EFB-A630-BC261B2934E8}" srcId="{A41F423B-E2F9-46E0-A95E-EA0C4BA40ABD}" destId="{ACF7065D-0AD4-4299-8AA3-B99BCED86F4E}" srcOrd="1" destOrd="0" parTransId="{83C77E08-CD0D-40FA-8FBC-5D27E301F9E5}" sibTransId="{5D23C4EB-19BC-46C8-A60F-A511A20D5E46}"/>
    <dgm:cxn modelId="{845F869B-276F-4DCE-9163-E36FDEA5DDBD}" type="presParOf" srcId="{743DA570-EDAF-46D5-9D36-51F543C908D4}" destId="{75FA981A-7261-43B2-A010-75BFA8CD0CF8}" srcOrd="0" destOrd="0" presId="urn:microsoft.com/office/officeart/2005/8/layout/hList7"/>
    <dgm:cxn modelId="{7F4CB67E-99B9-4008-A8C0-12B03632A576}" type="presParOf" srcId="{743DA570-EDAF-46D5-9D36-51F543C908D4}" destId="{0E9688F1-896B-46A0-8CB8-D3B773B85556}" srcOrd="1" destOrd="0" presId="urn:microsoft.com/office/officeart/2005/8/layout/hList7"/>
    <dgm:cxn modelId="{B11DC28B-283E-4A85-A328-CB27498921D4}" type="presParOf" srcId="{0E9688F1-896B-46A0-8CB8-D3B773B85556}" destId="{32D89C80-BB2D-4062-B257-E6C8BFD0F440}" srcOrd="0" destOrd="0" presId="urn:microsoft.com/office/officeart/2005/8/layout/hList7"/>
    <dgm:cxn modelId="{0F08F29C-A55F-411B-B1A9-1CA1C5B69A3B}" type="presParOf" srcId="{32D89C80-BB2D-4062-B257-E6C8BFD0F440}" destId="{D58C2D05-5F80-413E-ACC5-F908CCD70FFE}" srcOrd="0" destOrd="0" presId="urn:microsoft.com/office/officeart/2005/8/layout/hList7"/>
    <dgm:cxn modelId="{F459D341-F84F-4594-9264-F4E7793E8BE8}" type="presParOf" srcId="{32D89C80-BB2D-4062-B257-E6C8BFD0F440}" destId="{75346F0B-1612-4E7B-A6C4-A91AED599FFF}" srcOrd="1" destOrd="0" presId="urn:microsoft.com/office/officeart/2005/8/layout/hList7"/>
    <dgm:cxn modelId="{6AD71977-5D25-42C9-A236-41B18E169C99}" type="presParOf" srcId="{32D89C80-BB2D-4062-B257-E6C8BFD0F440}" destId="{6972CD76-4975-4CC1-8DBA-4C7271165A74}" srcOrd="2" destOrd="0" presId="urn:microsoft.com/office/officeart/2005/8/layout/hList7"/>
    <dgm:cxn modelId="{0FC5C6A7-7137-41F6-B89A-EAA7B3D42A9E}" type="presParOf" srcId="{32D89C80-BB2D-4062-B257-E6C8BFD0F440}" destId="{E176CC41-9C64-4074-BE8D-1BD924CEF120}" srcOrd="3" destOrd="0" presId="urn:microsoft.com/office/officeart/2005/8/layout/hList7"/>
    <dgm:cxn modelId="{556C15CA-0658-4910-B5F1-3CF5CDEBECB6}" type="presParOf" srcId="{0E9688F1-896B-46A0-8CB8-D3B773B85556}" destId="{104371F9-C367-42ED-A13B-FBD39D2D7512}" srcOrd="1" destOrd="0" presId="urn:microsoft.com/office/officeart/2005/8/layout/hList7"/>
    <dgm:cxn modelId="{FEB1C0EF-1B49-4DF3-A8A0-40D0F09F96A9}" type="presParOf" srcId="{0E9688F1-896B-46A0-8CB8-D3B773B85556}" destId="{0603B0EE-D1B6-46F3-9F1B-B01E197990E4}" srcOrd="2" destOrd="0" presId="urn:microsoft.com/office/officeart/2005/8/layout/hList7"/>
    <dgm:cxn modelId="{2CD09416-B95E-4B68-8F92-BA5C150AAFC6}" type="presParOf" srcId="{0603B0EE-D1B6-46F3-9F1B-B01E197990E4}" destId="{ED4D4D67-D781-4454-9EC5-A3044DEAE8ED}" srcOrd="0" destOrd="0" presId="urn:microsoft.com/office/officeart/2005/8/layout/hList7"/>
    <dgm:cxn modelId="{EF9E0450-B1F5-47EB-A528-EB94FF614BA8}" type="presParOf" srcId="{0603B0EE-D1B6-46F3-9F1B-B01E197990E4}" destId="{99BBF939-5C09-4336-9B1E-9DFEBAF9080F}" srcOrd="1" destOrd="0" presId="urn:microsoft.com/office/officeart/2005/8/layout/hList7"/>
    <dgm:cxn modelId="{39C4B2FB-8FD2-49CE-96AB-9E034C7F4C5F}" type="presParOf" srcId="{0603B0EE-D1B6-46F3-9F1B-B01E197990E4}" destId="{171EE9A0-845D-4101-B816-023041BA8122}" srcOrd="2" destOrd="0" presId="urn:microsoft.com/office/officeart/2005/8/layout/hList7"/>
    <dgm:cxn modelId="{5571D4E3-1046-4256-9675-C63326765EE8}" type="presParOf" srcId="{0603B0EE-D1B6-46F3-9F1B-B01E197990E4}" destId="{1ABA519C-D490-46B3-8547-C80B8875009A}" srcOrd="3" destOrd="0" presId="urn:microsoft.com/office/officeart/2005/8/layout/hList7"/>
    <dgm:cxn modelId="{05D3A1C7-E6AE-4AFC-B2A7-BBF5A3586300}" type="presParOf" srcId="{0E9688F1-896B-46A0-8CB8-D3B773B85556}" destId="{4AFB4706-1CEE-4F1F-8274-5C8F2D0B35C7}" srcOrd="3" destOrd="0" presId="urn:microsoft.com/office/officeart/2005/8/layout/hList7"/>
    <dgm:cxn modelId="{C37E4E5C-CCA4-47C7-872D-B48EAD2441DB}" type="presParOf" srcId="{0E9688F1-896B-46A0-8CB8-D3B773B85556}" destId="{390F0625-FE3D-4D1F-BA94-AD20DC23F02F}" srcOrd="4" destOrd="0" presId="urn:microsoft.com/office/officeart/2005/8/layout/hList7"/>
    <dgm:cxn modelId="{50996708-E8D4-4AFF-A9A4-DEEBAD4A4BFD}" type="presParOf" srcId="{390F0625-FE3D-4D1F-BA94-AD20DC23F02F}" destId="{CEEEE078-4846-4DE3-B518-6D369EE8CD3F}" srcOrd="0" destOrd="0" presId="urn:microsoft.com/office/officeart/2005/8/layout/hList7"/>
    <dgm:cxn modelId="{EA7ED6CE-67D6-46AA-9263-8B64AD16BDB2}" type="presParOf" srcId="{390F0625-FE3D-4D1F-BA94-AD20DC23F02F}" destId="{9E0B7C3F-53C6-4FF5-A520-4640C773D6C6}" srcOrd="1" destOrd="0" presId="urn:microsoft.com/office/officeart/2005/8/layout/hList7"/>
    <dgm:cxn modelId="{D9DD0EA0-0520-4E47-8574-67401C2388AB}" type="presParOf" srcId="{390F0625-FE3D-4D1F-BA94-AD20DC23F02F}" destId="{2819CA2C-A8FF-480B-83F7-DA5A97CAF828}" srcOrd="2" destOrd="0" presId="urn:microsoft.com/office/officeart/2005/8/layout/hList7"/>
    <dgm:cxn modelId="{1BC64E84-D47A-4AFD-BB5C-1E5CC2ED5211}" type="presParOf" srcId="{390F0625-FE3D-4D1F-BA94-AD20DC23F02F}" destId="{7FBB43B3-3D91-4E04-A214-16AAF2225BC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5_2" csCatId="accent5" phldr="1"/>
      <dgm:spPr/>
      <dgm:t>
        <a:bodyPr/>
        <a:lstStyle/>
        <a:p>
          <a:endParaRPr lang="en-GB"/>
        </a:p>
      </dgm:t>
    </dgm:pt>
    <dgm:pt modelId="{FDDE0AEC-D1CB-46C1-92B9-70E82DBB5B64}">
      <dgm:prSet phldrT="[Text]" custT="1"/>
      <dgm:spPr/>
      <dgm:t>
        <a:bodyPr/>
        <a:lstStyle/>
        <a:p>
          <a:r>
            <a:rPr lang="en-GB" sz="1800" dirty="0" smtClean="0">
              <a:latin typeface="Gadugi" panose="020B0502040204020203" pitchFamily="34" charset="0"/>
            </a:rPr>
            <a:t>What is Domestic Abuse?</a:t>
          </a:r>
          <a:endParaRPr lang="en-GB" sz="18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custT="1"/>
      <dgm:spPr>
        <a:solidFill>
          <a:schemeClr val="accent5">
            <a:lumMod val="20000"/>
            <a:lumOff val="80000"/>
            <a:alpha val="90000"/>
          </a:schemeClr>
        </a:solidFill>
      </dgm:spPr>
      <dgm:t>
        <a:bodyPr/>
        <a:lstStyle/>
        <a:p>
          <a:pPr>
            <a:spcAft>
              <a:spcPts val="1200"/>
            </a:spcAft>
          </a:pPr>
          <a:r>
            <a:rPr lang="en-US" sz="1500" dirty="0" smtClean="0">
              <a:solidFill>
                <a:schemeClr val="accent5">
                  <a:lumMod val="50000"/>
                </a:schemeClr>
              </a:solidFill>
              <a:latin typeface="Gadugi" panose="020B0502040204020203" pitchFamily="34" charset="0"/>
            </a:rPr>
            <a:t>Some </a:t>
          </a:r>
          <a:r>
            <a:rPr lang="en-US" sz="1500" b="1" dirty="0" smtClean="0">
              <a:solidFill>
                <a:schemeClr val="accent5">
                  <a:lumMod val="50000"/>
                </a:schemeClr>
              </a:solidFill>
              <a:latin typeface="Gadugi" panose="020B0502040204020203" pitchFamily="34" charset="0"/>
            </a:rPr>
            <a:t>parents or adults </a:t>
          </a:r>
          <a:r>
            <a:rPr lang="en-US" sz="1500" dirty="0" smtClean="0">
              <a:solidFill>
                <a:schemeClr val="accent5">
                  <a:lumMod val="50000"/>
                </a:schemeClr>
              </a:solidFill>
              <a:latin typeface="Gadugi" panose="020B0502040204020203" pitchFamily="34" charset="0"/>
            </a:rPr>
            <a:t>in families can </a:t>
          </a:r>
          <a:r>
            <a:rPr lang="en-US" sz="1500" b="1" dirty="0" smtClean="0">
              <a:solidFill>
                <a:schemeClr val="accent5">
                  <a:lumMod val="50000"/>
                </a:schemeClr>
              </a:solidFill>
              <a:latin typeface="Gadugi" panose="020B0502040204020203" pitchFamily="34" charset="0"/>
            </a:rPr>
            <a:t>hurt, hit or bully </a:t>
          </a:r>
          <a:r>
            <a:rPr lang="en-US" sz="1500" dirty="0" smtClean="0">
              <a:solidFill>
                <a:schemeClr val="accent5">
                  <a:lumMod val="50000"/>
                </a:schemeClr>
              </a:solidFill>
              <a:latin typeface="Gadugi" panose="020B0502040204020203" pitchFamily="34" charset="0"/>
            </a:rPr>
            <a:t>other adults or children.</a:t>
          </a:r>
          <a:endParaRPr lang="en-GB" sz="1500" b="1" dirty="0">
            <a:solidFill>
              <a:schemeClr val="accent5">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7BC0F5A7-F681-4961-8CD4-197C4431219A}">
      <dgm:prSet phldrT="[Text]" custT="1"/>
      <dgm:spPr>
        <a:solidFill>
          <a:schemeClr val="accent5">
            <a:lumMod val="20000"/>
            <a:lumOff val="80000"/>
            <a:alpha val="90000"/>
          </a:schemeClr>
        </a:solidFill>
      </dgm:spPr>
      <dgm:t>
        <a:bodyPr/>
        <a:lstStyle/>
        <a:p>
          <a:pPr>
            <a:spcAft>
              <a:spcPts val="1200"/>
            </a:spcAft>
          </a:pPr>
          <a:r>
            <a:rPr lang="en-GB" sz="1500" dirty="0" smtClean="0">
              <a:solidFill>
                <a:schemeClr val="accent5">
                  <a:lumMod val="50000"/>
                </a:schemeClr>
              </a:solidFill>
              <a:latin typeface="Gadugi" panose="020B0502040204020203" pitchFamily="34" charset="0"/>
            </a:rPr>
            <a:t>Domestic abuse includes </a:t>
          </a:r>
          <a:r>
            <a:rPr lang="en-GB" sz="1500" b="1" dirty="0" smtClean="0">
              <a:solidFill>
                <a:schemeClr val="accent5">
                  <a:lumMod val="50000"/>
                </a:schemeClr>
              </a:solidFill>
              <a:latin typeface="Gadugi" panose="020B0502040204020203" pitchFamily="34" charset="0"/>
            </a:rPr>
            <a:t>emotional, physical, sexual, financial </a:t>
          </a:r>
          <a:r>
            <a:rPr lang="en-GB" sz="1500" dirty="0" smtClean="0">
              <a:solidFill>
                <a:schemeClr val="accent5">
                  <a:lumMod val="50000"/>
                </a:schemeClr>
              </a:solidFill>
              <a:latin typeface="Gadugi" panose="020B0502040204020203" pitchFamily="34" charset="0"/>
            </a:rPr>
            <a:t>or </a:t>
          </a:r>
          <a:r>
            <a:rPr lang="en-GB" sz="1500" b="1" dirty="0" smtClean="0">
              <a:solidFill>
                <a:schemeClr val="accent5">
                  <a:lumMod val="50000"/>
                </a:schemeClr>
              </a:solidFill>
              <a:latin typeface="Gadugi" panose="020B0502040204020203" pitchFamily="34" charset="0"/>
            </a:rPr>
            <a:t>psychological </a:t>
          </a:r>
          <a:r>
            <a:rPr lang="en-GB" sz="1500" dirty="0" smtClean="0">
              <a:solidFill>
                <a:schemeClr val="accent5">
                  <a:lumMod val="50000"/>
                </a:schemeClr>
              </a:solidFill>
              <a:latin typeface="Gadugi" panose="020B0502040204020203" pitchFamily="34" charset="0"/>
            </a:rPr>
            <a:t>abuse.</a:t>
          </a:r>
          <a:endParaRPr lang="en-GB" sz="1500" dirty="0">
            <a:solidFill>
              <a:schemeClr val="accent5">
                <a:lumMod val="50000"/>
              </a:schemeClr>
            </a:solidFill>
            <a:latin typeface="Gadugi" panose="020B0502040204020203" pitchFamily="34" charset="0"/>
          </a:endParaRPr>
        </a:p>
      </dgm:t>
    </dgm:pt>
    <dgm:pt modelId="{74F818AF-E7BD-4B04-BA36-BC5C60ACED05}" type="parTrans" cxnId="{C7FBB7FF-E484-4EDF-B589-94ACFF22F26D}">
      <dgm:prSet/>
      <dgm:spPr/>
      <dgm:t>
        <a:bodyPr/>
        <a:lstStyle/>
        <a:p>
          <a:endParaRPr lang="en-GB"/>
        </a:p>
      </dgm:t>
    </dgm:pt>
    <dgm:pt modelId="{83330307-57E5-4470-9A18-B186B3C229E2}" type="sibTrans" cxnId="{C7FBB7FF-E484-4EDF-B589-94ACFF22F26D}">
      <dgm:prSet/>
      <dgm:spPr/>
      <dgm:t>
        <a:bodyPr/>
        <a:lstStyle/>
        <a:p>
          <a:endParaRPr lang="en-GB"/>
        </a:p>
      </dgm:t>
    </dgm:pt>
    <dgm:pt modelId="{B94436AB-44DF-4372-A261-EC423C7962C2}">
      <dgm:prSet phldrT="[Text]" custT="1"/>
      <dgm:spPr>
        <a:solidFill>
          <a:schemeClr val="accent5">
            <a:lumMod val="20000"/>
            <a:lumOff val="80000"/>
            <a:alpha val="90000"/>
          </a:schemeClr>
        </a:solidFill>
      </dgm:spPr>
      <dgm:t>
        <a:bodyPr/>
        <a:lstStyle/>
        <a:p>
          <a:pPr>
            <a:spcAft>
              <a:spcPts val="1200"/>
            </a:spcAft>
          </a:pPr>
          <a:r>
            <a:rPr lang="en-GB" sz="1500" dirty="0" smtClean="0">
              <a:solidFill>
                <a:schemeClr val="accent5">
                  <a:lumMod val="50000"/>
                </a:schemeClr>
              </a:solidFill>
              <a:latin typeface="Gadugi" panose="020B0502040204020203" pitchFamily="34" charset="0"/>
            </a:rPr>
            <a:t>Domestic abuse can </a:t>
          </a:r>
          <a:r>
            <a:rPr lang="en-GB" sz="1500" b="1" dirty="0" smtClean="0">
              <a:solidFill>
                <a:schemeClr val="accent5">
                  <a:lumMod val="50000"/>
                </a:schemeClr>
              </a:solidFill>
              <a:latin typeface="Gadugi" panose="020B0502040204020203" pitchFamily="34" charset="0"/>
            </a:rPr>
            <a:t>seriously harm </a:t>
          </a:r>
          <a:r>
            <a:rPr lang="en-GB" sz="1500" b="0" dirty="0" smtClean="0">
              <a:solidFill>
                <a:schemeClr val="accent5">
                  <a:lumMod val="50000"/>
                </a:schemeClr>
              </a:solidFill>
              <a:latin typeface="Gadugi" panose="020B0502040204020203" pitchFamily="34" charset="0"/>
            </a:rPr>
            <a:t>children and </a:t>
          </a:r>
          <a:r>
            <a:rPr lang="en-GB" sz="1500" dirty="0" smtClean="0">
              <a:solidFill>
                <a:schemeClr val="accent5">
                  <a:lumMod val="50000"/>
                </a:schemeClr>
              </a:solidFill>
              <a:latin typeface="Gadugi" panose="020B0502040204020203" pitchFamily="34" charset="0"/>
            </a:rPr>
            <a:t>young people. Witnessing domestic abuse is </a:t>
          </a:r>
          <a:r>
            <a:rPr lang="en-GB" sz="1500" b="1" dirty="0" smtClean="0">
              <a:solidFill>
                <a:schemeClr val="accent5">
                  <a:lumMod val="50000"/>
                </a:schemeClr>
              </a:solidFill>
              <a:latin typeface="Gadugi" panose="020B0502040204020203" pitchFamily="34" charset="0"/>
            </a:rPr>
            <a:t>child abuse</a:t>
          </a:r>
          <a:r>
            <a:rPr lang="en-GB" sz="1500" dirty="0" smtClean="0">
              <a:solidFill>
                <a:schemeClr val="accent5">
                  <a:lumMod val="50000"/>
                </a:schemeClr>
              </a:solidFill>
              <a:latin typeface="Gadugi" panose="020B0502040204020203" pitchFamily="34" charset="0"/>
            </a:rPr>
            <a:t>. </a:t>
          </a:r>
          <a:endParaRPr lang="en-GB" sz="1500" dirty="0">
            <a:solidFill>
              <a:schemeClr val="accent5">
                <a:lumMod val="50000"/>
              </a:schemeClr>
            </a:solidFill>
            <a:latin typeface="Gadugi" panose="020B0502040204020203" pitchFamily="34" charset="0"/>
          </a:endParaRPr>
        </a:p>
      </dgm:t>
    </dgm:pt>
    <dgm:pt modelId="{1DF81792-C653-4053-AD6F-83F9C1192CA8}" type="parTrans" cxnId="{012D7721-AABC-4E6D-8026-F41C8C7FCA3D}">
      <dgm:prSet/>
      <dgm:spPr/>
      <dgm:t>
        <a:bodyPr/>
        <a:lstStyle/>
        <a:p>
          <a:endParaRPr lang="en-GB"/>
        </a:p>
      </dgm:t>
    </dgm:pt>
    <dgm:pt modelId="{1A5221A5-75B2-411C-AEEA-9F492E3FADBE}" type="sibTrans" cxnId="{012D7721-AABC-4E6D-8026-F41C8C7FCA3D}">
      <dgm:prSet/>
      <dgm:spPr/>
      <dgm:t>
        <a:bodyPr/>
        <a:lstStyle/>
        <a:p>
          <a:endParaRPr lang="en-GB"/>
        </a:p>
      </dgm:t>
    </dgm:pt>
    <dgm:pt modelId="{DE9A782A-F32B-42BD-8657-5B45235E3ED7}">
      <dgm:prSet phldrT="[Text]" custT="1"/>
      <dgm:spPr>
        <a:solidFill>
          <a:schemeClr val="accent5">
            <a:lumMod val="20000"/>
            <a:lumOff val="80000"/>
            <a:alpha val="90000"/>
          </a:schemeClr>
        </a:solidFill>
      </dgm:spPr>
      <dgm:t>
        <a:bodyPr/>
        <a:lstStyle/>
        <a:p>
          <a:pPr>
            <a:spcAft>
              <a:spcPts val="1200"/>
            </a:spcAft>
          </a:pPr>
          <a:r>
            <a:rPr lang="en-GB" sz="1500" b="1" dirty="0" smtClean="0">
              <a:solidFill>
                <a:schemeClr val="accent5">
                  <a:lumMod val="50000"/>
                </a:schemeClr>
              </a:solidFill>
              <a:latin typeface="Gadugi" panose="020B0502040204020203" pitchFamily="34" charset="0"/>
            </a:rPr>
            <a:t>Teenagers</a:t>
          </a:r>
          <a:r>
            <a:rPr lang="en-GB" sz="1500" dirty="0" smtClean="0">
              <a:solidFill>
                <a:schemeClr val="accent5">
                  <a:lumMod val="50000"/>
                </a:schemeClr>
              </a:solidFill>
              <a:latin typeface="Gadugi" panose="020B0502040204020203" pitchFamily="34" charset="0"/>
            </a:rPr>
            <a:t> can suffer domestic abuse in their </a:t>
          </a:r>
          <a:r>
            <a:rPr lang="en-GB" sz="1500" b="1" dirty="0" smtClean="0">
              <a:solidFill>
                <a:schemeClr val="accent5">
                  <a:lumMod val="50000"/>
                </a:schemeClr>
              </a:solidFill>
              <a:latin typeface="Gadugi" panose="020B0502040204020203" pitchFamily="34" charset="0"/>
            </a:rPr>
            <a:t>relationships</a:t>
          </a:r>
          <a:r>
            <a:rPr lang="en-GB" sz="1500" dirty="0" smtClean="0">
              <a:solidFill>
                <a:schemeClr val="accent5">
                  <a:lumMod val="50000"/>
                </a:schemeClr>
              </a:solidFill>
              <a:latin typeface="Gadugi" panose="020B0502040204020203" pitchFamily="34" charset="0"/>
            </a:rPr>
            <a:t>.</a:t>
          </a:r>
          <a:endParaRPr lang="en-GB" sz="1000" i="1" dirty="0">
            <a:solidFill>
              <a:schemeClr val="accent5">
                <a:lumMod val="50000"/>
              </a:schemeClr>
            </a:solidFill>
            <a:latin typeface="Gadugi" panose="020B0502040204020203" pitchFamily="34" charset="0"/>
          </a:endParaRPr>
        </a:p>
      </dgm:t>
    </dgm:pt>
    <dgm:pt modelId="{354FCC78-8487-40BE-858E-BC18B080EBD3}" type="parTrans" cxnId="{43B0FAC6-CBFB-4551-B87C-A85E6DD928FE}">
      <dgm:prSet/>
      <dgm:spPr/>
      <dgm:t>
        <a:bodyPr/>
        <a:lstStyle/>
        <a:p>
          <a:endParaRPr lang="en-US"/>
        </a:p>
      </dgm:t>
    </dgm:pt>
    <dgm:pt modelId="{9757A3B8-03E6-4F15-BD9B-FFD6D04AFC58}" type="sibTrans" cxnId="{43B0FAC6-CBFB-4551-B87C-A85E6DD928FE}">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X="126791"/>
      <dgm:spPr/>
      <dgm:t>
        <a:bodyPr/>
        <a:lstStyle/>
        <a:p>
          <a:endParaRPr lang="en-GB"/>
        </a:p>
      </dgm:t>
    </dgm:pt>
    <dgm:pt modelId="{D9162681-726D-47DB-AB7D-07F120106C3E}" type="pres">
      <dgm:prSet presAssocID="{FDDE0AEC-D1CB-46C1-92B9-70E82DBB5B64}" presName="desTx" presStyleLbl="fgAcc1" presStyleIdx="0" presStyleCnt="1" custScaleX="140175" custScaleY="97419" custLinFactNeighborX="-10623" custLinFactNeighborY="-5301">
        <dgm:presLayoutVars>
          <dgm:bulletEnabled val="1"/>
        </dgm:presLayoutVars>
      </dgm:prSet>
      <dgm:spPr/>
      <dgm:t>
        <a:bodyPr/>
        <a:lstStyle/>
        <a:p>
          <a:endParaRPr lang="en-GB"/>
        </a:p>
      </dgm:t>
    </dgm:pt>
  </dgm:ptLst>
  <dgm:cxnLst>
    <dgm:cxn modelId="{854222E1-92BB-4AA8-B7E3-147EBB1E44AD}" type="presOf" srcId="{7BC0F5A7-F681-4961-8CD4-197C4431219A}" destId="{D9162681-726D-47DB-AB7D-07F120106C3E}" srcOrd="0" destOrd="1" presId="urn:microsoft.com/office/officeart/2005/8/layout/process3"/>
    <dgm:cxn modelId="{51CCDA63-29F0-46DF-853F-08F2A54042C8}" type="presOf" srcId="{584C274C-3371-4D66-A06A-E6AD6BA3534F}" destId="{3304C2D5-994A-40A1-93B5-E5028E330416}" srcOrd="0" destOrd="0" presId="urn:microsoft.com/office/officeart/2005/8/layout/process3"/>
    <dgm:cxn modelId="{012D7721-AABC-4E6D-8026-F41C8C7FCA3D}" srcId="{FDDE0AEC-D1CB-46C1-92B9-70E82DBB5B64}" destId="{B94436AB-44DF-4372-A261-EC423C7962C2}" srcOrd="2" destOrd="0" parTransId="{1DF81792-C653-4053-AD6F-83F9C1192CA8}" sibTransId="{1A5221A5-75B2-411C-AEEA-9F492E3FADBE}"/>
    <dgm:cxn modelId="{A4F7B84B-CC93-49C1-A35C-44BF555187A0}" type="presOf" srcId="{E9905775-CA13-420C-B4F5-7F03910D07B9}" destId="{D9162681-726D-47DB-AB7D-07F120106C3E}" srcOrd="0" destOrd="0" presId="urn:microsoft.com/office/officeart/2005/8/layout/process3"/>
    <dgm:cxn modelId="{1A9CD680-0997-48BE-B3D6-1DE4AD7F3058}" srcId="{FDDE0AEC-D1CB-46C1-92B9-70E82DBB5B64}" destId="{E9905775-CA13-420C-B4F5-7F03910D07B9}" srcOrd="0" destOrd="0" parTransId="{1F6F0EF9-6DD4-4CC7-A920-39F94AC22B49}" sibTransId="{D5C1F7CE-EB2C-4F59-A310-3D0EAF575B81}"/>
    <dgm:cxn modelId="{C7FBB7FF-E484-4EDF-B589-94ACFF22F26D}" srcId="{FDDE0AEC-D1CB-46C1-92B9-70E82DBB5B64}" destId="{7BC0F5A7-F681-4961-8CD4-197C4431219A}" srcOrd="1" destOrd="0" parTransId="{74F818AF-E7BD-4B04-BA36-BC5C60ACED05}" sibTransId="{83330307-57E5-4470-9A18-B186B3C229E2}"/>
    <dgm:cxn modelId="{7FA32D90-F391-485F-9F4B-8E0AD9917B7A}" srcId="{584C274C-3371-4D66-A06A-E6AD6BA3534F}" destId="{FDDE0AEC-D1CB-46C1-92B9-70E82DBB5B64}" srcOrd="0" destOrd="0" parTransId="{DA6909B9-17DB-4CA1-8AC3-1323C43DE51E}" sibTransId="{EB367A37-34BD-4D72-A1F3-1ED5DACBB9C1}"/>
    <dgm:cxn modelId="{917BF5CC-C139-4EE6-BF41-C2454AE55658}" type="presOf" srcId="{FDDE0AEC-D1CB-46C1-92B9-70E82DBB5B64}" destId="{93AC8DF3-71A8-40F4-B0C2-37DF9F244D60}" srcOrd="0" destOrd="0" presId="urn:microsoft.com/office/officeart/2005/8/layout/process3"/>
    <dgm:cxn modelId="{9EAC614C-B657-4FC4-9B84-A7701E6ACCE9}" type="presOf" srcId="{B94436AB-44DF-4372-A261-EC423C7962C2}" destId="{D9162681-726D-47DB-AB7D-07F120106C3E}" srcOrd="0" destOrd="2" presId="urn:microsoft.com/office/officeart/2005/8/layout/process3"/>
    <dgm:cxn modelId="{43B0FAC6-CBFB-4551-B87C-A85E6DD928FE}" srcId="{FDDE0AEC-D1CB-46C1-92B9-70E82DBB5B64}" destId="{DE9A782A-F32B-42BD-8657-5B45235E3ED7}" srcOrd="3" destOrd="0" parTransId="{354FCC78-8487-40BE-858E-BC18B080EBD3}" sibTransId="{9757A3B8-03E6-4F15-BD9B-FFD6D04AFC58}"/>
    <dgm:cxn modelId="{2C8D5B89-AE76-4C7F-BC74-BECDF1B91853}" type="presOf" srcId="{DE9A782A-F32B-42BD-8657-5B45235E3ED7}" destId="{D9162681-726D-47DB-AB7D-07F120106C3E}" srcOrd="0" destOrd="3" presId="urn:microsoft.com/office/officeart/2005/8/layout/process3"/>
    <dgm:cxn modelId="{A176B231-4484-49E1-9C74-E672288FC178}" type="presOf" srcId="{FDDE0AEC-D1CB-46C1-92B9-70E82DBB5B64}" destId="{33846097-0C47-4597-B5AC-B1401DA759BD}" srcOrd="1" destOrd="0" presId="urn:microsoft.com/office/officeart/2005/8/layout/process3"/>
    <dgm:cxn modelId="{343C7D17-3D9F-40B5-B455-B6ED6B95CEC9}" type="presParOf" srcId="{3304C2D5-994A-40A1-93B5-E5028E330416}" destId="{99D49BDF-A5BD-46D6-B915-92CB5A25A0BA}" srcOrd="0" destOrd="0" presId="urn:microsoft.com/office/officeart/2005/8/layout/process3"/>
    <dgm:cxn modelId="{01F626D3-DCCC-4409-B720-B6DE1648D8FA}" type="presParOf" srcId="{99D49BDF-A5BD-46D6-B915-92CB5A25A0BA}" destId="{93AC8DF3-71A8-40F4-B0C2-37DF9F244D60}" srcOrd="0" destOrd="0" presId="urn:microsoft.com/office/officeart/2005/8/layout/process3"/>
    <dgm:cxn modelId="{BFE49C4A-75C8-4047-A6C4-AFA3468E3E6D}" type="presParOf" srcId="{99D49BDF-A5BD-46D6-B915-92CB5A25A0BA}" destId="{33846097-0C47-4597-B5AC-B1401DA759BD}" srcOrd="1" destOrd="0" presId="urn:microsoft.com/office/officeart/2005/8/layout/process3"/>
    <dgm:cxn modelId="{36E2B32F-64EE-43E2-B939-D9F497A91527}"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4_2" csCatId="accent4" phldr="1"/>
      <dgm:spPr/>
      <dgm:t>
        <a:bodyPr/>
        <a:lstStyle/>
        <a:p>
          <a:endParaRPr lang="en-GB"/>
        </a:p>
      </dgm:t>
    </dgm:pt>
    <dgm:pt modelId="{FDDE0AEC-D1CB-46C1-92B9-70E82DBB5B64}">
      <dgm:prSet phldrT="[Text]" custT="1"/>
      <dgm:spPr/>
      <dgm:t>
        <a:bodyPr/>
        <a:lstStyle/>
        <a:p>
          <a:r>
            <a:rPr lang="en-GB" sz="2400" dirty="0" smtClean="0">
              <a:latin typeface="Gadugi" panose="020B0502040204020203" pitchFamily="34" charset="0"/>
            </a:rPr>
            <a:t>What is Neglect?</a:t>
          </a:r>
          <a:endParaRPr lang="en-GB" sz="24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custT="1"/>
      <dgm:spPr>
        <a:solidFill>
          <a:schemeClr val="accent4">
            <a:lumMod val="20000"/>
            <a:lumOff val="80000"/>
            <a:alpha val="90000"/>
          </a:schemeClr>
        </a:solidFill>
      </dgm:spPr>
      <dgm:t>
        <a:bodyPr/>
        <a:lstStyle/>
        <a:p>
          <a:pPr>
            <a:spcAft>
              <a:spcPts val="1200"/>
            </a:spcAft>
          </a:pPr>
          <a:r>
            <a:rPr lang="en-GB" sz="1600" dirty="0" smtClean="0">
              <a:solidFill>
                <a:schemeClr val="accent4">
                  <a:lumMod val="50000"/>
                </a:schemeClr>
              </a:solidFill>
              <a:latin typeface="Gadugi" panose="020B0502040204020203" pitchFamily="34" charset="0"/>
            </a:rPr>
            <a:t>Child neglect is a failure to look after a child and could result in poor health or development.</a:t>
          </a:r>
          <a:endParaRPr lang="en-GB" sz="1400" dirty="0">
            <a:solidFill>
              <a:schemeClr val="accent4">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D6FB3635-589A-4A3B-87D6-C518F0C03171}">
      <dgm:prSet custT="1"/>
      <dgm:spPr/>
      <dgm:t>
        <a:bodyPr/>
        <a:lstStyle/>
        <a:p>
          <a:r>
            <a:rPr lang="en-GB" sz="1600" dirty="0">
              <a:solidFill>
                <a:schemeClr val="accent4">
                  <a:lumMod val="50000"/>
                </a:schemeClr>
              </a:solidFill>
              <a:latin typeface="Gadugi" panose="020B0502040204020203" pitchFamily="34" charset="0"/>
            </a:rPr>
            <a:t>Children (including unborn babies), need food, water, shelter, warmth, protection and health care to grow and develop. </a:t>
          </a:r>
          <a:endParaRPr lang="en-US" sz="1600" dirty="0">
            <a:solidFill>
              <a:schemeClr val="accent4">
                <a:lumMod val="50000"/>
              </a:schemeClr>
            </a:solidFill>
            <a:latin typeface="Gadugi" panose="020B0502040204020203" pitchFamily="34" charset="0"/>
          </a:endParaRPr>
        </a:p>
      </dgm:t>
    </dgm:pt>
    <dgm:pt modelId="{9A146630-6BF8-4AF8-B7E0-A16C69CC2650}" type="parTrans" cxnId="{C49898F9-F951-4AFC-8FFC-728ED6E5D780}">
      <dgm:prSet/>
      <dgm:spPr/>
      <dgm:t>
        <a:bodyPr/>
        <a:lstStyle/>
        <a:p>
          <a:endParaRPr lang="en-US"/>
        </a:p>
      </dgm:t>
    </dgm:pt>
    <dgm:pt modelId="{743D53C0-F476-496E-A5D4-0FB550474DFC}" type="sibTrans" cxnId="{C49898F9-F951-4AFC-8FFC-728ED6E5D780}">
      <dgm:prSet/>
      <dgm:spPr/>
      <dgm:t>
        <a:bodyPr/>
        <a:lstStyle/>
        <a:p>
          <a:endParaRPr lang="en-US"/>
        </a:p>
      </dgm:t>
    </dgm:pt>
    <dgm:pt modelId="{F1DF8FA0-34DB-424C-8CB8-5545E0C4E14D}">
      <dgm:prSet custT="1"/>
      <dgm:spPr/>
      <dgm:t>
        <a:bodyPr/>
        <a:lstStyle/>
        <a:p>
          <a:r>
            <a:rPr lang="en-GB" sz="1600" dirty="0">
              <a:solidFill>
                <a:schemeClr val="accent4">
                  <a:lumMod val="50000"/>
                </a:schemeClr>
              </a:solidFill>
              <a:latin typeface="Gadugi" panose="020B0502040204020203" pitchFamily="34" charset="0"/>
            </a:rPr>
            <a:t>Children need their parents or carers to love and care for them.</a:t>
          </a:r>
          <a:endParaRPr lang="en-US" sz="1600" dirty="0">
            <a:solidFill>
              <a:schemeClr val="accent4">
                <a:lumMod val="50000"/>
              </a:schemeClr>
            </a:solidFill>
            <a:latin typeface="Gadugi" panose="020B0502040204020203" pitchFamily="34" charset="0"/>
          </a:endParaRPr>
        </a:p>
      </dgm:t>
    </dgm:pt>
    <dgm:pt modelId="{B0AAAFBA-95A2-4A5B-868E-7F5C5B180AB6}" type="parTrans" cxnId="{9F231382-1990-498F-B417-0143427152DB}">
      <dgm:prSet/>
      <dgm:spPr/>
      <dgm:t>
        <a:bodyPr/>
        <a:lstStyle/>
        <a:p>
          <a:endParaRPr lang="en-US"/>
        </a:p>
      </dgm:t>
    </dgm:pt>
    <dgm:pt modelId="{A25A33F5-BCEB-4D34-9AE5-BC35A27A386A}" type="sibTrans" cxnId="{9F231382-1990-498F-B417-0143427152DB}">
      <dgm:prSet/>
      <dgm:spPr/>
      <dgm:t>
        <a:bodyPr/>
        <a:lstStyle/>
        <a:p>
          <a:endParaRPr lang="en-US"/>
        </a:p>
      </dgm:t>
    </dgm:pt>
    <dgm:pt modelId="{18395689-42D8-4FE0-9A95-37DEC4F57429}">
      <dgm:prSet custT="1"/>
      <dgm:spPr/>
      <dgm:t>
        <a:bodyPr/>
        <a:lstStyle/>
        <a:p>
          <a:r>
            <a:rPr lang="en-GB" sz="1600" dirty="0">
              <a:solidFill>
                <a:schemeClr val="accent4">
                  <a:lumMod val="50000"/>
                </a:schemeClr>
              </a:solidFill>
              <a:latin typeface="Gadugi" panose="020B0502040204020203" pitchFamily="34" charset="0"/>
            </a:rPr>
            <a:t>Neglect can also include physical abuse, emotional abuse and sexual abuse.</a:t>
          </a:r>
          <a:endParaRPr lang="en-US" sz="1600" dirty="0">
            <a:solidFill>
              <a:schemeClr val="accent4">
                <a:lumMod val="50000"/>
              </a:schemeClr>
            </a:solidFill>
            <a:latin typeface="Gadugi" panose="020B0502040204020203" pitchFamily="34" charset="0"/>
          </a:endParaRPr>
        </a:p>
      </dgm:t>
    </dgm:pt>
    <dgm:pt modelId="{2581F7CB-C635-43FB-A409-A511955D3495}" type="parTrans" cxnId="{8A088086-E28B-4560-9D31-F011FAD854B3}">
      <dgm:prSet/>
      <dgm:spPr/>
      <dgm:t>
        <a:bodyPr/>
        <a:lstStyle/>
        <a:p>
          <a:endParaRPr lang="en-US"/>
        </a:p>
      </dgm:t>
    </dgm:pt>
    <dgm:pt modelId="{A26C9E6D-65C1-4097-9183-2C34EDC3C757}" type="sibTrans" cxnId="{8A088086-E28B-4560-9D31-F011FAD854B3}">
      <dgm:prSet/>
      <dgm:spPr/>
      <dgm:t>
        <a:bodyPr/>
        <a:lstStyle/>
        <a:p>
          <a:endParaRPr lang="en-US"/>
        </a:p>
      </dgm:t>
    </dgm:pt>
    <dgm:pt modelId="{6B6BCE57-BDDE-45E9-8F1E-CF4C6C3C87EC}">
      <dgm:prSet custT="1"/>
      <dgm:spPr/>
      <dgm:t>
        <a:bodyPr/>
        <a:lstStyle/>
        <a:p>
          <a:endParaRPr lang="en-US" sz="1400" dirty="0">
            <a:solidFill>
              <a:schemeClr val="accent4">
                <a:lumMod val="50000"/>
              </a:schemeClr>
            </a:solidFill>
            <a:latin typeface="Gadugi" panose="020B0502040204020203" pitchFamily="34" charset="0"/>
          </a:endParaRPr>
        </a:p>
      </dgm:t>
    </dgm:pt>
    <dgm:pt modelId="{21492782-FA16-4925-91DA-A65584FE05ED}" type="parTrans" cxnId="{B9178EB0-7026-4175-B957-24E3453D5743}">
      <dgm:prSet/>
      <dgm:spPr/>
      <dgm:t>
        <a:bodyPr/>
        <a:lstStyle/>
        <a:p>
          <a:endParaRPr lang="en-US"/>
        </a:p>
      </dgm:t>
    </dgm:pt>
    <dgm:pt modelId="{638F5EF9-61B0-442C-9356-6B538456EB74}" type="sibTrans" cxnId="{B9178EB0-7026-4175-B957-24E3453D5743}">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X="164659" custScaleY="217593" custLinFactNeighborX="2875" custLinFactNeighborY="40381"/>
      <dgm:spPr/>
      <dgm:t>
        <a:bodyPr/>
        <a:lstStyle/>
        <a:p>
          <a:endParaRPr lang="en-GB"/>
        </a:p>
      </dgm:t>
    </dgm:pt>
    <dgm:pt modelId="{D9162681-726D-47DB-AB7D-07F120106C3E}" type="pres">
      <dgm:prSet presAssocID="{FDDE0AEC-D1CB-46C1-92B9-70E82DBB5B64}" presName="desTx" presStyleLbl="fgAcc1" presStyleIdx="0" presStyleCnt="1" custScaleX="183498" custScaleY="100000" custLinFactNeighborX="-13380" custLinFactNeighborY="-642">
        <dgm:presLayoutVars>
          <dgm:bulletEnabled val="1"/>
        </dgm:presLayoutVars>
      </dgm:prSet>
      <dgm:spPr/>
      <dgm:t>
        <a:bodyPr/>
        <a:lstStyle/>
        <a:p>
          <a:endParaRPr lang="en-GB"/>
        </a:p>
      </dgm:t>
    </dgm:pt>
  </dgm:ptLst>
  <dgm:cxnLst>
    <dgm:cxn modelId="{9C4FA53C-808B-4AAE-B238-662AF5D5F53F}" type="presOf" srcId="{F1DF8FA0-34DB-424C-8CB8-5545E0C4E14D}" destId="{D9162681-726D-47DB-AB7D-07F120106C3E}" srcOrd="0" destOrd="2" presId="urn:microsoft.com/office/officeart/2005/8/layout/process3"/>
    <dgm:cxn modelId="{660A629D-2D94-408F-8C96-22933249E945}" type="presOf" srcId="{E9905775-CA13-420C-B4F5-7F03910D07B9}" destId="{D9162681-726D-47DB-AB7D-07F120106C3E}" srcOrd="0" destOrd="0" presId="urn:microsoft.com/office/officeart/2005/8/layout/process3"/>
    <dgm:cxn modelId="{D96C8A7B-7D82-45C8-971A-4BA8A6B82E78}" type="presOf" srcId="{D6FB3635-589A-4A3B-87D6-C518F0C03171}" destId="{D9162681-726D-47DB-AB7D-07F120106C3E}" srcOrd="0" destOrd="1" presId="urn:microsoft.com/office/officeart/2005/8/layout/process3"/>
    <dgm:cxn modelId="{B9178EB0-7026-4175-B957-24E3453D5743}" srcId="{FDDE0AEC-D1CB-46C1-92B9-70E82DBB5B64}" destId="{6B6BCE57-BDDE-45E9-8F1E-CF4C6C3C87EC}" srcOrd="4" destOrd="0" parTransId="{21492782-FA16-4925-91DA-A65584FE05ED}" sibTransId="{638F5EF9-61B0-442C-9356-6B538456EB74}"/>
    <dgm:cxn modelId="{99653929-7BBF-40E2-8ABD-2762AD4312D1}" type="presOf" srcId="{18395689-42D8-4FE0-9A95-37DEC4F57429}" destId="{D9162681-726D-47DB-AB7D-07F120106C3E}" srcOrd="0" destOrd="3" presId="urn:microsoft.com/office/officeart/2005/8/layout/process3"/>
    <dgm:cxn modelId="{8A088086-E28B-4560-9D31-F011FAD854B3}" srcId="{FDDE0AEC-D1CB-46C1-92B9-70E82DBB5B64}" destId="{18395689-42D8-4FE0-9A95-37DEC4F57429}" srcOrd="3" destOrd="0" parTransId="{2581F7CB-C635-43FB-A409-A511955D3495}" sibTransId="{A26C9E6D-65C1-4097-9183-2C34EDC3C757}"/>
    <dgm:cxn modelId="{DC60D839-7F61-4CF4-86F2-10427AD18098}" type="presOf" srcId="{FDDE0AEC-D1CB-46C1-92B9-70E82DBB5B64}" destId="{33846097-0C47-4597-B5AC-B1401DA759BD}" srcOrd="1" destOrd="0" presId="urn:microsoft.com/office/officeart/2005/8/layout/process3"/>
    <dgm:cxn modelId="{59B3AB36-B3B0-4E38-98F6-CB6CF7E69A25}" type="presOf" srcId="{FDDE0AEC-D1CB-46C1-92B9-70E82DBB5B64}" destId="{93AC8DF3-71A8-40F4-B0C2-37DF9F244D60}" srcOrd="0" destOrd="0" presId="urn:microsoft.com/office/officeart/2005/8/layout/process3"/>
    <dgm:cxn modelId="{C49898F9-F951-4AFC-8FFC-728ED6E5D780}" srcId="{FDDE0AEC-D1CB-46C1-92B9-70E82DBB5B64}" destId="{D6FB3635-589A-4A3B-87D6-C518F0C03171}" srcOrd="1" destOrd="0" parTransId="{9A146630-6BF8-4AF8-B7E0-A16C69CC2650}" sibTransId="{743D53C0-F476-496E-A5D4-0FB550474DFC}"/>
    <dgm:cxn modelId="{1A9CD680-0997-48BE-B3D6-1DE4AD7F3058}" srcId="{FDDE0AEC-D1CB-46C1-92B9-70E82DBB5B64}" destId="{E9905775-CA13-420C-B4F5-7F03910D07B9}" srcOrd="0" destOrd="0" parTransId="{1F6F0EF9-6DD4-4CC7-A920-39F94AC22B49}" sibTransId="{D5C1F7CE-EB2C-4F59-A310-3D0EAF575B81}"/>
    <dgm:cxn modelId="{7FA32D90-F391-485F-9F4B-8E0AD9917B7A}" srcId="{584C274C-3371-4D66-A06A-E6AD6BA3534F}" destId="{FDDE0AEC-D1CB-46C1-92B9-70E82DBB5B64}" srcOrd="0" destOrd="0" parTransId="{DA6909B9-17DB-4CA1-8AC3-1323C43DE51E}" sibTransId="{EB367A37-34BD-4D72-A1F3-1ED5DACBB9C1}"/>
    <dgm:cxn modelId="{9F231382-1990-498F-B417-0143427152DB}" srcId="{FDDE0AEC-D1CB-46C1-92B9-70E82DBB5B64}" destId="{F1DF8FA0-34DB-424C-8CB8-5545E0C4E14D}" srcOrd="2" destOrd="0" parTransId="{B0AAAFBA-95A2-4A5B-868E-7F5C5B180AB6}" sibTransId="{A25A33F5-BCEB-4D34-9AE5-BC35A27A386A}"/>
    <dgm:cxn modelId="{AEE3EFB6-EBF8-4AD4-B1FA-30B82B150B3E}" type="presOf" srcId="{6B6BCE57-BDDE-45E9-8F1E-CF4C6C3C87EC}" destId="{D9162681-726D-47DB-AB7D-07F120106C3E}" srcOrd="0" destOrd="4" presId="urn:microsoft.com/office/officeart/2005/8/layout/process3"/>
    <dgm:cxn modelId="{A793F013-078B-4063-98CF-4C84A6EB5A71}" type="presOf" srcId="{584C274C-3371-4D66-A06A-E6AD6BA3534F}" destId="{3304C2D5-994A-40A1-93B5-E5028E330416}" srcOrd="0" destOrd="0" presId="urn:microsoft.com/office/officeart/2005/8/layout/process3"/>
    <dgm:cxn modelId="{594DF990-3C59-4B85-AC68-71BD4F0719C4}" type="presParOf" srcId="{3304C2D5-994A-40A1-93B5-E5028E330416}" destId="{99D49BDF-A5BD-46D6-B915-92CB5A25A0BA}" srcOrd="0" destOrd="0" presId="urn:microsoft.com/office/officeart/2005/8/layout/process3"/>
    <dgm:cxn modelId="{C6616F60-2A68-4644-9243-996B86499917}" type="presParOf" srcId="{99D49BDF-A5BD-46D6-B915-92CB5A25A0BA}" destId="{93AC8DF3-71A8-40F4-B0C2-37DF9F244D60}" srcOrd="0" destOrd="0" presId="urn:microsoft.com/office/officeart/2005/8/layout/process3"/>
    <dgm:cxn modelId="{BAD9EA08-7BD5-4CEC-A3FD-92AFDBFA3E0E}" type="presParOf" srcId="{99D49BDF-A5BD-46D6-B915-92CB5A25A0BA}" destId="{33846097-0C47-4597-B5AC-B1401DA759BD}" srcOrd="1" destOrd="0" presId="urn:microsoft.com/office/officeart/2005/8/layout/process3"/>
    <dgm:cxn modelId="{635CA04B-92EB-4164-9F99-B2DE3266326B}"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0EEE5-B334-4A68-9E67-EF87787F71A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GB"/>
        </a:p>
      </dgm:t>
    </dgm:pt>
    <dgm:pt modelId="{17D5A3A1-82BC-4894-ACB2-10326B6CE678}">
      <dgm:prSet phldrT="[Text]" custT="1"/>
      <dgm:spPr/>
      <dgm:t>
        <a:bodyPr/>
        <a:lstStyle/>
        <a:p>
          <a:r>
            <a:rPr lang="en-GB" sz="2100" dirty="0" smtClean="0">
              <a:latin typeface="Gadugi" panose="020B0502040204020203" pitchFamily="34" charset="0"/>
            </a:rPr>
            <a:t>Child Sexual Exploitation </a:t>
          </a:r>
          <a:endParaRPr lang="en-GB" sz="2100" dirty="0">
            <a:latin typeface="Gadugi"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3725522C-85A5-422C-BC2A-90A45EC274DB}" type="parTrans" cxnId="{46FB702B-FAF5-48EE-B907-DAC1B0D91E20}">
      <dgm:prSet/>
      <dgm:spPr/>
      <dgm:t>
        <a:bodyPr/>
        <a:lstStyle/>
        <a:p>
          <a:endParaRPr lang="en-GB"/>
        </a:p>
      </dgm:t>
    </dgm:pt>
    <dgm:pt modelId="{8CF5A546-0CA3-40ED-8D4C-6A82418C42FB}" type="sibTrans" cxnId="{46FB702B-FAF5-48EE-B907-DAC1B0D91E20}">
      <dgm:prSet/>
      <dgm:spPr/>
      <dgm:t>
        <a:bodyPr/>
        <a:lstStyle/>
        <a:p>
          <a:endParaRPr lang="en-GB"/>
        </a:p>
      </dgm:t>
    </dgm:pt>
    <dgm:pt modelId="{AD4D980C-C2D1-4A45-97D0-8F24F97ABE86}">
      <dgm:prSet phldrT="[Text]"/>
      <dgm:spPr/>
      <dgm:t>
        <a:bodyPr/>
        <a:lstStyle/>
        <a:p>
          <a:r>
            <a:rPr lang="en-GB" dirty="0" smtClean="0">
              <a:latin typeface="Gadugi" panose="020B0502040204020203" pitchFamily="34" charset="0"/>
            </a:rPr>
            <a:t>Child Abuse</a:t>
          </a:r>
          <a:endParaRPr lang="en-GB" dirty="0">
            <a:latin typeface="Gadugi"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8CEA8216-6BE7-486A-BAE9-74699ACDC50C}" type="parTrans" cxnId="{F6573861-78A2-4F3C-A77B-1F07D50E0749}">
      <dgm:prSet/>
      <dgm:spPr/>
      <dgm:t>
        <a:bodyPr/>
        <a:lstStyle/>
        <a:p>
          <a:endParaRPr lang="en-GB"/>
        </a:p>
      </dgm:t>
    </dgm:pt>
    <dgm:pt modelId="{64392DF4-6E9D-4777-B505-2590FF0A4153}" type="sibTrans" cxnId="{F6573861-78A2-4F3C-A77B-1F07D50E0749}">
      <dgm:prSet/>
      <dgm:spPr/>
      <dgm:t>
        <a:bodyPr/>
        <a:lstStyle/>
        <a:p>
          <a:endParaRPr lang="en-GB"/>
        </a:p>
      </dgm:t>
    </dgm:pt>
    <dgm:pt modelId="{A1151EEC-CD67-4804-AA6D-E62A63CBB921}">
      <dgm:prSet phldrT="[Text]"/>
      <dgm:spPr/>
      <dgm:t>
        <a:bodyPr/>
        <a:lstStyle/>
        <a:p>
          <a:r>
            <a:rPr lang="en-GB" dirty="0" smtClean="0">
              <a:latin typeface="Gadugi" panose="020B0502040204020203" pitchFamily="34" charset="0"/>
            </a:rPr>
            <a:t>Neglect</a:t>
          </a:r>
          <a:endParaRPr lang="en-GB" dirty="0">
            <a:latin typeface="Gadugi"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rId3"/>
          </dgm14:cNvPr>
        </a:ext>
      </dgm:extLst>
    </dgm:pt>
    <dgm:pt modelId="{0A10CE9B-82F6-4397-8FE4-2BAEC962B156}" type="parTrans" cxnId="{FC56E06C-F621-4706-9D60-1D36B7DF0E39}">
      <dgm:prSet/>
      <dgm:spPr/>
      <dgm:t>
        <a:bodyPr/>
        <a:lstStyle/>
        <a:p>
          <a:endParaRPr lang="en-GB"/>
        </a:p>
      </dgm:t>
    </dgm:pt>
    <dgm:pt modelId="{8C70EA7B-39D2-48BF-BA8A-B4DC9322BD91}" type="sibTrans" cxnId="{FC56E06C-F621-4706-9D60-1D36B7DF0E39}">
      <dgm:prSet/>
      <dgm:spPr/>
      <dgm:t>
        <a:bodyPr/>
        <a:lstStyle/>
        <a:p>
          <a:endParaRPr lang="en-GB"/>
        </a:p>
      </dgm:t>
    </dgm:pt>
    <dgm:pt modelId="{2CB8EA29-16D3-4C1E-86CA-05A3A60F2B40}">
      <dgm:prSet phldrT="[Text]"/>
      <dgm:spPr/>
      <dgm:t>
        <a:bodyPr/>
        <a:lstStyle/>
        <a:p>
          <a:r>
            <a:rPr lang="en-US" dirty="0" smtClean="0">
              <a:solidFill>
                <a:schemeClr val="bg1"/>
              </a:solidFill>
              <a:latin typeface="Gadugi" panose="020B0502040204020203" pitchFamily="34" charset="0"/>
            </a:rPr>
            <a:t>Domestic</a:t>
          </a:r>
          <a:r>
            <a:rPr lang="en-US" dirty="0" smtClean="0">
              <a:latin typeface="Gadugi" panose="020B0502040204020203" pitchFamily="34" charset="0"/>
            </a:rPr>
            <a:t> Abuse</a:t>
          </a:r>
          <a:endParaRPr lang="en-GB" dirty="0">
            <a:latin typeface="Gadugi"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8C22AD97-AC8B-422D-A9FE-7F9959509D52}" type="sibTrans" cxnId="{E0A05E21-5C53-4446-B0AE-765776E7EE18}">
      <dgm:prSet/>
      <dgm:spPr/>
      <dgm:t>
        <a:bodyPr/>
        <a:lstStyle/>
        <a:p>
          <a:endParaRPr lang="en-GB"/>
        </a:p>
      </dgm:t>
    </dgm:pt>
    <dgm:pt modelId="{9BD28F8D-9764-4109-B761-4A5AC3D66156}" type="parTrans" cxnId="{E0A05E21-5C53-4446-B0AE-765776E7EE18}">
      <dgm:prSet/>
      <dgm:spPr/>
      <dgm:t>
        <a:bodyPr/>
        <a:lstStyle/>
        <a:p>
          <a:endParaRPr lang="en-GB"/>
        </a:p>
      </dgm:t>
    </dgm:pt>
    <dgm:pt modelId="{57D9392F-A516-480B-8E62-688607B517F3}">
      <dgm:prSet phldrT="[Text]"/>
      <dgm:spPr/>
      <dgm:t>
        <a:bodyPr/>
        <a:lstStyle/>
        <a:p>
          <a:r>
            <a:rPr lang="en-GB" dirty="0" smtClean="0">
              <a:latin typeface="Gadugi" panose="020B0502040204020203" pitchFamily="34" charset="0"/>
            </a:rPr>
            <a:t>Female Genital Mutilation </a:t>
          </a:r>
          <a:endParaRPr lang="en-GB" dirty="0">
            <a:latin typeface="Gadugi" panose="020B0502040204020203" pitchFamily="34" charset="0"/>
          </a:endParaRPr>
        </a:p>
      </dgm:t>
      <dgm:extLst>
        <a:ext uri="{E40237B7-FDA0-4F09-8148-C483321AD2D9}">
          <dgm14:cNvPr xmlns:dgm14="http://schemas.microsoft.com/office/drawing/2010/diagram" id="0" name="">
            <a:hlinkClick xmlns:r="http://schemas.openxmlformats.org/officeDocument/2006/relationships" r:id="rId5"/>
          </dgm14:cNvPr>
        </a:ext>
      </dgm:extLst>
    </dgm:pt>
    <dgm:pt modelId="{F08F811A-97FE-446B-A2EF-09E24AB071A2}" type="sibTrans" cxnId="{D16F6D19-18DA-4903-A36A-99315762F939}">
      <dgm:prSet/>
      <dgm:spPr/>
      <dgm:t>
        <a:bodyPr/>
        <a:lstStyle/>
        <a:p>
          <a:endParaRPr lang="en-GB"/>
        </a:p>
      </dgm:t>
    </dgm:pt>
    <dgm:pt modelId="{86B7831A-F9F9-45C5-85C6-696DC558E0CC}" type="parTrans" cxnId="{D16F6D19-18DA-4903-A36A-99315762F939}">
      <dgm:prSet/>
      <dgm:spPr/>
      <dgm:t>
        <a:bodyPr/>
        <a:lstStyle/>
        <a:p>
          <a:endParaRPr lang="en-GB"/>
        </a:p>
      </dgm:t>
    </dgm:pt>
    <dgm:pt modelId="{ED8DBD8E-7766-48EB-A10A-849C34171D57}" type="pres">
      <dgm:prSet presAssocID="{65B0EEE5-B334-4A68-9E67-EF87787F71A0}" presName="Name0" presStyleCnt="0">
        <dgm:presLayoutVars>
          <dgm:dir/>
          <dgm:resizeHandles val="exact"/>
        </dgm:presLayoutVars>
      </dgm:prSet>
      <dgm:spPr/>
      <dgm:t>
        <a:bodyPr/>
        <a:lstStyle/>
        <a:p>
          <a:endParaRPr lang="en-GB"/>
        </a:p>
      </dgm:t>
    </dgm:pt>
    <dgm:pt modelId="{926855F9-CAF4-4B8A-8A25-5F67F19E0085}" type="pres">
      <dgm:prSet presAssocID="{17D5A3A1-82BC-4894-ACB2-10326B6CE678}" presName="node" presStyleLbl="node1" presStyleIdx="0" presStyleCnt="5" custLinFactX="100000" custLinFactNeighborX="114548" custLinFactNeighborY="-694">
        <dgm:presLayoutVars>
          <dgm:bulletEnabled val="1"/>
        </dgm:presLayoutVars>
      </dgm:prSet>
      <dgm:spPr/>
      <dgm:t>
        <a:bodyPr/>
        <a:lstStyle/>
        <a:p>
          <a:endParaRPr lang="en-GB"/>
        </a:p>
      </dgm:t>
    </dgm:pt>
    <dgm:pt modelId="{6E707BBB-BE88-4952-BF2B-2F0428AFEF4B}" type="pres">
      <dgm:prSet presAssocID="{8CF5A546-0CA3-40ED-8D4C-6A82418C42FB}" presName="sibTrans" presStyleCnt="0"/>
      <dgm:spPr/>
    </dgm:pt>
    <dgm:pt modelId="{6CD3DCFC-5B37-41EA-A247-F5CF257247E8}" type="pres">
      <dgm:prSet presAssocID="{AD4D980C-C2D1-4A45-97D0-8F24F97ABE86}" presName="node" presStyleLbl="node1" presStyleIdx="1" presStyleCnt="5" custLinFactX="-98451" custLinFactNeighborX="-100000" custLinFactNeighborY="1078">
        <dgm:presLayoutVars>
          <dgm:bulletEnabled val="1"/>
        </dgm:presLayoutVars>
      </dgm:prSet>
      <dgm:spPr/>
      <dgm:t>
        <a:bodyPr/>
        <a:lstStyle/>
        <a:p>
          <a:endParaRPr lang="en-GB"/>
        </a:p>
      </dgm:t>
    </dgm:pt>
    <dgm:pt modelId="{710E1F8D-F0BB-4033-A95E-574EA0C42589}" type="pres">
      <dgm:prSet presAssocID="{64392DF4-6E9D-4777-B505-2590FF0A4153}" presName="sibTrans" presStyleCnt="0"/>
      <dgm:spPr/>
    </dgm:pt>
    <dgm:pt modelId="{FE8C66DA-7547-40D5-BD21-EBAB20AE45E4}" type="pres">
      <dgm:prSet presAssocID="{A1151EEC-CD67-4804-AA6D-E62A63CBB921}" presName="node" presStyleLbl="node1" presStyleIdx="2" presStyleCnt="5" custLinFactX="200000" custLinFactNeighborX="241271" custLinFactNeighborY="1078">
        <dgm:presLayoutVars>
          <dgm:bulletEnabled val="1"/>
        </dgm:presLayoutVars>
      </dgm:prSet>
      <dgm:spPr/>
      <dgm:t>
        <a:bodyPr/>
        <a:lstStyle/>
        <a:p>
          <a:endParaRPr lang="en-GB"/>
        </a:p>
      </dgm:t>
    </dgm:pt>
    <dgm:pt modelId="{F2B0243F-C17D-40AB-9747-E02B3CDDFB1F}" type="pres">
      <dgm:prSet presAssocID="{8C70EA7B-39D2-48BF-BA8A-B4DC9322BD91}" presName="sibTrans" presStyleCnt="0"/>
      <dgm:spPr/>
    </dgm:pt>
    <dgm:pt modelId="{C6408CEA-1B6F-4BDE-B8DD-7A44882AD12A}" type="pres">
      <dgm:prSet presAssocID="{2CB8EA29-16D3-4C1E-86CA-05A3A60F2B40}" presName="node" presStyleLbl="node1" presStyleIdx="3" presStyleCnt="5">
        <dgm:presLayoutVars>
          <dgm:bulletEnabled val="1"/>
        </dgm:presLayoutVars>
      </dgm:prSet>
      <dgm:spPr/>
      <dgm:t>
        <a:bodyPr/>
        <a:lstStyle/>
        <a:p>
          <a:endParaRPr lang="en-GB"/>
        </a:p>
      </dgm:t>
    </dgm:pt>
    <dgm:pt modelId="{EAC67EB4-4192-49A8-8595-7D9FD1AF5EF4}" type="pres">
      <dgm:prSet presAssocID="{8C22AD97-AC8B-422D-A9FE-7F9959509D52}" presName="sibTrans" presStyleCnt="0"/>
      <dgm:spPr/>
    </dgm:pt>
    <dgm:pt modelId="{CAF2AA9A-31C2-4851-94B4-C8B4DDFC8BCB}" type="pres">
      <dgm:prSet presAssocID="{57D9392F-A516-480B-8E62-688607B517F3}" presName="node" presStyleLbl="node1" presStyleIdx="4" presStyleCnt="5" custLinFactX="-199367" custLinFactNeighborX="-200000" custLinFactNeighborY="-694">
        <dgm:presLayoutVars>
          <dgm:bulletEnabled val="1"/>
        </dgm:presLayoutVars>
      </dgm:prSet>
      <dgm:spPr/>
      <dgm:t>
        <a:bodyPr/>
        <a:lstStyle/>
        <a:p>
          <a:endParaRPr lang="en-GB"/>
        </a:p>
      </dgm:t>
    </dgm:pt>
  </dgm:ptLst>
  <dgm:cxnLst>
    <dgm:cxn modelId="{FC56E06C-F621-4706-9D60-1D36B7DF0E39}" srcId="{65B0EEE5-B334-4A68-9E67-EF87787F71A0}" destId="{A1151EEC-CD67-4804-AA6D-E62A63CBB921}" srcOrd="2" destOrd="0" parTransId="{0A10CE9B-82F6-4397-8FE4-2BAEC962B156}" sibTransId="{8C70EA7B-39D2-48BF-BA8A-B4DC9322BD91}"/>
    <dgm:cxn modelId="{F65C4D27-63B6-4BC1-A1D7-F48042867AA0}" type="presOf" srcId="{AD4D980C-C2D1-4A45-97D0-8F24F97ABE86}" destId="{6CD3DCFC-5B37-41EA-A247-F5CF257247E8}" srcOrd="0" destOrd="0" presId="urn:microsoft.com/office/officeart/2005/8/layout/hList6"/>
    <dgm:cxn modelId="{22F0BD0E-4561-4AD7-A30A-5CC4E3C7CBC1}" type="presOf" srcId="{2CB8EA29-16D3-4C1E-86CA-05A3A60F2B40}" destId="{C6408CEA-1B6F-4BDE-B8DD-7A44882AD12A}" srcOrd="0" destOrd="0" presId="urn:microsoft.com/office/officeart/2005/8/layout/hList6"/>
    <dgm:cxn modelId="{E0A05E21-5C53-4446-B0AE-765776E7EE18}" srcId="{65B0EEE5-B334-4A68-9E67-EF87787F71A0}" destId="{2CB8EA29-16D3-4C1E-86CA-05A3A60F2B40}" srcOrd="3" destOrd="0" parTransId="{9BD28F8D-9764-4109-B761-4A5AC3D66156}" sibTransId="{8C22AD97-AC8B-422D-A9FE-7F9959509D52}"/>
    <dgm:cxn modelId="{F6573861-78A2-4F3C-A77B-1F07D50E0749}" srcId="{65B0EEE5-B334-4A68-9E67-EF87787F71A0}" destId="{AD4D980C-C2D1-4A45-97D0-8F24F97ABE86}" srcOrd="1" destOrd="0" parTransId="{8CEA8216-6BE7-486A-BAE9-74699ACDC50C}" sibTransId="{64392DF4-6E9D-4777-B505-2590FF0A4153}"/>
    <dgm:cxn modelId="{F22BF019-6415-4541-BBBF-04E15AD8815B}" type="presOf" srcId="{A1151EEC-CD67-4804-AA6D-E62A63CBB921}" destId="{FE8C66DA-7547-40D5-BD21-EBAB20AE45E4}" srcOrd="0" destOrd="0" presId="urn:microsoft.com/office/officeart/2005/8/layout/hList6"/>
    <dgm:cxn modelId="{B13A58FA-FA18-4F50-9D00-3DC2749FA19C}" type="presOf" srcId="{57D9392F-A516-480B-8E62-688607B517F3}" destId="{CAF2AA9A-31C2-4851-94B4-C8B4DDFC8BCB}" srcOrd="0" destOrd="0" presId="urn:microsoft.com/office/officeart/2005/8/layout/hList6"/>
    <dgm:cxn modelId="{2587B862-7CB3-4078-B49B-163AECB2D0A7}" type="presOf" srcId="{17D5A3A1-82BC-4894-ACB2-10326B6CE678}" destId="{926855F9-CAF4-4B8A-8A25-5F67F19E0085}" srcOrd="0" destOrd="0" presId="urn:microsoft.com/office/officeart/2005/8/layout/hList6"/>
    <dgm:cxn modelId="{EC1DC65C-C2DD-4BB2-BF78-46FB94F18B67}" type="presOf" srcId="{65B0EEE5-B334-4A68-9E67-EF87787F71A0}" destId="{ED8DBD8E-7766-48EB-A10A-849C34171D57}" srcOrd="0" destOrd="0" presId="urn:microsoft.com/office/officeart/2005/8/layout/hList6"/>
    <dgm:cxn modelId="{46FB702B-FAF5-48EE-B907-DAC1B0D91E20}" srcId="{65B0EEE5-B334-4A68-9E67-EF87787F71A0}" destId="{17D5A3A1-82BC-4894-ACB2-10326B6CE678}" srcOrd="0" destOrd="0" parTransId="{3725522C-85A5-422C-BC2A-90A45EC274DB}" sibTransId="{8CF5A546-0CA3-40ED-8D4C-6A82418C42FB}"/>
    <dgm:cxn modelId="{D16F6D19-18DA-4903-A36A-99315762F939}" srcId="{65B0EEE5-B334-4A68-9E67-EF87787F71A0}" destId="{57D9392F-A516-480B-8E62-688607B517F3}" srcOrd="4" destOrd="0" parTransId="{86B7831A-F9F9-45C5-85C6-696DC558E0CC}" sibTransId="{F08F811A-97FE-446B-A2EF-09E24AB071A2}"/>
    <dgm:cxn modelId="{3A23755D-8987-437C-93B0-02EC8AAB8CBF}" type="presParOf" srcId="{ED8DBD8E-7766-48EB-A10A-849C34171D57}" destId="{926855F9-CAF4-4B8A-8A25-5F67F19E0085}" srcOrd="0" destOrd="0" presId="urn:microsoft.com/office/officeart/2005/8/layout/hList6"/>
    <dgm:cxn modelId="{55A0B4C1-C613-44E3-9055-AB27A87F8D44}" type="presParOf" srcId="{ED8DBD8E-7766-48EB-A10A-849C34171D57}" destId="{6E707BBB-BE88-4952-BF2B-2F0428AFEF4B}" srcOrd="1" destOrd="0" presId="urn:microsoft.com/office/officeart/2005/8/layout/hList6"/>
    <dgm:cxn modelId="{B38B7E6F-8F19-490C-BCA9-FAC1AC5D96BB}" type="presParOf" srcId="{ED8DBD8E-7766-48EB-A10A-849C34171D57}" destId="{6CD3DCFC-5B37-41EA-A247-F5CF257247E8}" srcOrd="2" destOrd="0" presId="urn:microsoft.com/office/officeart/2005/8/layout/hList6"/>
    <dgm:cxn modelId="{F0CF2FDB-432E-4CBC-B0D8-3F15984AF89F}" type="presParOf" srcId="{ED8DBD8E-7766-48EB-A10A-849C34171D57}" destId="{710E1F8D-F0BB-4033-A95E-574EA0C42589}" srcOrd="3" destOrd="0" presId="urn:microsoft.com/office/officeart/2005/8/layout/hList6"/>
    <dgm:cxn modelId="{66C7DD0D-55AB-4B52-88AF-DC1A31F1FE95}" type="presParOf" srcId="{ED8DBD8E-7766-48EB-A10A-849C34171D57}" destId="{FE8C66DA-7547-40D5-BD21-EBAB20AE45E4}" srcOrd="4" destOrd="0" presId="urn:microsoft.com/office/officeart/2005/8/layout/hList6"/>
    <dgm:cxn modelId="{62F2F101-299E-47FC-AE5C-2A27250903C5}" type="presParOf" srcId="{ED8DBD8E-7766-48EB-A10A-849C34171D57}" destId="{F2B0243F-C17D-40AB-9747-E02B3CDDFB1F}" srcOrd="5" destOrd="0" presId="urn:microsoft.com/office/officeart/2005/8/layout/hList6"/>
    <dgm:cxn modelId="{3F9B5967-CE36-4E14-884B-433999CE1C48}" type="presParOf" srcId="{ED8DBD8E-7766-48EB-A10A-849C34171D57}" destId="{C6408CEA-1B6F-4BDE-B8DD-7A44882AD12A}" srcOrd="6" destOrd="0" presId="urn:microsoft.com/office/officeart/2005/8/layout/hList6"/>
    <dgm:cxn modelId="{5F3ACCF1-5337-4011-9143-9DF39A69B1AC}" type="presParOf" srcId="{ED8DBD8E-7766-48EB-A10A-849C34171D57}" destId="{EAC67EB4-4192-49A8-8595-7D9FD1AF5EF4}" srcOrd="7" destOrd="0" presId="urn:microsoft.com/office/officeart/2005/8/layout/hList6"/>
    <dgm:cxn modelId="{480320CF-289F-4347-867A-2C9404E5767A}" type="presParOf" srcId="{ED8DBD8E-7766-48EB-A10A-849C34171D57}" destId="{CAF2AA9A-31C2-4851-94B4-C8B4DDFC8BCB}"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3_2" csCatId="accent3" phldr="1"/>
      <dgm:spPr/>
      <dgm:t>
        <a:bodyPr/>
        <a:lstStyle/>
        <a:p>
          <a:endParaRPr lang="en-GB"/>
        </a:p>
      </dgm:t>
    </dgm:pt>
    <dgm:pt modelId="{FDDE0AEC-D1CB-46C1-92B9-70E82DBB5B64}">
      <dgm:prSet phldrT="[Text]" custT="1"/>
      <dgm:spPr/>
      <dgm:t>
        <a:bodyPr/>
        <a:lstStyle/>
        <a:p>
          <a:r>
            <a:rPr lang="en-GB" sz="1600" dirty="0" smtClean="0">
              <a:latin typeface="Gadugi" panose="020B0502040204020203" pitchFamily="34" charset="0"/>
            </a:rPr>
            <a:t>What is Child Abuse?</a:t>
          </a:r>
          <a:endParaRPr lang="en-GB" sz="16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custT="1"/>
      <dgm:spPr>
        <a:solidFill>
          <a:schemeClr val="accent3">
            <a:lumMod val="20000"/>
            <a:lumOff val="80000"/>
            <a:alpha val="90000"/>
          </a:schemeClr>
        </a:solidFill>
      </dgm:spPr>
      <dgm:t>
        <a:bodyPr/>
        <a:lstStyle/>
        <a:p>
          <a:pPr>
            <a:spcAft>
              <a:spcPts val="1200"/>
            </a:spcAft>
          </a:pPr>
          <a:r>
            <a:rPr lang="en-GB" sz="1400" dirty="0" smtClean="0">
              <a:solidFill>
                <a:schemeClr val="accent3">
                  <a:lumMod val="50000"/>
                </a:schemeClr>
              </a:solidFill>
              <a:latin typeface="Gadugi" panose="020B0502040204020203" pitchFamily="34" charset="0"/>
            </a:rPr>
            <a:t>When people talk about </a:t>
          </a:r>
          <a:r>
            <a:rPr lang="en-GB" sz="1400" b="1" dirty="0" smtClean="0">
              <a:solidFill>
                <a:schemeClr val="accent3">
                  <a:lumMod val="50000"/>
                </a:schemeClr>
              </a:solidFill>
              <a:latin typeface="Gadugi" panose="020B0502040204020203" pitchFamily="34" charset="0"/>
            </a:rPr>
            <a:t>child abuse </a:t>
          </a:r>
          <a:r>
            <a:rPr lang="en-GB" sz="1400" dirty="0" smtClean="0">
              <a:solidFill>
                <a:schemeClr val="accent3">
                  <a:lumMod val="50000"/>
                </a:schemeClr>
              </a:solidFill>
              <a:latin typeface="Gadugi" panose="020B0502040204020203" pitchFamily="34" charset="0"/>
            </a:rPr>
            <a:t>they usually mean </a:t>
          </a:r>
          <a:r>
            <a:rPr lang="en-GB" sz="1400" b="1" dirty="0" smtClean="0">
              <a:solidFill>
                <a:schemeClr val="accent3">
                  <a:lumMod val="50000"/>
                </a:schemeClr>
              </a:solidFill>
              <a:latin typeface="Gadugi" panose="020B0502040204020203" pitchFamily="34" charset="0"/>
            </a:rPr>
            <a:t>one or more of four things</a:t>
          </a:r>
          <a:r>
            <a:rPr lang="en-US" sz="1400" dirty="0" smtClean="0">
              <a:solidFill>
                <a:schemeClr val="accent3">
                  <a:lumMod val="50000"/>
                </a:schemeClr>
              </a:solidFill>
              <a:latin typeface="Gadugi" panose="020B0502040204020203" pitchFamily="34" charset="0"/>
            </a:rPr>
            <a:t>:</a:t>
          </a:r>
          <a:endParaRPr lang="en-GB" sz="1400" b="1" dirty="0">
            <a:solidFill>
              <a:schemeClr val="accent3">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6C7B8BDF-E882-4DF0-8FFA-44896738A858}">
      <dgm:prSet custT="1"/>
      <dgm:spPr>
        <a:solidFill>
          <a:schemeClr val="accent3">
            <a:lumMod val="20000"/>
            <a:lumOff val="80000"/>
            <a:alpha val="90000"/>
          </a:schemeClr>
        </a:solidFill>
      </dgm:spPr>
      <dgm:t>
        <a:bodyPr/>
        <a:lstStyle/>
        <a:p>
          <a:pPr>
            <a:spcAft>
              <a:spcPts val="1200"/>
            </a:spcAft>
          </a:pPr>
          <a:r>
            <a:rPr lang="en-US" sz="1400" b="1" dirty="0" smtClean="0">
              <a:solidFill>
                <a:schemeClr val="accent3">
                  <a:lumMod val="50000"/>
                </a:schemeClr>
              </a:solidFill>
              <a:latin typeface="Gadugi" panose="020B0502040204020203" pitchFamily="34" charset="0"/>
            </a:rPr>
            <a:t>Sexual abuse </a:t>
          </a:r>
          <a:r>
            <a:rPr lang="en-US" sz="1400" dirty="0" smtClean="0">
              <a:solidFill>
                <a:schemeClr val="accent3">
                  <a:lumMod val="50000"/>
                </a:schemeClr>
              </a:solidFill>
              <a:latin typeface="Gadugi" panose="020B0502040204020203" pitchFamily="34" charset="0"/>
            </a:rPr>
            <a:t>– When a </a:t>
          </a:r>
          <a:r>
            <a:rPr lang="en-GB" sz="1400" dirty="0" smtClean="0">
              <a:solidFill>
                <a:schemeClr val="accent3">
                  <a:lumMod val="50000"/>
                </a:schemeClr>
              </a:solidFill>
              <a:latin typeface="Gadugi" panose="020B0502040204020203" pitchFamily="34" charset="0"/>
            </a:rPr>
            <a:t>child or young person is forced into sexual activities</a:t>
          </a:r>
          <a:r>
            <a:rPr lang="en-US" sz="1400" dirty="0" smtClean="0">
              <a:solidFill>
                <a:schemeClr val="accent3">
                  <a:lumMod val="50000"/>
                </a:schemeClr>
              </a:solidFill>
              <a:latin typeface="Gadugi" panose="020B0502040204020203" pitchFamily="34" charset="0"/>
            </a:rPr>
            <a:t> (images, touching, sex).</a:t>
          </a:r>
          <a:endParaRPr lang="en-GB" sz="1400" dirty="0" smtClean="0">
            <a:solidFill>
              <a:schemeClr val="accent3">
                <a:lumMod val="50000"/>
              </a:schemeClr>
            </a:solidFill>
            <a:latin typeface="Gadugi" panose="020B0502040204020203" pitchFamily="34" charset="0"/>
          </a:endParaRPr>
        </a:p>
      </dgm:t>
    </dgm:pt>
    <dgm:pt modelId="{101FA4F6-36EB-451A-91B0-076B44314770}" type="parTrans" cxnId="{7547CB4D-B0D8-479F-A163-6536279524D9}">
      <dgm:prSet/>
      <dgm:spPr/>
      <dgm:t>
        <a:bodyPr/>
        <a:lstStyle/>
        <a:p>
          <a:endParaRPr lang="en-GB"/>
        </a:p>
      </dgm:t>
    </dgm:pt>
    <dgm:pt modelId="{34B7E185-A4F9-4786-AA98-EFB783E04371}" type="sibTrans" cxnId="{7547CB4D-B0D8-479F-A163-6536279524D9}">
      <dgm:prSet/>
      <dgm:spPr/>
      <dgm:t>
        <a:bodyPr/>
        <a:lstStyle/>
        <a:p>
          <a:endParaRPr lang="en-GB"/>
        </a:p>
      </dgm:t>
    </dgm:pt>
    <dgm:pt modelId="{04CE4E08-AA21-4AC4-B3DA-A634CF296A50}">
      <dgm:prSet phldrT="[Text]" custT="1"/>
      <dgm:spPr>
        <a:solidFill>
          <a:schemeClr val="accent3">
            <a:lumMod val="20000"/>
            <a:lumOff val="80000"/>
            <a:alpha val="90000"/>
          </a:schemeClr>
        </a:solidFill>
      </dgm:spPr>
      <dgm:t>
        <a:bodyPr/>
        <a:lstStyle/>
        <a:p>
          <a:pPr>
            <a:spcAft>
              <a:spcPts val="1200"/>
            </a:spcAft>
          </a:pPr>
          <a:r>
            <a:rPr lang="en-US" sz="1400" b="1" dirty="0" smtClean="0">
              <a:solidFill>
                <a:schemeClr val="accent3">
                  <a:lumMod val="50000"/>
                </a:schemeClr>
              </a:solidFill>
              <a:latin typeface="Gadugi" panose="020B0502040204020203" pitchFamily="34" charset="0"/>
            </a:rPr>
            <a:t>Physical abuse </a:t>
          </a:r>
          <a:r>
            <a:rPr lang="en-US" sz="1400" dirty="0" smtClean="0">
              <a:solidFill>
                <a:schemeClr val="accent3">
                  <a:lumMod val="50000"/>
                </a:schemeClr>
              </a:solidFill>
              <a:latin typeface="Gadugi" panose="020B0502040204020203" pitchFamily="34" charset="0"/>
            </a:rPr>
            <a:t>– When a child or young person is </a:t>
          </a:r>
          <a:r>
            <a:rPr lang="en-GB" sz="1400" dirty="0" smtClean="0">
              <a:solidFill>
                <a:schemeClr val="accent3">
                  <a:lumMod val="50000"/>
                </a:schemeClr>
              </a:solidFill>
              <a:latin typeface="Gadugi" panose="020B0502040204020203" pitchFamily="34" charset="0"/>
            </a:rPr>
            <a:t>physically hurt by an </a:t>
          </a:r>
          <a:r>
            <a:rPr lang="en-US" sz="1400" dirty="0" smtClean="0">
              <a:solidFill>
                <a:schemeClr val="accent3">
                  <a:lumMod val="50000"/>
                </a:schemeClr>
              </a:solidFill>
              <a:latin typeface="Gadugi" panose="020B0502040204020203" pitchFamily="34" charset="0"/>
            </a:rPr>
            <a:t>adult (hitting, kicking, punching).</a:t>
          </a:r>
          <a:endParaRPr lang="en-GB" sz="1400" dirty="0">
            <a:solidFill>
              <a:schemeClr val="accent3">
                <a:lumMod val="50000"/>
              </a:schemeClr>
            </a:solidFill>
            <a:latin typeface="Gadugi" panose="020B0502040204020203" pitchFamily="34" charset="0"/>
          </a:endParaRPr>
        </a:p>
      </dgm:t>
    </dgm:pt>
    <dgm:pt modelId="{5D33DF40-41A1-4FA2-A529-9FD1392723DA}" type="parTrans" cxnId="{CEA74DDB-93A6-4A0F-9E61-75421F237113}">
      <dgm:prSet/>
      <dgm:spPr/>
      <dgm:t>
        <a:bodyPr/>
        <a:lstStyle/>
        <a:p>
          <a:endParaRPr lang="en-GB"/>
        </a:p>
      </dgm:t>
    </dgm:pt>
    <dgm:pt modelId="{B62AC8D8-F30B-4A64-9ABA-BBC3126B739A}" type="sibTrans" cxnId="{CEA74DDB-93A6-4A0F-9E61-75421F237113}">
      <dgm:prSet/>
      <dgm:spPr/>
      <dgm:t>
        <a:bodyPr/>
        <a:lstStyle/>
        <a:p>
          <a:endParaRPr lang="en-GB"/>
        </a:p>
      </dgm:t>
    </dgm:pt>
    <dgm:pt modelId="{730E2B10-3637-4771-AAFC-FD5876D900FF}">
      <dgm:prSet custT="1"/>
      <dgm:spPr>
        <a:solidFill>
          <a:schemeClr val="accent3">
            <a:lumMod val="20000"/>
            <a:lumOff val="80000"/>
            <a:alpha val="90000"/>
          </a:schemeClr>
        </a:solidFill>
      </dgm:spPr>
      <dgm:t>
        <a:bodyPr/>
        <a:lstStyle/>
        <a:p>
          <a:pPr>
            <a:spcAft>
              <a:spcPts val="1200"/>
            </a:spcAft>
          </a:pPr>
          <a:r>
            <a:rPr lang="en-US" sz="1400" b="1" dirty="0" smtClean="0">
              <a:solidFill>
                <a:schemeClr val="accent3">
                  <a:lumMod val="50000"/>
                </a:schemeClr>
              </a:solidFill>
              <a:latin typeface="Gadugi" panose="020B0502040204020203" pitchFamily="34" charset="0"/>
            </a:rPr>
            <a:t>Emotional abuse </a:t>
          </a:r>
          <a:r>
            <a:rPr lang="en-US" sz="1400" dirty="0" smtClean="0">
              <a:solidFill>
                <a:schemeClr val="accent3">
                  <a:lumMod val="50000"/>
                </a:schemeClr>
              </a:solidFill>
              <a:latin typeface="Gadugi" panose="020B0502040204020203" pitchFamily="34" charset="0"/>
            </a:rPr>
            <a:t>– When a child or young person has cruel, unkind things </a:t>
          </a:r>
          <a:r>
            <a:rPr lang="en-GB" sz="1400" dirty="0" smtClean="0">
              <a:solidFill>
                <a:schemeClr val="accent3">
                  <a:lumMod val="50000"/>
                </a:schemeClr>
              </a:solidFill>
              <a:latin typeface="Gadugi" panose="020B0502040204020203" pitchFamily="34" charset="0"/>
            </a:rPr>
            <a:t>persistently said to them (making them feel unloved, unwanted).</a:t>
          </a:r>
          <a:endParaRPr lang="en-US" sz="1400" dirty="0">
            <a:solidFill>
              <a:schemeClr val="accent3">
                <a:lumMod val="50000"/>
              </a:schemeClr>
            </a:solidFill>
            <a:latin typeface="Gadugi" panose="020B0502040204020203" pitchFamily="34" charset="0"/>
          </a:endParaRPr>
        </a:p>
      </dgm:t>
    </dgm:pt>
    <dgm:pt modelId="{839482A0-18EB-4317-999E-FA8905C6C28A}" type="parTrans" cxnId="{36074AC8-1A02-4001-82AD-0AFC3C62ADF5}">
      <dgm:prSet/>
      <dgm:spPr/>
      <dgm:t>
        <a:bodyPr/>
        <a:lstStyle/>
        <a:p>
          <a:endParaRPr lang="en-US"/>
        </a:p>
      </dgm:t>
    </dgm:pt>
    <dgm:pt modelId="{3076A9C4-41AE-4198-981B-321E38874456}" type="sibTrans" cxnId="{36074AC8-1A02-4001-82AD-0AFC3C62ADF5}">
      <dgm:prSet/>
      <dgm:spPr/>
      <dgm:t>
        <a:bodyPr/>
        <a:lstStyle/>
        <a:p>
          <a:endParaRPr lang="en-US"/>
        </a:p>
      </dgm:t>
    </dgm:pt>
    <dgm:pt modelId="{D6007F5A-E00D-4638-BF84-E2118F8C3DF1}">
      <dgm:prSet custT="1"/>
      <dgm:spPr>
        <a:solidFill>
          <a:schemeClr val="accent3">
            <a:lumMod val="20000"/>
            <a:lumOff val="80000"/>
            <a:alpha val="90000"/>
          </a:schemeClr>
        </a:solidFill>
      </dgm:spPr>
      <dgm:t>
        <a:bodyPr/>
        <a:lstStyle/>
        <a:p>
          <a:pPr>
            <a:spcAft>
              <a:spcPct val="15000"/>
            </a:spcAft>
          </a:pPr>
          <a:r>
            <a:rPr lang="en-GB" sz="1400" b="1" dirty="0" smtClean="0">
              <a:solidFill>
                <a:schemeClr val="accent3">
                  <a:lumMod val="50000"/>
                </a:schemeClr>
              </a:solidFill>
              <a:latin typeface="Gadugi" panose="020B0502040204020203" pitchFamily="34" charset="0"/>
            </a:rPr>
            <a:t>Neglect</a:t>
          </a:r>
          <a:r>
            <a:rPr lang="en-GB" sz="1400" dirty="0" smtClean="0">
              <a:solidFill>
                <a:schemeClr val="accent3">
                  <a:lumMod val="50000"/>
                </a:schemeClr>
              </a:solidFill>
              <a:latin typeface="Gadugi" panose="020B0502040204020203" pitchFamily="34" charset="0"/>
            </a:rPr>
            <a:t> – When a child or young person is not looked after properly  and not getting the things they need to thrive. (food, shelter, warmth).</a:t>
          </a:r>
          <a:endParaRPr lang="en-US" sz="1400" dirty="0">
            <a:solidFill>
              <a:schemeClr val="accent3">
                <a:lumMod val="50000"/>
              </a:schemeClr>
            </a:solidFill>
            <a:latin typeface="Gadugi" panose="020B0502040204020203" pitchFamily="34" charset="0"/>
          </a:endParaRPr>
        </a:p>
      </dgm:t>
    </dgm:pt>
    <dgm:pt modelId="{63A42064-8CE9-479A-AD95-DFA65BA7CB7F}" type="parTrans" cxnId="{DD0410EA-4D18-4B6B-A480-8C4E6CB37694}">
      <dgm:prSet/>
      <dgm:spPr/>
      <dgm:t>
        <a:bodyPr/>
        <a:lstStyle/>
        <a:p>
          <a:endParaRPr lang="en-US"/>
        </a:p>
      </dgm:t>
    </dgm:pt>
    <dgm:pt modelId="{322E18A8-7550-437E-8356-A81D31B89F38}" type="sibTrans" cxnId="{DD0410EA-4D18-4B6B-A480-8C4E6CB37694}">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Y="134201" custLinFactNeighborX="1110" custLinFactNeighborY="27185"/>
      <dgm:spPr/>
      <dgm:t>
        <a:bodyPr/>
        <a:lstStyle/>
        <a:p>
          <a:endParaRPr lang="en-GB"/>
        </a:p>
      </dgm:t>
    </dgm:pt>
    <dgm:pt modelId="{D9162681-726D-47DB-AB7D-07F120106C3E}" type="pres">
      <dgm:prSet presAssocID="{FDDE0AEC-D1CB-46C1-92B9-70E82DBB5B64}" presName="desTx" presStyleLbl="fgAcc1" presStyleIdx="0" presStyleCnt="1" custScaleX="102199" custScaleY="99785" custLinFactNeighborX="-19734" custLinFactNeighborY="-29489">
        <dgm:presLayoutVars>
          <dgm:bulletEnabled val="1"/>
        </dgm:presLayoutVars>
      </dgm:prSet>
      <dgm:spPr/>
      <dgm:t>
        <a:bodyPr/>
        <a:lstStyle/>
        <a:p>
          <a:endParaRPr lang="en-GB"/>
        </a:p>
      </dgm:t>
    </dgm:pt>
  </dgm:ptLst>
  <dgm:cxnLst>
    <dgm:cxn modelId="{0E158DA5-E2F6-4805-BD3B-90392AD9E067}" type="presOf" srcId="{6C7B8BDF-E882-4DF0-8FFA-44896738A858}" destId="{D9162681-726D-47DB-AB7D-07F120106C3E}" srcOrd="0" destOrd="2" presId="urn:microsoft.com/office/officeart/2005/8/layout/process3"/>
    <dgm:cxn modelId="{DD0410EA-4D18-4B6B-A480-8C4E6CB37694}" srcId="{FDDE0AEC-D1CB-46C1-92B9-70E82DBB5B64}" destId="{D6007F5A-E00D-4638-BF84-E2118F8C3DF1}" srcOrd="4" destOrd="0" parTransId="{63A42064-8CE9-479A-AD95-DFA65BA7CB7F}" sibTransId="{322E18A8-7550-437E-8356-A81D31B89F38}"/>
    <dgm:cxn modelId="{7FA32D90-F391-485F-9F4B-8E0AD9917B7A}" srcId="{584C274C-3371-4D66-A06A-E6AD6BA3534F}" destId="{FDDE0AEC-D1CB-46C1-92B9-70E82DBB5B64}" srcOrd="0" destOrd="0" parTransId="{DA6909B9-17DB-4CA1-8AC3-1323C43DE51E}" sibTransId="{EB367A37-34BD-4D72-A1F3-1ED5DACBB9C1}"/>
    <dgm:cxn modelId="{CEA74DDB-93A6-4A0F-9E61-75421F237113}" srcId="{FDDE0AEC-D1CB-46C1-92B9-70E82DBB5B64}" destId="{04CE4E08-AA21-4AC4-B3DA-A634CF296A50}" srcOrd="1" destOrd="0" parTransId="{5D33DF40-41A1-4FA2-A529-9FD1392723DA}" sibTransId="{B62AC8D8-F30B-4A64-9ABA-BBC3126B739A}"/>
    <dgm:cxn modelId="{C68FEB00-0460-4B99-982C-15DC1515DC82}" type="presOf" srcId="{04CE4E08-AA21-4AC4-B3DA-A634CF296A50}" destId="{D9162681-726D-47DB-AB7D-07F120106C3E}" srcOrd="0" destOrd="1" presId="urn:microsoft.com/office/officeart/2005/8/layout/process3"/>
    <dgm:cxn modelId="{DAC48D61-3AF8-411E-88EF-4A760E96D596}" type="presOf" srcId="{FDDE0AEC-D1CB-46C1-92B9-70E82DBB5B64}" destId="{33846097-0C47-4597-B5AC-B1401DA759BD}" srcOrd="1" destOrd="0" presId="urn:microsoft.com/office/officeart/2005/8/layout/process3"/>
    <dgm:cxn modelId="{36074AC8-1A02-4001-82AD-0AFC3C62ADF5}" srcId="{FDDE0AEC-D1CB-46C1-92B9-70E82DBB5B64}" destId="{730E2B10-3637-4771-AAFC-FD5876D900FF}" srcOrd="3" destOrd="0" parTransId="{839482A0-18EB-4317-999E-FA8905C6C28A}" sibTransId="{3076A9C4-41AE-4198-981B-321E38874456}"/>
    <dgm:cxn modelId="{7547CB4D-B0D8-479F-A163-6536279524D9}" srcId="{FDDE0AEC-D1CB-46C1-92B9-70E82DBB5B64}" destId="{6C7B8BDF-E882-4DF0-8FFA-44896738A858}" srcOrd="2" destOrd="0" parTransId="{101FA4F6-36EB-451A-91B0-076B44314770}" sibTransId="{34B7E185-A4F9-4786-AA98-EFB783E04371}"/>
    <dgm:cxn modelId="{D27D9139-5CD6-45A1-AF73-4CEDA2C98794}" type="presOf" srcId="{E9905775-CA13-420C-B4F5-7F03910D07B9}" destId="{D9162681-726D-47DB-AB7D-07F120106C3E}" srcOrd="0" destOrd="0" presId="urn:microsoft.com/office/officeart/2005/8/layout/process3"/>
    <dgm:cxn modelId="{23A47BDA-7B26-4C41-B870-0D1735269D8A}" type="presOf" srcId="{584C274C-3371-4D66-A06A-E6AD6BA3534F}" destId="{3304C2D5-994A-40A1-93B5-E5028E330416}" srcOrd="0" destOrd="0" presId="urn:microsoft.com/office/officeart/2005/8/layout/process3"/>
    <dgm:cxn modelId="{30070A46-8149-4C89-ABF6-1C41F0519AA6}" type="presOf" srcId="{D6007F5A-E00D-4638-BF84-E2118F8C3DF1}" destId="{D9162681-726D-47DB-AB7D-07F120106C3E}" srcOrd="0" destOrd="4" presId="urn:microsoft.com/office/officeart/2005/8/layout/process3"/>
    <dgm:cxn modelId="{ACB83D22-5B1B-4E13-8B2F-7547B92A99F4}" type="presOf" srcId="{FDDE0AEC-D1CB-46C1-92B9-70E82DBB5B64}" destId="{93AC8DF3-71A8-40F4-B0C2-37DF9F244D60}" srcOrd="0" destOrd="0" presId="urn:microsoft.com/office/officeart/2005/8/layout/process3"/>
    <dgm:cxn modelId="{094D7631-4DED-481A-9773-7C743D2AD975}" type="presOf" srcId="{730E2B10-3637-4771-AAFC-FD5876D900FF}" destId="{D9162681-726D-47DB-AB7D-07F120106C3E}" srcOrd="0" destOrd="3" presId="urn:microsoft.com/office/officeart/2005/8/layout/process3"/>
    <dgm:cxn modelId="{1A9CD680-0997-48BE-B3D6-1DE4AD7F3058}" srcId="{FDDE0AEC-D1CB-46C1-92B9-70E82DBB5B64}" destId="{E9905775-CA13-420C-B4F5-7F03910D07B9}" srcOrd="0" destOrd="0" parTransId="{1F6F0EF9-6DD4-4CC7-A920-39F94AC22B49}" sibTransId="{D5C1F7CE-EB2C-4F59-A310-3D0EAF575B81}"/>
    <dgm:cxn modelId="{DE6A1308-11F5-4A28-9661-DA42B5EF5C95}" type="presParOf" srcId="{3304C2D5-994A-40A1-93B5-E5028E330416}" destId="{99D49BDF-A5BD-46D6-B915-92CB5A25A0BA}" srcOrd="0" destOrd="0" presId="urn:microsoft.com/office/officeart/2005/8/layout/process3"/>
    <dgm:cxn modelId="{49636B55-B0AB-44BD-BC49-34BDEC8B9688}" type="presParOf" srcId="{99D49BDF-A5BD-46D6-B915-92CB5A25A0BA}" destId="{93AC8DF3-71A8-40F4-B0C2-37DF9F244D60}" srcOrd="0" destOrd="0" presId="urn:microsoft.com/office/officeart/2005/8/layout/process3"/>
    <dgm:cxn modelId="{0E5D5A50-7284-4013-8524-9B8BBA6489B2}" type="presParOf" srcId="{99D49BDF-A5BD-46D6-B915-92CB5A25A0BA}" destId="{33846097-0C47-4597-B5AC-B1401DA759BD}" srcOrd="1" destOrd="0" presId="urn:microsoft.com/office/officeart/2005/8/layout/process3"/>
    <dgm:cxn modelId="{E74C3DF2-10F1-4D59-B70A-D8E0617C1237}"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3_2" csCatId="accent3" phldr="1"/>
      <dgm:spPr/>
      <dgm:t>
        <a:bodyPr/>
        <a:lstStyle/>
        <a:p>
          <a:endParaRPr lang="en-GB"/>
        </a:p>
      </dgm:t>
    </dgm:pt>
    <dgm:pt modelId="{FDDE0AEC-D1CB-46C1-92B9-70E82DBB5B64}">
      <dgm:prSet phldrT="[Text]" custT="1"/>
      <dgm:spPr/>
      <dgm:t>
        <a:bodyPr/>
        <a:lstStyle/>
        <a:p>
          <a:r>
            <a:rPr lang="en-GB" sz="2000" dirty="0" smtClean="0">
              <a:latin typeface="Gadugi" panose="020B0502040204020203" pitchFamily="34" charset="0"/>
            </a:rPr>
            <a:t>What is Physical Abuse?</a:t>
          </a:r>
          <a:endParaRPr lang="en-GB" sz="20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dgm:spPr>
        <a:solidFill>
          <a:schemeClr val="accent3">
            <a:lumMod val="20000"/>
            <a:lumOff val="80000"/>
            <a:alpha val="90000"/>
          </a:schemeClr>
        </a:solidFill>
      </dgm:spPr>
      <dgm:t>
        <a:bodyPr/>
        <a:lstStyle/>
        <a:p>
          <a:pPr>
            <a:spcAft>
              <a:spcPts val="1200"/>
            </a:spcAft>
          </a:pPr>
          <a:r>
            <a:rPr lang="en-GB" dirty="0" smtClean="0">
              <a:solidFill>
                <a:schemeClr val="accent3">
                  <a:lumMod val="50000"/>
                </a:schemeClr>
              </a:solidFill>
              <a:latin typeface="Gadugi" panose="020B0502040204020203" pitchFamily="34" charset="0"/>
            </a:rPr>
            <a:t>Physical abuse is </a:t>
          </a:r>
          <a:r>
            <a:rPr lang="en-GB" b="1" dirty="0" smtClean="0">
              <a:solidFill>
                <a:schemeClr val="accent3">
                  <a:lumMod val="50000"/>
                </a:schemeClr>
              </a:solidFill>
              <a:latin typeface="Gadugi" panose="020B0502040204020203" pitchFamily="34" charset="0"/>
            </a:rPr>
            <a:t>deliberately hurting </a:t>
          </a:r>
          <a:r>
            <a:rPr lang="en-GB" b="0" dirty="0" smtClean="0">
              <a:solidFill>
                <a:schemeClr val="accent3">
                  <a:lumMod val="50000"/>
                </a:schemeClr>
              </a:solidFill>
              <a:latin typeface="Gadugi" panose="020B0502040204020203" pitchFamily="34" charset="0"/>
            </a:rPr>
            <a:t>a child or young person</a:t>
          </a:r>
          <a:r>
            <a:rPr lang="en-GB" b="1" dirty="0" smtClean="0">
              <a:solidFill>
                <a:schemeClr val="accent3">
                  <a:lumMod val="50000"/>
                </a:schemeClr>
              </a:solidFill>
              <a:latin typeface="Gadugi" panose="020B0502040204020203" pitchFamily="34" charset="0"/>
            </a:rPr>
            <a:t>.</a:t>
          </a:r>
          <a:endParaRPr lang="en-GB" b="1" dirty="0">
            <a:solidFill>
              <a:schemeClr val="accent3">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07008A09-9EBF-464E-B238-34C7B8C6CF32}">
      <dgm:prSet/>
      <dgm:spPr/>
      <dgm:t>
        <a:bodyPr/>
        <a:lstStyle/>
        <a:p>
          <a:pPr>
            <a:spcAft>
              <a:spcPts val="1200"/>
            </a:spcAft>
          </a:pPr>
          <a:r>
            <a:rPr lang="en-GB" b="1" dirty="0" smtClean="0">
              <a:solidFill>
                <a:schemeClr val="accent3">
                  <a:lumMod val="50000"/>
                </a:schemeClr>
              </a:solidFill>
              <a:latin typeface="Gadugi" panose="020B0502040204020203" pitchFamily="34" charset="0"/>
            </a:rPr>
            <a:t>It isn’t accidental </a:t>
          </a:r>
          <a:r>
            <a:rPr lang="en-GB" dirty="0" smtClean="0">
              <a:solidFill>
                <a:schemeClr val="accent3">
                  <a:lumMod val="50000"/>
                </a:schemeClr>
              </a:solidFill>
              <a:latin typeface="Gadugi" panose="020B0502040204020203" pitchFamily="34" charset="0"/>
            </a:rPr>
            <a:t>- children who are physically abused </a:t>
          </a:r>
          <a:r>
            <a:rPr lang="en-GB" b="1" dirty="0" smtClean="0">
              <a:solidFill>
                <a:schemeClr val="accent3">
                  <a:lumMod val="50000"/>
                </a:schemeClr>
              </a:solidFill>
              <a:latin typeface="Gadugi" panose="020B0502040204020203" pitchFamily="34" charset="0"/>
            </a:rPr>
            <a:t>suffer violence</a:t>
          </a:r>
          <a:r>
            <a:rPr lang="en-GB" dirty="0" smtClean="0">
              <a:solidFill>
                <a:schemeClr val="accent3">
                  <a:lumMod val="50000"/>
                </a:schemeClr>
              </a:solidFill>
              <a:latin typeface="Gadugi" panose="020B0502040204020203" pitchFamily="34" charset="0"/>
            </a:rPr>
            <a:t> such as being hit, kicked, poisoned, burned, slapped or having objects thrown at them. </a:t>
          </a:r>
          <a:endParaRPr lang="en-US" dirty="0" smtClean="0">
            <a:solidFill>
              <a:schemeClr val="accent3">
                <a:lumMod val="50000"/>
              </a:schemeClr>
            </a:solidFill>
            <a:latin typeface="Gadugi" panose="020B0502040204020203" pitchFamily="34" charset="0"/>
          </a:endParaRPr>
        </a:p>
      </dgm:t>
    </dgm:pt>
    <dgm:pt modelId="{E3B4D31D-FECE-41D7-B201-23EFF7947BB8}" type="parTrans" cxnId="{80484F30-4546-4148-BB1E-9FFE7A6C8694}">
      <dgm:prSet/>
      <dgm:spPr/>
      <dgm:t>
        <a:bodyPr/>
        <a:lstStyle/>
        <a:p>
          <a:endParaRPr lang="en-US"/>
        </a:p>
      </dgm:t>
    </dgm:pt>
    <dgm:pt modelId="{63FBA10F-FF94-451C-98BA-101885CBB1FC}" type="sibTrans" cxnId="{80484F30-4546-4148-BB1E-9FFE7A6C8694}">
      <dgm:prSet/>
      <dgm:spPr/>
      <dgm:t>
        <a:bodyPr/>
        <a:lstStyle/>
        <a:p>
          <a:endParaRPr lang="en-US"/>
        </a:p>
      </dgm:t>
    </dgm:pt>
    <dgm:pt modelId="{6D67897D-DA06-4E6B-A00B-5CFE314841F5}">
      <dgm:prSet/>
      <dgm:spPr/>
      <dgm:t>
        <a:bodyPr/>
        <a:lstStyle/>
        <a:p>
          <a:pPr>
            <a:spcAft>
              <a:spcPct val="15000"/>
            </a:spcAft>
          </a:pPr>
          <a:r>
            <a:rPr lang="en-GB" b="1" dirty="0" smtClean="0">
              <a:solidFill>
                <a:schemeClr val="accent3">
                  <a:lumMod val="50000"/>
                </a:schemeClr>
              </a:solidFill>
              <a:latin typeface="Gadugi" panose="020B0502040204020203" pitchFamily="34" charset="0"/>
            </a:rPr>
            <a:t>Shaking or hitting babies </a:t>
          </a:r>
          <a:r>
            <a:rPr lang="en-GB" dirty="0" smtClean="0">
              <a:solidFill>
                <a:schemeClr val="accent3">
                  <a:lumMod val="50000"/>
                </a:schemeClr>
              </a:solidFill>
              <a:latin typeface="Gadugi" panose="020B0502040204020203" pitchFamily="34" charset="0"/>
            </a:rPr>
            <a:t>can cause non-accidental injuries such as head injuries.</a:t>
          </a:r>
          <a:endParaRPr lang="en-US" dirty="0" smtClean="0">
            <a:solidFill>
              <a:schemeClr val="accent3">
                <a:lumMod val="50000"/>
              </a:schemeClr>
            </a:solidFill>
            <a:latin typeface="Gadugi" panose="020B0502040204020203" pitchFamily="34" charset="0"/>
          </a:endParaRPr>
        </a:p>
      </dgm:t>
    </dgm:pt>
    <dgm:pt modelId="{15ACE62C-6165-4B92-BB7E-B63480DD592F}" type="parTrans" cxnId="{41F4774F-3943-417F-A93B-01BE38EDCCCE}">
      <dgm:prSet/>
      <dgm:spPr/>
      <dgm:t>
        <a:bodyPr/>
        <a:lstStyle/>
        <a:p>
          <a:endParaRPr lang="en-US"/>
        </a:p>
      </dgm:t>
    </dgm:pt>
    <dgm:pt modelId="{E243761D-9A7B-4DBE-946C-8250AE2B3BBF}" type="sibTrans" cxnId="{41F4774F-3943-417F-A93B-01BE38EDCCCE}">
      <dgm:prSet/>
      <dgm:spPr/>
      <dgm:t>
        <a:bodyPr/>
        <a:lstStyle/>
        <a:p>
          <a:endParaRPr lang="en-US"/>
        </a:p>
      </dgm:t>
    </dgm:pt>
    <dgm:pt modelId="{7BC75E3B-E7B2-467D-BFB5-95953560F717}">
      <dgm:prSet phldrT="[Text]"/>
      <dgm:spPr>
        <a:solidFill>
          <a:schemeClr val="accent3">
            <a:lumMod val="20000"/>
            <a:lumOff val="80000"/>
            <a:alpha val="90000"/>
          </a:schemeClr>
        </a:solidFill>
      </dgm:spPr>
      <dgm:t>
        <a:bodyPr/>
        <a:lstStyle/>
        <a:p>
          <a:pPr>
            <a:spcAft>
              <a:spcPts val="1200"/>
            </a:spcAft>
          </a:pPr>
          <a:r>
            <a:rPr lang="en-GB" b="1" dirty="0" smtClean="0">
              <a:solidFill>
                <a:schemeClr val="accent3">
                  <a:lumMod val="50000"/>
                </a:schemeClr>
              </a:solidFill>
              <a:latin typeface="Gadugi" panose="020B0502040204020203" pitchFamily="34" charset="0"/>
            </a:rPr>
            <a:t>Causing injuries </a:t>
          </a:r>
          <a:r>
            <a:rPr lang="en-GB" dirty="0" smtClean="0">
              <a:solidFill>
                <a:schemeClr val="accent3">
                  <a:lumMod val="50000"/>
                </a:schemeClr>
              </a:solidFill>
              <a:latin typeface="Gadugi" panose="020B0502040204020203" pitchFamily="34" charset="0"/>
            </a:rPr>
            <a:t>such as bruises, broken bones, burns or cuts.</a:t>
          </a:r>
          <a:endParaRPr lang="en-GB" b="1" dirty="0">
            <a:solidFill>
              <a:schemeClr val="accent3">
                <a:lumMod val="50000"/>
              </a:schemeClr>
            </a:solidFill>
            <a:latin typeface="Gadugi" panose="020B0502040204020203" pitchFamily="34" charset="0"/>
          </a:endParaRPr>
        </a:p>
      </dgm:t>
    </dgm:pt>
    <dgm:pt modelId="{D8C6151D-FC36-4860-B2FB-97CCD3938349}" type="parTrans" cxnId="{63F6660E-0EFA-4232-A070-F06F6E714776}">
      <dgm:prSet/>
      <dgm:spPr/>
      <dgm:t>
        <a:bodyPr/>
        <a:lstStyle/>
        <a:p>
          <a:endParaRPr lang="en-US"/>
        </a:p>
      </dgm:t>
    </dgm:pt>
    <dgm:pt modelId="{5D76C4C7-5AA0-426A-B924-F4E841E57EE4}" type="sibTrans" cxnId="{63F6660E-0EFA-4232-A070-F06F6E714776}">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dgm:spPr/>
      <dgm:t>
        <a:bodyPr/>
        <a:lstStyle/>
        <a:p>
          <a:endParaRPr lang="en-GB"/>
        </a:p>
      </dgm:t>
    </dgm:pt>
    <dgm:pt modelId="{D9162681-726D-47DB-AB7D-07F120106C3E}" type="pres">
      <dgm:prSet presAssocID="{FDDE0AEC-D1CB-46C1-92B9-70E82DBB5B64}" presName="desTx" presStyleLbl="fgAcc1" presStyleIdx="0" presStyleCnt="1" custScaleX="108612" custScaleY="99785" custLinFactNeighborX="-15286" custLinFactNeighborY="-301">
        <dgm:presLayoutVars>
          <dgm:bulletEnabled val="1"/>
        </dgm:presLayoutVars>
      </dgm:prSet>
      <dgm:spPr/>
      <dgm:t>
        <a:bodyPr/>
        <a:lstStyle/>
        <a:p>
          <a:endParaRPr lang="en-GB"/>
        </a:p>
      </dgm:t>
    </dgm:pt>
  </dgm:ptLst>
  <dgm:cxnLst>
    <dgm:cxn modelId="{63F6660E-0EFA-4232-A070-F06F6E714776}" srcId="{FDDE0AEC-D1CB-46C1-92B9-70E82DBB5B64}" destId="{7BC75E3B-E7B2-467D-BFB5-95953560F717}" srcOrd="1" destOrd="0" parTransId="{D8C6151D-FC36-4860-B2FB-97CCD3938349}" sibTransId="{5D76C4C7-5AA0-426A-B924-F4E841E57EE4}"/>
    <dgm:cxn modelId="{ACB83D22-5B1B-4E13-8B2F-7547B92A99F4}" type="presOf" srcId="{FDDE0AEC-D1CB-46C1-92B9-70E82DBB5B64}" destId="{93AC8DF3-71A8-40F4-B0C2-37DF9F244D60}" srcOrd="0" destOrd="0" presId="urn:microsoft.com/office/officeart/2005/8/layout/process3"/>
    <dgm:cxn modelId="{23A47BDA-7B26-4C41-B870-0D1735269D8A}" type="presOf" srcId="{584C274C-3371-4D66-A06A-E6AD6BA3534F}" destId="{3304C2D5-994A-40A1-93B5-E5028E330416}" srcOrd="0" destOrd="0" presId="urn:microsoft.com/office/officeart/2005/8/layout/process3"/>
    <dgm:cxn modelId="{D27D9139-5CD6-45A1-AF73-4CEDA2C98794}" type="presOf" srcId="{E9905775-CA13-420C-B4F5-7F03910D07B9}" destId="{D9162681-726D-47DB-AB7D-07F120106C3E}" srcOrd="0" destOrd="0" presId="urn:microsoft.com/office/officeart/2005/8/layout/process3"/>
    <dgm:cxn modelId="{175FAE4B-5B9D-411D-91DB-74B1B274C5CC}" type="presOf" srcId="{07008A09-9EBF-464E-B238-34C7B8C6CF32}" destId="{D9162681-726D-47DB-AB7D-07F120106C3E}" srcOrd="0" destOrd="2" presId="urn:microsoft.com/office/officeart/2005/8/layout/process3"/>
    <dgm:cxn modelId="{80484F30-4546-4148-BB1E-9FFE7A6C8694}" srcId="{FDDE0AEC-D1CB-46C1-92B9-70E82DBB5B64}" destId="{07008A09-9EBF-464E-B238-34C7B8C6CF32}" srcOrd="2" destOrd="0" parTransId="{E3B4D31D-FECE-41D7-B201-23EFF7947BB8}" sibTransId="{63FBA10F-FF94-451C-98BA-101885CBB1FC}"/>
    <dgm:cxn modelId="{DAC48D61-3AF8-411E-88EF-4A760E96D596}" type="presOf" srcId="{FDDE0AEC-D1CB-46C1-92B9-70E82DBB5B64}" destId="{33846097-0C47-4597-B5AC-B1401DA759BD}" srcOrd="1" destOrd="0" presId="urn:microsoft.com/office/officeart/2005/8/layout/process3"/>
    <dgm:cxn modelId="{1A9CD680-0997-48BE-B3D6-1DE4AD7F3058}" srcId="{FDDE0AEC-D1CB-46C1-92B9-70E82DBB5B64}" destId="{E9905775-CA13-420C-B4F5-7F03910D07B9}" srcOrd="0" destOrd="0" parTransId="{1F6F0EF9-6DD4-4CC7-A920-39F94AC22B49}" sibTransId="{D5C1F7CE-EB2C-4F59-A310-3D0EAF575B81}"/>
    <dgm:cxn modelId="{E08994C4-7CC1-4103-ABA1-ED6CD159FD56}" type="presOf" srcId="{7BC75E3B-E7B2-467D-BFB5-95953560F717}" destId="{D9162681-726D-47DB-AB7D-07F120106C3E}" srcOrd="0" destOrd="1" presId="urn:microsoft.com/office/officeart/2005/8/layout/process3"/>
    <dgm:cxn modelId="{7FA32D90-F391-485F-9F4B-8E0AD9917B7A}" srcId="{584C274C-3371-4D66-A06A-E6AD6BA3534F}" destId="{FDDE0AEC-D1CB-46C1-92B9-70E82DBB5B64}" srcOrd="0" destOrd="0" parTransId="{DA6909B9-17DB-4CA1-8AC3-1323C43DE51E}" sibTransId="{EB367A37-34BD-4D72-A1F3-1ED5DACBB9C1}"/>
    <dgm:cxn modelId="{41F4774F-3943-417F-A93B-01BE38EDCCCE}" srcId="{FDDE0AEC-D1CB-46C1-92B9-70E82DBB5B64}" destId="{6D67897D-DA06-4E6B-A00B-5CFE314841F5}" srcOrd="3" destOrd="0" parTransId="{15ACE62C-6165-4B92-BB7E-B63480DD592F}" sibTransId="{E243761D-9A7B-4DBE-946C-8250AE2B3BBF}"/>
    <dgm:cxn modelId="{19686649-6DFC-49FD-8224-9D4C35D5A2FA}" type="presOf" srcId="{6D67897D-DA06-4E6B-A00B-5CFE314841F5}" destId="{D9162681-726D-47DB-AB7D-07F120106C3E}" srcOrd="0" destOrd="3" presId="urn:microsoft.com/office/officeart/2005/8/layout/process3"/>
    <dgm:cxn modelId="{DE6A1308-11F5-4A28-9661-DA42B5EF5C95}" type="presParOf" srcId="{3304C2D5-994A-40A1-93B5-E5028E330416}" destId="{99D49BDF-A5BD-46D6-B915-92CB5A25A0BA}" srcOrd="0" destOrd="0" presId="urn:microsoft.com/office/officeart/2005/8/layout/process3"/>
    <dgm:cxn modelId="{49636B55-B0AB-44BD-BC49-34BDEC8B9688}" type="presParOf" srcId="{99D49BDF-A5BD-46D6-B915-92CB5A25A0BA}" destId="{93AC8DF3-71A8-40F4-B0C2-37DF9F244D60}" srcOrd="0" destOrd="0" presId="urn:microsoft.com/office/officeart/2005/8/layout/process3"/>
    <dgm:cxn modelId="{0E5D5A50-7284-4013-8524-9B8BBA6489B2}" type="presParOf" srcId="{99D49BDF-A5BD-46D6-B915-92CB5A25A0BA}" destId="{33846097-0C47-4597-B5AC-B1401DA759BD}" srcOrd="1" destOrd="0" presId="urn:microsoft.com/office/officeart/2005/8/layout/process3"/>
    <dgm:cxn modelId="{E74C3DF2-10F1-4D59-B70A-D8E0617C1237}"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3_2" csCatId="accent3" phldr="1"/>
      <dgm:spPr/>
      <dgm:t>
        <a:bodyPr/>
        <a:lstStyle/>
        <a:p>
          <a:endParaRPr lang="en-GB"/>
        </a:p>
      </dgm:t>
    </dgm:pt>
    <dgm:pt modelId="{FDDE0AEC-D1CB-46C1-92B9-70E82DBB5B64}">
      <dgm:prSet phldrT="[Text]" custT="1"/>
      <dgm:spPr/>
      <dgm:t>
        <a:bodyPr/>
        <a:lstStyle/>
        <a:p>
          <a:r>
            <a:rPr lang="en-GB" sz="2400" dirty="0" smtClean="0">
              <a:latin typeface="Gadugi" panose="020B0502040204020203" pitchFamily="34" charset="0"/>
            </a:rPr>
            <a:t>What is Emotional  Abuse?</a:t>
          </a:r>
          <a:endParaRPr lang="en-GB" sz="24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custT="1"/>
      <dgm:spPr>
        <a:solidFill>
          <a:schemeClr val="accent3">
            <a:lumMod val="20000"/>
            <a:lumOff val="80000"/>
            <a:alpha val="90000"/>
          </a:schemeClr>
        </a:solidFill>
      </dgm:spPr>
      <dgm:t>
        <a:bodyPr/>
        <a:lstStyle/>
        <a:p>
          <a:pPr>
            <a:spcAft>
              <a:spcPts val="1200"/>
            </a:spcAft>
          </a:pPr>
          <a:r>
            <a:rPr lang="en-GB" sz="1400" dirty="0" smtClean="0">
              <a:solidFill>
                <a:schemeClr val="accent3">
                  <a:lumMod val="50000"/>
                </a:schemeClr>
              </a:solidFill>
              <a:latin typeface="Gadugi" panose="020B0502040204020203" pitchFamily="34" charset="0"/>
            </a:rPr>
            <a:t>Persistent emotional abuse can cause </a:t>
          </a:r>
          <a:r>
            <a:rPr lang="en-GB" sz="1400" b="1" dirty="0" smtClean="0">
              <a:solidFill>
                <a:schemeClr val="accent3">
                  <a:lumMod val="50000"/>
                </a:schemeClr>
              </a:solidFill>
              <a:latin typeface="Gadugi" panose="020B0502040204020203" pitchFamily="34" charset="0"/>
            </a:rPr>
            <a:t>severe or adverse effects</a:t>
          </a:r>
          <a:r>
            <a:rPr lang="en-GB" sz="1400" dirty="0" smtClean="0">
              <a:solidFill>
                <a:schemeClr val="accent3">
                  <a:lumMod val="50000"/>
                </a:schemeClr>
              </a:solidFill>
              <a:latin typeface="Gadugi" panose="020B0502040204020203" pitchFamily="34" charset="0"/>
            </a:rPr>
            <a:t> on a child’s or young person’s emotional development. </a:t>
          </a:r>
          <a:endParaRPr lang="en-GB" sz="1400" b="1" dirty="0">
            <a:solidFill>
              <a:schemeClr val="accent3">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2C768208-ECCD-4FA5-94AF-F85118CB1888}">
      <dgm:prSet custT="1"/>
      <dgm:spPr/>
      <dgm:t>
        <a:bodyPr/>
        <a:lstStyle/>
        <a:p>
          <a:pPr>
            <a:spcAft>
              <a:spcPts val="1200"/>
            </a:spcAft>
          </a:pPr>
          <a:r>
            <a:rPr lang="en-GB" sz="1400" dirty="0" smtClean="0">
              <a:solidFill>
                <a:schemeClr val="accent3">
                  <a:lumMod val="50000"/>
                </a:schemeClr>
              </a:solidFill>
              <a:latin typeface="Gadugi" panose="020B0502040204020203" pitchFamily="34" charset="0"/>
            </a:rPr>
            <a:t>Examples include telling a child they are: </a:t>
          </a:r>
          <a:r>
            <a:rPr lang="en-GB" sz="1400" b="1" dirty="0" smtClean="0">
              <a:solidFill>
                <a:schemeClr val="accent3">
                  <a:lumMod val="50000"/>
                </a:schemeClr>
              </a:solidFill>
              <a:latin typeface="Gadugi" panose="020B0502040204020203" pitchFamily="34" charset="0"/>
            </a:rPr>
            <a:t>worthless,</a:t>
          </a:r>
          <a:r>
            <a:rPr lang="en-GB" sz="1400" dirty="0" smtClean="0">
              <a:solidFill>
                <a:schemeClr val="accent3">
                  <a:lumMod val="50000"/>
                </a:schemeClr>
              </a:solidFill>
              <a:latin typeface="Gadugi" panose="020B0502040204020203" pitchFamily="34" charset="0"/>
            </a:rPr>
            <a:t> </a:t>
          </a:r>
          <a:r>
            <a:rPr lang="en-GB" sz="1400" b="1" dirty="0" smtClean="0">
              <a:solidFill>
                <a:schemeClr val="accent3">
                  <a:lumMod val="50000"/>
                </a:schemeClr>
              </a:solidFill>
              <a:latin typeface="Gadugi" panose="020B0502040204020203" pitchFamily="34" charset="0"/>
            </a:rPr>
            <a:t>unloved</a:t>
          </a:r>
          <a:r>
            <a:rPr lang="en-GB" sz="1400" dirty="0" smtClean="0">
              <a:solidFill>
                <a:schemeClr val="accent3">
                  <a:lumMod val="50000"/>
                </a:schemeClr>
              </a:solidFill>
              <a:latin typeface="Gadugi" panose="020B0502040204020203" pitchFamily="34" charset="0"/>
            </a:rPr>
            <a:t>, or </a:t>
          </a:r>
          <a:r>
            <a:rPr lang="en-GB" sz="1400" b="1" dirty="0" smtClean="0">
              <a:solidFill>
                <a:schemeClr val="accent3">
                  <a:lumMod val="50000"/>
                </a:schemeClr>
              </a:solidFill>
              <a:latin typeface="Gadugi" panose="020B0502040204020203" pitchFamily="34" charset="0"/>
            </a:rPr>
            <a:t>unwanted</a:t>
          </a:r>
          <a:r>
            <a:rPr lang="en-GB" sz="1400" dirty="0" smtClean="0">
              <a:solidFill>
                <a:schemeClr val="accent3">
                  <a:lumMod val="50000"/>
                </a:schemeClr>
              </a:solidFill>
              <a:latin typeface="Gadugi" panose="020B0502040204020203" pitchFamily="34" charset="0"/>
            </a:rPr>
            <a:t>. </a:t>
          </a:r>
          <a:endParaRPr lang="en-US" sz="1400" dirty="0" smtClean="0">
            <a:solidFill>
              <a:schemeClr val="accent3">
                <a:lumMod val="50000"/>
              </a:schemeClr>
            </a:solidFill>
            <a:latin typeface="Gadugi" panose="020B0502040204020203" pitchFamily="34" charset="0"/>
          </a:endParaRPr>
        </a:p>
      </dgm:t>
    </dgm:pt>
    <dgm:pt modelId="{A0EDD5D0-2ADF-4DE9-AC7A-34BF5944B728}" type="parTrans" cxnId="{D4BF1E24-EA45-415E-BAA9-94E6DF8F2B55}">
      <dgm:prSet/>
      <dgm:spPr/>
      <dgm:t>
        <a:bodyPr/>
        <a:lstStyle/>
        <a:p>
          <a:endParaRPr lang="en-US"/>
        </a:p>
      </dgm:t>
    </dgm:pt>
    <dgm:pt modelId="{BF3EC03D-6E58-4E8B-94F5-43CD3A220CE3}" type="sibTrans" cxnId="{D4BF1E24-EA45-415E-BAA9-94E6DF8F2B55}">
      <dgm:prSet/>
      <dgm:spPr/>
      <dgm:t>
        <a:bodyPr/>
        <a:lstStyle/>
        <a:p>
          <a:endParaRPr lang="en-US"/>
        </a:p>
      </dgm:t>
    </dgm:pt>
    <dgm:pt modelId="{497331C8-37D2-4CE9-BA23-D6081350B9AD}">
      <dgm:prSet custT="1"/>
      <dgm:spPr/>
      <dgm:t>
        <a:bodyPr/>
        <a:lstStyle/>
        <a:p>
          <a:pPr>
            <a:spcAft>
              <a:spcPts val="600"/>
            </a:spcAft>
          </a:pPr>
          <a:r>
            <a:rPr lang="en-GB" sz="1400" b="1" dirty="0" smtClean="0">
              <a:solidFill>
                <a:schemeClr val="accent3">
                  <a:lumMod val="50000"/>
                </a:schemeClr>
              </a:solidFill>
              <a:latin typeface="Gadugi" panose="020B0502040204020203" pitchFamily="34" charset="0"/>
            </a:rPr>
            <a:t>Lack of praise and love </a:t>
          </a:r>
          <a:r>
            <a:rPr lang="en-GB" sz="1400" dirty="0" smtClean="0">
              <a:solidFill>
                <a:schemeClr val="accent3">
                  <a:lumMod val="50000"/>
                </a:schemeClr>
              </a:solidFill>
              <a:latin typeface="Gadugi" panose="020B0502040204020203" pitchFamily="34" charset="0"/>
            </a:rPr>
            <a:t>can restrict development.</a:t>
          </a:r>
          <a:endParaRPr lang="en-US" sz="1400" dirty="0" smtClean="0">
            <a:solidFill>
              <a:schemeClr val="accent3">
                <a:lumMod val="50000"/>
              </a:schemeClr>
            </a:solidFill>
            <a:latin typeface="Gadugi" panose="020B0502040204020203" pitchFamily="34" charset="0"/>
          </a:endParaRPr>
        </a:p>
      </dgm:t>
    </dgm:pt>
    <dgm:pt modelId="{5B895C7E-1153-42E6-A01B-8011154B5B20}" type="parTrans" cxnId="{FB5CB277-1557-47CF-8FD4-D07AC77C4314}">
      <dgm:prSet/>
      <dgm:spPr/>
      <dgm:t>
        <a:bodyPr/>
        <a:lstStyle/>
        <a:p>
          <a:endParaRPr lang="en-US"/>
        </a:p>
      </dgm:t>
    </dgm:pt>
    <dgm:pt modelId="{91DB4B6F-860B-4181-ABE6-82B75A34E630}" type="sibTrans" cxnId="{FB5CB277-1557-47CF-8FD4-D07AC77C4314}">
      <dgm:prSet/>
      <dgm:spPr/>
      <dgm:t>
        <a:bodyPr/>
        <a:lstStyle/>
        <a:p>
          <a:endParaRPr lang="en-US"/>
        </a:p>
      </dgm:t>
    </dgm:pt>
    <dgm:pt modelId="{28D1D4AA-6363-4167-B676-38B4F2F6AD3F}">
      <dgm:prSet custT="1"/>
      <dgm:spPr/>
      <dgm:t>
        <a:bodyPr/>
        <a:lstStyle/>
        <a:p>
          <a:pPr>
            <a:spcAft>
              <a:spcPct val="15000"/>
            </a:spcAft>
          </a:pPr>
          <a:r>
            <a:rPr lang="en-GB" sz="1400" dirty="0" smtClean="0">
              <a:solidFill>
                <a:schemeClr val="accent3">
                  <a:lumMod val="50000"/>
                </a:schemeClr>
              </a:solidFill>
              <a:latin typeface="Gadugi" panose="020B0502040204020203" pitchFamily="34" charset="0"/>
            </a:rPr>
            <a:t>Some level of </a:t>
          </a:r>
          <a:r>
            <a:rPr lang="en-GB" sz="1400" b="1" dirty="0" smtClean="0">
              <a:solidFill>
                <a:schemeClr val="accent3">
                  <a:lumMod val="50000"/>
                </a:schemeClr>
              </a:solidFill>
              <a:latin typeface="Gadugi" panose="020B0502040204020203" pitchFamily="34" charset="0"/>
            </a:rPr>
            <a:t>emotional abuse </a:t>
          </a:r>
          <a:r>
            <a:rPr lang="en-GB" sz="1400" dirty="0" smtClean="0">
              <a:solidFill>
                <a:schemeClr val="accent3">
                  <a:lumMod val="50000"/>
                </a:schemeClr>
              </a:solidFill>
              <a:latin typeface="Gadugi" panose="020B0502040204020203" pitchFamily="34" charset="0"/>
            </a:rPr>
            <a:t>is involved </a:t>
          </a:r>
          <a:r>
            <a:rPr lang="en-GB" sz="1400" b="1" dirty="0" smtClean="0">
              <a:solidFill>
                <a:schemeClr val="accent3">
                  <a:lumMod val="50000"/>
                </a:schemeClr>
              </a:solidFill>
              <a:latin typeface="Gadugi" panose="020B0502040204020203" pitchFamily="34" charset="0"/>
            </a:rPr>
            <a:t>in all types of child abuse</a:t>
          </a:r>
          <a:r>
            <a:rPr lang="en-GB" sz="1400" dirty="0" smtClean="0">
              <a:solidFill>
                <a:schemeClr val="accent3">
                  <a:lumMod val="50000"/>
                </a:schemeClr>
              </a:solidFill>
              <a:latin typeface="Gadugi" panose="020B0502040204020203" pitchFamily="34" charset="0"/>
            </a:rPr>
            <a:t>, though it </a:t>
          </a:r>
          <a:r>
            <a:rPr lang="en-GB" sz="1400" b="1" dirty="0" smtClean="0">
              <a:solidFill>
                <a:schemeClr val="accent3">
                  <a:lumMod val="50000"/>
                </a:schemeClr>
              </a:solidFill>
              <a:latin typeface="Gadugi" panose="020B0502040204020203" pitchFamily="34" charset="0"/>
            </a:rPr>
            <a:t>may occur alone.</a:t>
          </a:r>
          <a:endParaRPr lang="en-US" sz="1400" b="1" dirty="0" smtClean="0">
            <a:solidFill>
              <a:schemeClr val="accent3">
                <a:lumMod val="50000"/>
              </a:schemeClr>
            </a:solidFill>
            <a:latin typeface="Gadugi" panose="020B0502040204020203" pitchFamily="34" charset="0"/>
          </a:endParaRPr>
        </a:p>
      </dgm:t>
    </dgm:pt>
    <dgm:pt modelId="{D989EF7F-D726-4779-9B9B-81B4B93B1AE6}" type="parTrans" cxnId="{6A31E08F-4130-4C1D-A0B7-0E2CD7C398F9}">
      <dgm:prSet/>
      <dgm:spPr/>
      <dgm:t>
        <a:bodyPr/>
        <a:lstStyle/>
        <a:p>
          <a:endParaRPr lang="en-US"/>
        </a:p>
      </dgm:t>
    </dgm:pt>
    <dgm:pt modelId="{88D25D93-E1AF-4589-AC07-781DB264B96E}" type="sibTrans" cxnId="{6A31E08F-4130-4C1D-A0B7-0E2CD7C398F9}">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X="124417" custScaleY="97733" custLinFactNeighborX="1752" custLinFactNeighborY="-144"/>
      <dgm:spPr/>
      <dgm:t>
        <a:bodyPr/>
        <a:lstStyle/>
        <a:p>
          <a:endParaRPr lang="en-GB"/>
        </a:p>
      </dgm:t>
    </dgm:pt>
    <dgm:pt modelId="{D9162681-726D-47DB-AB7D-07F120106C3E}" type="pres">
      <dgm:prSet presAssocID="{FDDE0AEC-D1CB-46C1-92B9-70E82DBB5B64}" presName="desTx" presStyleLbl="fgAcc1" presStyleIdx="0" presStyleCnt="1" custScaleX="108612" custScaleY="99785" custLinFactNeighborX="-15499" custLinFactNeighborY="-6581">
        <dgm:presLayoutVars>
          <dgm:bulletEnabled val="1"/>
        </dgm:presLayoutVars>
      </dgm:prSet>
      <dgm:spPr/>
      <dgm:t>
        <a:bodyPr/>
        <a:lstStyle/>
        <a:p>
          <a:endParaRPr lang="en-GB"/>
        </a:p>
      </dgm:t>
    </dgm:pt>
  </dgm:ptLst>
  <dgm:cxnLst>
    <dgm:cxn modelId="{160BFD75-714A-40EB-938C-ACE951689C8A}" type="presOf" srcId="{497331C8-37D2-4CE9-BA23-D6081350B9AD}" destId="{D9162681-726D-47DB-AB7D-07F120106C3E}" srcOrd="0" destOrd="2" presId="urn:microsoft.com/office/officeart/2005/8/layout/process3"/>
    <dgm:cxn modelId="{16CBD192-3439-4354-A525-D79023A47CFD}" type="presOf" srcId="{2C768208-ECCD-4FA5-94AF-F85118CB1888}" destId="{D9162681-726D-47DB-AB7D-07F120106C3E}" srcOrd="0" destOrd="1" presId="urn:microsoft.com/office/officeart/2005/8/layout/process3"/>
    <dgm:cxn modelId="{7FA32D90-F391-485F-9F4B-8E0AD9917B7A}" srcId="{584C274C-3371-4D66-A06A-E6AD6BA3534F}" destId="{FDDE0AEC-D1CB-46C1-92B9-70E82DBB5B64}" srcOrd="0" destOrd="0" parTransId="{DA6909B9-17DB-4CA1-8AC3-1323C43DE51E}" sibTransId="{EB367A37-34BD-4D72-A1F3-1ED5DACBB9C1}"/>
    <dgm:cxn modelId="{DAC48D61-3AF8-411E-88EF-4A760E96D596}" type="presOf" srcId="{FDDE0AEC-D1CB-46C1-92B9-70E82DBB5B64}" destId="{33846097-0C47-4597-B5AC-B1401DA759BD}" srcOrd="1" destOrd="0" presId="urn:microsoft.com/office/officeart/2005/8/layout/process3"/>
    <dgm:cxn modelId="{D27D9139-5CD6-45A1-AF73-4CEDA2C98794}" type="presOf" srcId="{E9905775-CA13-420C-B4F5-7F03910D07B9}" destId="{D9162681-726D-47DB-AB7D-07F120106C3E}" srcOrd="0" destOrd="0" presId="urn:microsoft.com/office/officeart/2005/8/layout/process3"/>
    <dgm:cxn modelId="{6A31E08F-4130-4C1D-A0B7-0E2CD7C398F9}" srcId="{FDDE0AEC-D1CB-46C1-92B9-70E82DBB5B64}" destId="{28D1D4AA-6363-4167-B676-38B4F2F6AD3F}" srcOrd="3" destOrd="0" parTransId="{D989EF7F-D726-4779-9B9B-81B4B93B1AE6}" sibTransId="{88D25D93-E1AF-4589-AC07-781DB264B96E}"/>
    <dgm:cxn modelId="{23A47BDA-7B26-4C41-B870-0D1735269D8A}" type="presOf" srcId="{584C274C-3371-4D66-A06A-E6AD6BA3534F}" destId="{3304C2D5-994A-40A1-93B5-E5028E330416}" srcOrd="0" destOrd="0" presId="urn:microsoft.com/office/officeart/2005/8/layout/process3"/>
    <dgm:cxn modelId="{FB5CB277-1557-47CF-8FD4-D07AC77C4314}" srcId="{FDDE0AEC-D1CB-46C1-92B9-70E82DBB5B64}" destId="{497331C8-37D2-4CE9-BA23-D6081350B9AD}" srcOrd="2" destOrd="0" parTransId="{5B895C7E-1153-42E6-A01B-8011154B5B20}" sibTransId="{91DB4B6F-860B-4181-ABE6-82B75A34E630}"/>
    <dgm:cxn modelId="{61B23775-8791-4B58-BFC0-D38B0B371403}" type="presOf" srcId="{28D1D4AA-6363-4167-B676-38B4F2F6AD3F}" destId="{D9162681-726D-47DB-AB7D-07F120106C3E}" srcOrd="0" destOrd="3" presId="urn:microsoft.com/office/officeart/2005/8/layout/process3"/>
    <dgm:cxn modelId="{ACB83D22-5B1B-4E13-8B2F-7547B92A99F4}" type="presOf" srcId="{FDDE0AEC-D1CB-46C1-92B9-70E82DBB5B64}" destId="{93AC8DF3-71A8-40F4-B0C2-37DF9F244D60}" srcOrd="0" destOrd="0" presId="urn:microsoft.com/office/officeart/2005/8/layout/process3"/>
    <dgm:cxn modelId="{D4BF1E24-EA45-415E-BAA9-94E6DF8F2B55}" srcId="{FDDE0AEC-D1CB-46C1-92B9-70E82DBB5B64}" destId="{2C768208-ECCD-4FA5-94AF-F85118CB1888}" srcOrd="1" destOrd="0" parTransId="{A0EDD5D0-2ADF-4DE9-AC7A-34BF5944B728}" sibTransId="{BF3EC03D-6E58-4E8B-94F5-43CD3A220CE3}"/>
    <dgm:cxn modelId="{1A9CD680-0997-48BE-B3D6-1DE4AD7F3058}" srcId="{FDDE0AEC-D1CB-46C1-92B9-70E82DBB5B64}" destId="{E9905775-CA13-420C-B4F5-7F03910D07B9}" srcOrd="0" destOrd="0" parTransId="{1F6F0EF9-6DD4-4CC7-A920-39F94AC22B49}" sibTransId="{D5C1F7CE-EB2C-4F59-A310-3D0EAF575B81}"/>
    <dgm:cxn modelId="{DE6A1308-11F5-4A28-9661-DA42B5EF5C95}" type="presParOf" srcId="{3304C2D5-994A-40A1-93B5-E5028E330416}" destId="{99D49BDF-A5BD-46D6-B915-92CB5A25A0BA}" srcOrd="0" destOrd="0" presId="urn:microsoft.com/office/officeart/2005/8/layout/process3"/>
    <dgm:cxn modelId="{49636B55-B0AB-44BD-BC49-34BDEC8B9688}" type="presParOf" srcId="{99D49BDF-A5BD-46D6-B915-92CB5A25A0BA}" destId="{93AC8DF3-71A8-40F4-B0C2-37DF9F244D60}" srcOrd="0" destOrd="0" presId="urn:microsoft.com/office/officeart/2005/8/layout/process3"/>
    <dgm:cxn modelId="{0E5D5A50-7284-4013-8524-9B8BBA6489B2}" type="presParOf" srcId="{99D49BDF-A5BD-46D6-B915-92CB5A25A0BA}" destId="{33846097-0C47-4597-B5AC-B1401DA759BD}" srcOrd="1" destOrd="0" presId="urn:microsoft.com/office/officeart/2005/8/layout/process3"/>
    <dgm:cxn modelId="{E74C3DF2-10F1-4D59-B70A-D8E0617C1237}"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3_2" csCatId="accent3" phldr="1"/>
      <dgm:spPr/>
      <dgm:t>
        <a:bodyPr/>
        <a:lstStyle/>
        <a:p>
          <a:endParaRPr lang="en-GB"/>
        </a:p>
      </dgm:t>
    </dgm:pt>
    <dgm:pt modelId="{FDDE0AEC-D1CB-46C1-92B9-70E82DBB5B64}">
      <dgm:prSet phldrT="[Text]" custT="1"/>
      <dgm:spPr/>
      <dgm:t>
        <a:bodyPr/>
        <a:lstStyle/>
        <a:p>
          <a:r>
            <a:rPr lang="en-GB" sz="1800" dirty="0" smtClean="0">
              <a:latin typeface="Gadugi" panose="020B0502040204020203" pitchFamily="34" charset="0"/>
            </a:rPr>
            <a:t>What is Sexual Abuse?</a:t>
          </a:r>
          <a:endParaRPr lang="en-GB" sz="18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dgm:spPr>
        <a:solidFill>
          <a:schemeClr val="accent3">
            <a:lumMod val="20000"/>
            <a:lumOff val="80000"/>
            <a:alpha val="90000"/>
          </a:schemeClr>
        </a:solidFill>
      </dgm:spPr>
      <dgm:t>
        <a:bodyPr/>
        <a:lstStyle/>
        <a:p>
          <a:pPr>
            <a:spcAft>
              <a:spcPts val="1200"/>
            </a:spcAft>
          </a:pPr>
          <a:r>
            <a:rPr lang="en-GB" dirty="0" smtClean="0">
              <a:solidFill>
                <a:schemeClr val="accent3">
                  <a:lumMod val="50000"/>
                </a:schemeClr>
              </a:solidFill>
              <a:latin typeface="Gadugi" panose="020B0502040204020203" pitchFamily="34" charset="0"/>
            </a:rPr>
            <a:t>This involves</a:t>
          </a:r>
          <a:r>
            <a:rPr lang="en-GB" b="1" dirty="0" smtClean="0">
              <a:solidFill>
                <a:schemeClr val="accent3">
                  <a:lumMod val="50000"/>
                </a:schemeClr>
              </a:solidFill>
              <a:latin typeface="Gadugi" panose="020B0502040204020203" pitchFamily="34" charset="0"/>
            </a:rPr>
            <a:t> persuading, enticing or forcing </a:t>
          </a:r>
          <a:r>
            <a:rPr lang="en-GB" dirty="0" smtClean="0">
              <a:solidFill>
                <a:schemeClr val="accent3">
                  <a:lumMod val="50000"/>
                </a:schemeClr>
              </a:solidFill>
              <a:latin typeface="Gadugi" panose="020B0502040204020203" pitchFamily="34" charset="0"/>
            </a:rPr>
            <a:t>a child or young person to take part in </a:t>
          </a:r>
          <a:r>
            <a:rPr lang="en-GB" b="1" dirty="0" smtClean="0">
              <a:solidFill>
                <a:schemeClr val="accent3">
                  <a:lumMod val="50000"/>
                </a:schemeClr>
              </a:solidFill>
              <a:latin typeface="Gadugi" panose="020B0502040204020203" pitchFamily="34" charset="0"/>
            </a:rPr>
            <a:t>sexual activities</a:t>
          </a:r>
          <a:r>
            <a:rPr lang="en-GB" dirty="0" smtClean="0">
              <a:solidFill>
                <a:schemeClr val="accent3">
                  <a:lumMod val="50000"/>
                </a:schemeClr>
              </a:solidFill>
              <a:latin typeface="Gadugi" panose="020B0502040204020203" pitchFamily="34" charset="0"/>
            </a:rPr>
            <a:t>. </a:t>
          </a:r>
          <a:endParaRPr lang="en-GB" b="1" dirty="0">
            <a:solidFill>
              <a:schemeClr val="accent3">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6D67897D-DA06-4E6B-A00B-5CFE314841F5}">
      <dgm:prSet/>
      <dgm:spPr/>
      <dgm:t>
        <a:bodyPr/>
        <a:lstStyle/>
        <a:p>
          <a:pPr>
            <a:spcAft>
              <a:spcPct val="15000"/>
            </a:spcAft>
          </a:pPr>
          <a:r>
            <a:rPr lang="en-US" b="0" dirty="0" smtClean="0">
              <a:solidFill>
                <a:schemeClr val="accent3">
                  <a:lumMod val="50000"/>
                </a:schemeClr>
              </a:solidFill>
              <a:latin typeface="Gadugi" panose="020B0502040204020203" pitchFamily="34" charset="0"/>
            </a:rPr>
            <a:t>Men and </a:t>
          </a:r>
          <a:r>
            <a:rPr lang="en-GB" b="0" dirty="0" smtClean="0">
              <a:solidFill>
                <a:schemeClr val="accent3">
                  <a:lumMod val="50000"/>
                </a:schemeClr>
              </a:solidFill>
              <a:latin typeface="Gadugi" panose="020B0502040204020203" pitchFamily="34" charset="0"/>
            </a:rPr>
            <a:t>Women can </a:t>
          </a:r>
          <a:r>
            <a:rPr lang="en-GB" b="1" dirty="0" smtClean="0">
              <a:solidFill>
                <a:schemeClr val="accent3">
                  <a:lumMod val="50000"/>
                </a:schemeClr>
              </a:solidFill>
              <a:latin typeface="Gadugi" panose="020B0502040204020203" pitchFamily="34" charset="0"/>
            </a:rPr>
            <a:t>commit acts of sexual abuse. </a:t>
          </a:r>
          <a:r>
            <a:rPr lang="en-GB" b="0" dirty="0" smtClean="0">
              <a:solidFill>
                <a:schemeClr val="accent3">
                  <a:lumMod val="50000"/>
                </a:schemeClr>
              </a:solidFill>
              <a:latin typeface="Gadugi" panose="020B0502040204020203" pitchFamily="34" charset="0"/>
            </a:rPr>
            <a:t>As can other children and young people.</a:t>
          </a:r>
          <a:endParaRPr lang="en-US" b="0" dirty="0" smtClean="0">
            <a:solidFill>
              <a:schemeClr val="accent3">
                <a:lumMod val="50000"/>
              </a:schemeClr>
            </a:solidFill>
            <a:latin typeface="Gadugi" panose="020B0502040204020203" pitchFamily="34" charset="0"/>
          </a:endParaRPr>
        </a:p>
      </dgm:t>
    </dgm:pt>
    <dgm:pt modelId="{15ACE62C-6165-4B92-BB7E-B63480DD592F}" type="parTrans" cxnId="{41F4774F-3943-417F-A93B-01BE38EDCCCE}">
      <dgm:prSet/>
      <dgm:spPr/>
      <dgm:t>
        <a:bodyPr/>
        <a:lstStyle/>
        <a:p>
          <a:endParaRPr lang="en-US"/>
        </a:p>
      </dgm:t>
    </dgm:pt>
    <dgm:pt modelId="{E243761D-9A7B-4DBE-946C-8250AE2B3BBF}" type="sibTrans" cxnId="{41F4774F-3943-417F-A93B-01BE38EDCCCE}">
      <dgm:prSet/>
      <dgm:spPr/>
      <dgm:t>
        <a:bodyPr/>
        <a:lstStyle/>
        <a:p>
          <a:endParaRPr lang="en-US"/>
        </a:p>
      </dgm:t>
    </dgm:pt>
    <dgm:pt modelId="{7BC75E3B-E7B2-467D-BFB5-95953560F717}">
      <dgm:prSet phldrT="[Text]"/>
      <dgm:spPr>
        <a:solidFill>
          <a:schemeClr val="accent3">
            <a:lumMod val="20000"/>
            <a:lumOff val="80000"/>
            <a:alpha val="90000"/>
          </a:schemeClr>
        </a:solidFill>
      </dgm:spPr>
      <dgm:t>
        <a:bodyPr/>
        <a:lstStyle/>
        <a:p>
          <a:pPr>
            <a:spcAft>
              <a:spcPts val="1200"/>
            </a:spcAft>
          </a:pPr>
          <a:r>
            <a:rPr lang="en-GB" b="0" dirty="0" smtClean="0">
              <a:solidFill>
                <a:schemeClr val="accent3">
                  <a:lumMod val="50000"/>
                </a:schemeClr>
              </a:solidFill>
              <a:latin typeface="Gadugi" panose="020B0502040204020203" pitchFamily="34" charset="0"/>
            </a:rPr>
            <a:t>Contact Abuse – involves </a:t>
          </a:r>
          <a:r>
            <a:rPr lang="en-GB" b="1" dirty="0" smtClean="0">
              <a:solidFill>
                <a:schemeClr val="accent3">
                  <a:lumMod val="50000"/>
                </a:schemeClr>
              </a:solidFill>
              <a:latin typeface="Gadugi" panose="020B0502040204020203" pitchFamily="34" charset="0"/>
            </a:rPr>
            <a:t>physical sexual contact.</a:t>
          </a:r>
          <a:endParaRPr lang="en-GB" b="1" dirty="0">
            <a:solidFill>
              <a:schemeClr val="accent3">
                <a:lumMod val="50000"/>
              </a:schemeClr>
            </a:solidFill>
            <a:latin typeface="Gadugi" panose="020B0502040204020203" pitchFamily="34" charset="0"/>
          </a:endParaRPr>
        </a:p>
      </dgm:t>
    </dgm:pt>
    <dgm:pt modelId="{D8C6151D-FC36-4860-B2FB-97CCD3938349}" type="parTrans" cxnId="{63F6660E-0EFA-4232-A070-F06F6E714776}">
      <dgm:prSet/>
      <dgm:spPr/>
      <dgm:t>
        <a:bodyPr/>
        <a:lstStyle/>
        <a:p>
          <a:endParaRPr lang="en-US"/>
        </a:p>
      </dgm:t>
    </dgm:pt>
    <dgm:pt modelId="{5D76C4C7-5AA0-426A-B924-F4E841E57EE4}" type="sibTrans" cxnId="{63F6660E-0EFA-4232-A070-F06F6E714776}">
      <dgm:prSet/>
      <dgm:spPr/>
      <dgm:t>
        <a:bodyPr/>
        <a:lstStyle/>
        <a:p>
          <a:endParaRPr lang="en-US"/>
        </a:p>
      </dgm:t>
    </dgm:pt>
    <dgm:pt modelId="{486678A0-520A-464F-80DA-D98F1BD4D9F9}">
      <dgm:prSet phldrT="[Text]"/>
      <dgm:spPr>
        <a:solidFill>
          <a:schemeClr val="accent3">
            <a:lumMod val="20000"/>
            <a:lumOff val="80000"/>
            <a:alpha val="90000"/>
          </a:schemeClr>
        </a:solidFill>
      </dgm:spPr>
      <dgm:t>
        <a:bodyPr/>
        <a:lstStyle/>
        <a:p>
          <a:pPr>
            <a:spcAft>
              <a:spcPts val="1200"/>
            </a:spcAft>
          </a:pPr>
          <a:r>
            <a:rPr lang="en-GB" dirty="0" smtClean="0">
              <a:solidFill>
                <a:schemeClr val="accent3">
                  <a:lumMod val="50000"/>
                </a:schemeClr>
              </a:solidFill>
              <a:latin typeface="Gadugi" panose="020B0502040204020203" pitchFamily="34" charset="0"/>
            </a:rPr>
            <a:t>It does not necessarily involve a high level of threat of violence and the child or young person may or </a:t>
          </a:r>
          <a:r>
            <a:rPr lang="en-GB" b="1" dirty="0" smtClean="0">
              <a:solidFill>
                <a:schemeClr val="accent3">
                  <a:lumMod val="50000"/>
                </a:schemeClr>
              </a:solidFill>
              <a:latin typeface="Gadugi" panose="020B0502040204020203" pitchFamily="34" charset="0"/>
            </a:rPr>
            <a:t>may not be aware of what is happening</a:t>
          </a:r>
          <a:r>
            <a:rPr lang="en-GB" dirty="0" smtClean="0">
              <a:solidFill>
                <a:schemeClr val="accent3">
                  <a:lumMod val="50000"/>
                </a:schemeClr>
              </a:solidFill>
              <a:latin typeface="Gadugi" panose="020B0502040204020203" pitchFamily="34" charset="0"/>
            </a:rPr>
            <a:t>.</a:t>
          </a:r>
          <a:endParaRPr lang="en-GB" b="1" dirty="0">
            <a:solidFill>
              <a:schemeClr val="accent3">
                <a:lumMod val="50000"/>
              </a:schemeClr>
            </a:solidFill>
            <a:latin typeface="Gadugi" panose="020B0502040204020203" pitchFamily="34" charset="0"/>
          </a:endParaRPr>
        </a:p>
      </dgm:t>
    </dgm:pt>
    <dgm:pt modelId="{0B56A47F-363B-4870-B968-5DB4A6E83F05}" type="parTrans" cxnId="{0E5000F7-E789-495C-8136-07067399CA43}">
      <dgm:prSet/>
      <dgm:spPr/>
      <dgm:t>
        <a:bodyPr/>
        <a:lstStyle/>
        <a:p>
          <a:endParaRPr lang="en-US"/>
        </a:p>
      </dgm:t>
    </dgm:pt>
    <dgm:pt modelId="{9EFF9F6B-46F9-4313-855A-D436023C5436}" type="sibTrans" cxnId="{0E5000F7-E789-495C-8136-07067399CA43}">
      <dgm:prSet/>
      <dgm:spPr/>
      <dgm:t>
        <a:bodyPr/>
        <a:lstStyle/>
        <a:p>
          <a:endParaRPr lang="en-US"/>
        </a:p>
      </dgm:t>
    </dgm:pt>
    <dgm:pt modelId="{4A9AE240-6B80-4DE5-9538-FE6090340FC8}">
      <dgm:prSet phldrT="[Text]"/>
      <dgm:spPr>
        <a:solidFill>
          <a:schemeClr val="accent3">
            <a:lumMod val="20000"/>
            <a:lumOff val="80000"/>
            <a:alpha val="90000"/>
          </a:schemeClr>
        </a:solidFill>
      </dgm:spPr>
      <dgm:t>
        <a:bodyPr/>
        <a:lstStyle/>
        <a:p>
          <a:pPr>
            <a:spcAft>
              <a:spcPts val="1200"/>
            </a:spcAft>
          </a:pPr>
          <a:r>
            <a:rPr lang="en-US" b="0" dirty="0" smtClean="0">
              <a:solidFill>
                <a:schemeClr val="accent3">
                  <a:lumMod val="50000"/>
                </a:schemeClr>
              </a:solidFill>
              <a:latin typeface="Gadugi" panose="020B0502040204020203" pitchFamily="34" charset="0"/>
            </a:rPr>
            <a:t>Non-Contact Abuse – includes </a:t>
          </a:r>
          <a:r>
            <a:rPr lang="en-US" b="1" dirty="0" smtClean="0">
              <a:solidFill>
                <a:schemeClr val="accent3">
                  <a:lumMod val="50000"/>
                </a:schemeClr>
              </a:solidFill>
              <a:latin typeface="Gadugi" panose="020B0502040204020203" pitchFamily="34" charset="0"/>
            </a:rPr>
            <a:t>online abuse </a:t>
          </a:r>
          <a:r>
            <a:rPr lang="en-US" b="0" dirty="0" smtClean="0">
              <a:solidFill>
                <a:schemeClr val="accent3">
                  <a:lumMod val="50000"/>
                </a:schemeClr>
              </a:solidFill>
              <a:latin typeface="Gadugi" panose="020B0502040204020203" pitchFamily="34" charset="0"/>
            </a:rPr>
            <a:t>such as viewing inappropriate images.</a:t>
          </a:r>
          <a:endParaRPr lang="en-US" b="0" dirty="0"/>
        </a:p>
      </dgm:t>
    </dgm:pt>
    <dgm:pt modelId="{1DA7CC54-0D1F-4A71-A174-E46F4AAE8946}" type="parTrans" cxnId="{AB5AAA9E-7051-4315-9BA9-CA54D906DFD9}">
      <dgm:prSet/>
      <dgm:spPr/>
      <dgm:t>
        <a:bodyPr/>
        <a:lstStyle/>
        <a:p>
          <a:endParaRPr lang="en-US"/>
        </a:p>
      </dgm:t>
    </dgm:pt>
    <dgm:pt modelId="{39D17930-1798-4B9C-A5D0-75454FBCDB5E}" type="sibTrans" cxnId="{AB5AAA9E-7051-4315-9BA9-CA54D906DFD9}">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dgm:spPr/>
      <dgm:t>
        <a:bodyPr/>
        <a:lstStyle/>
        <a:p>
          <a:endParaRPr lang="en-GB"/>
        </a:p>
      </dgm:t>
    </dgm:pt>
    <dgm:pt modelId="{D9162681-726D-47DB-AB7D-07F120106C3E}" type="pres">
      <dgm:prSet presAssocID="{FDDE0AEC-D1CB-46C1-92B9-70E82DBB5B64}" presName="desTx" presStyleLbl="fgAcc1" presStyleIdx="0" presStyleCnt="1" custScaleX="108612" custScaleY="99785" custLinFactNeighborX="-15286" custLinFactNeighborY="-301">
        <dgm:presLayoutVars>
          <dgm:bulletEnabled val="1"/>
        </dgm:presLayoutVars>
      </dgm:prSet>
      <dgm:spPr/>
      <dgm:t>
        <a:bodyPr/>
        <a:lstStyle/>
        <a:p>
          <a:endParaRPr lang="en-GB"/>
        </a:p>
      </dgm:t>
    </dgm:pt>
  </dgm:ptLst>
  <dgm:cxnLst>
    <dgm:cxn modelId="{63F6660E-0EFA-4232-A070-F06F6E714776}" srcId="{FDDE0AEC-D1CB-46C1-92B9-70E82DBB5B64}" destId="{7BC75E3B-E7B2-467D-BFB5-95953560F717}" srcOrd="2" destOrd="0" parTransId="{D8C6151D-FC36-4860-B2FB-97CCD3938349}" sibTransId="{5D76C4C7-5AA0-426A-B924-F4E841E57EE4}"/>
    <dgm:cxn modelId="{ACB83D22-5B1B-4E13-8B2F-7547B92A99F4}" type="presOf" srcId="{FDDE0AEC-D1CB-46C1-92B9-70E82DBB5B64}" destId="{93AC8DF3-71A8-40F4-B0C2-37DF9F244D60}" srcOrd="0" destOrd="0" presId="urn:microsoft.com/office/officeart/2005/8/layout/process3"/>
    <dgm:cxn modelId="{23A47BDA-7B26-4C41-B870-0D1735269D8A}" type="presOf" srcId="{584C274C-3371-4D66-A06A-E6AD6BA3534F}" destId="{3304C2D5-994A-40A1-93B5-E5028E330416}" srcOrd="0" destOrd="0" presId="urn:microsoft.com/office/officeart/2005/8/layout/process3"/>
    <dgm:cxn modelId="{D27D9139-5CD6-45A1-AF73-4CEDA2C98794}" type="presOf" srcId="{E9905775-CA13-420C-B4F5-7F03910D07B9}" destId="{D9162681-726D-47DB-AB7D-07F120106C3E}" srcOrd="0" destOrd="0" presId="urn:microsoft.com/office/officeart/2005/8/layout/process3"/>
    <dgm:cxn modelId="{73E2C148-C102-4338-BAEC-E5D600F69F88}" type="presOf" srcId="{486678A0-520A-464F-80DA-D98F1BD4D9F9}" destId="{D9162681-726D-47DB-AB7D-07F120106C3E}" srcOrd="0" destOrd="1" presId="urn:microsoft.com/office/officeart/2005/8/layout/process3"/>
    <dgm:cxn modelId="{AB5AAA9E-7051-4315-9BA9-CA54D906DFD9}" srcId="{FDDE0AEC-D1CB-46C1-92B9-70E82DBB5B64}" destId="{4A9AE240-6B80-4DE5-9538-FE6090340FC8}" srcOrd="3" destOrd="0" parTransId="{1DA7CC54-0D1F-4A71-A174-E46F4AAE8946}" sibTransId="{39D17930-1798-4B9C-A5D0-75454FBCDB5E}"/>
    <dgm:cxn modelId="{DAC48D61-3AF8-411E-88EF-4A760E96D596}" type="presOf" srcId="{FDDE0AEC-D1CB-46C1-92B9-70E82DBB5B64}" destId="{33846097-0C47-4597-B5AC-B1401DA759BD}" srcOrd="1" destOrd="0" presId="urn:microsoft.com/office/officeart/2005/8/layout/process3"/>
    <dgm:cxn modelId="{12EC302C-FBB7-4695-B0E2-9AF16A76C151}" type="presOf" srcId="{4A9AE240-6B80-4DE5-9538-FE6090340FC8}" destId="{D9162681-726D-47DB-AB7D-07F120106C3E}" srcOrd="0" destOrd="3" presId="urn:microsoft.com/office/officeart/2005/8/layout/process3"/>
    <dgm:cxn modelId="{0E5000F7-E789-495C-8136-07067399CA43}" srcId="{FDDE0AEC-D1CB-46C1-92B9-70E82DBB5B64}" destId="{486678A0-520A-464F-80DA-D98F1BD4D9F9}" srcOrd="1" destOrd="0" parTransId="{0B56A47F-363B-4870-B968-5DB4A6E83F05}" sibTransId="{9EFF9F6B-46F9-4313-855A-D436023C5436}"/>
    <dgm:cxn modelId="{1A9CD680-0997-48BE-B3D6-1DE4AD7F3058}" srcId="{FDDE0AEC-D1CB-46C1-92B9-70E82DBB5B64}" destId="{E9905775-CA13-420C-B4F5-7F03910D07B9}" srcOrd="0" destOrd="0" parTransId="{1F6F0EF9-6DD4-4CC7-A920-39F94AC22B49}" sibTransId="{D5C1F7CE-EB2C-4F59-A310-3D0EAF575B81}"/>
    <dgm:cxn modelId="{E08994C4-7CC1-4103-ABA1-ED6CD159FD56}" type="presOf" srcId="{7BC75E3B-E7B2-467D-BFB5-95953560F717}" destId="{D9162681-726D-47DB-AB7D-07F120106C3E}" srcOrd="0" destOrd="2" presId="urn:microsoft.com/office/officeart/2005/8/layout/process3"/>
    <dgm:cxn modelId="{7FA32D90-F391-485F-9F4B-8E0AD9917B7A}" srcId="{584C274C-3371-4D66-A06A-E6AD6BA3534F}" destId="{FDDE0AEC-D1CB-46C1-92B9-70E82DBB5B64}" srcOrd="0" destOrd="0" parTransId="{DA6909B9-17DB-4CA1-8AC3-1323C43DE51E}" sibTransId="{EB367A37-34BD-4D72-A1F3-1ED5DACBB9C1}"/>
    <dgm:cxn modelId="{41F4774F-3943-417F-A93B-01BE38EDCCCE}" srcId="{FDDE0AEC-D1CB-46C1-92B9-70E82DBB5B64}" destId="{6D67897D-DA06-4E6B-A00B-5CFE314841F5}" srcOrd="4" destOrd="0" parTransId="{15ACE62C-6165-4B92-BB7E-B63480DD592F}" sibTransId="{E243761D-9A7B-4DBE-946C-8250AE2B3BBF}"/>
    <dgm:cxn modelId="{19686649-6DFC-49FD-8224-9D4C35D5A2FA}" type="presOf" srcId="{6D67897D-DA06-4E6B-A00B-5CFE314841F5}" destId="{D9162681-726D-47DB-AB7D-07F120106C3E}" srcOrd="0" destOrd="4" presId="urn:microsoft.com/office/officeart/2005/8/layout/process3"/>
    <dgm:cxn modelId="{DE6A1308-11F5-4A28-9661-DA42B5EF5C95}" type="presParOf" srcId="{3304C2D5-994A-40A1-93B5-E5028E330416}" destId="{99D49BDF-A5BD-46D6-B915-92CB5A25A0BA}" srcOrd="0" destOrd="0" presId="urn:microsoft.com/office/officeart/2005/8/layout/process3"/>
    <dgm:cxn modelId="{49636B55-B0AB-44BD-BC49-34BDEC8B9688}" type="presParOf" srcId="{99D49BDF-A5BD-46D6-B915-92CB5A25A0BA}" destId="{93AC8DF3-71A8-40F4-B0C2-37DF9F244D60}" srcOrd="0" destOrd="0" presId="urn:microsoft.com/office/officeart/2005/8/layout/process3"/>
    <dgm:cxn modelId="{0E5D5A50-7284-4013-8524-9B8BBA6489B2}" type="presParOf" srcId="{99D49BDF-A5BD-46D6-B915-92CB5A25A0BA}" destId="{33846097-0C47-4597-B5AC-B1401DA759BD}" srcOrd="1" destOrd="0" presId="urn:microsoft.com/office/officeart/2005/8/layout/process3"/>
    <dgm:cxn modelId="{E74C3DF2-10F1-4D59-B70A-D8E0617C1237}"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2_2" csCatId="accent2" phldr="1"/>
      <dgm:spPr/>
      <dgm:t>
        <a:bodyPr/>
        <a:lstStyle/>
        <a:p>
          <a:endParaRPr lang="en-GB"/>
        </a:p>
      </dgm:t>
    </dgm:pt>
    <dgm:pt modelId="{E9905775-CA13-420C-B4F5-7F03910D07B9}">
      <dgm:prSet phldrT="[Text]" custT="1"/>
      <dgm:spPr>
        <a:solidFill>
          <a:schemeClr val="accent2">
            <a:lumMod val="20000"/>
            <a:lumOff val="80000"/>
            <a:alpha val="90000"/>
          </a:schemeClr>
        </a:solidFill>
      </dgm:spPr>
      <dgm:t>
        <a:bodyPr/>
        <a:lstStyle/>
        <a:p>
          <a:pPr>
            <a:spcAft>
              <a:spcPts val="600"/>
            </a:spcAft>
          </a:pPr>
          <a:r>
            <a:rPr lang="en-US" sz="1800" dirty="0" smtClean="0">
              <a:solidFill>
                <a:schemeClr val="accent2">
                  <a:lumMod val="50000"/>
                </a:schemeClr>
              </a:solidFill>
              <a:latin typeface="Gadugi" panose="020B0502040204020203" pitchFamily="34" charset="0"/>
            </a:rPr>
            <a:t>Child Sexual Exploitation (CSE) is a form of </a:t>
          </a:r>
          <a:r>
            <a:rPr lang="en-US" sz="1800" b="1" dirty="0" smtClean="0">
              <a:solidFill>
                <a:schemeClr val="accent2">
                  <a:lumMod val="50000"/>
                </a:schemeClr>
              </a:solidFill>
              <a:latin typeface="Gadugi" panose="020B0502040204020203" pitchFamily="34" charset="0"/>
            </a:rPr>
            <a:t>child abuse</a:t>
          </a:r>
          <a:endParaRPr lang="en-GB" sz="1800" b="1" dirty="0">
            <a:solidFill>
              <a:schemeClr val="accent2">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3AD97F04-FE99-4091-BD0D-C54B9F434A02}">
      <dgm:prSet phldrT="[Text]" custT="1"/>
      <dgm:spPr>
        <a:solidFill>
          <a:schemeClr val="accent2">
            <a:lumMod val="20000"/>
            <a:lumOff val="80000"/>
            <a:alpha val="90000"/>
          </a:schemeClr>
        </a:solidFill>
      </dgm:spPr>
      <dgm:t>
        <a:bodyPr/>
        <a:lstStyle/>
        <a:p>
          <a:pPr>
            <a:spcAft>
              <a:spcPts val="600"/>
            </a:spcAft>
          </a:pPr>
          <a:r>
            <a:rPr lang="en-US" sz="1800" dirty="0" smtClean="0">
              <a:solidFill>
                <a:schemeClr val="accent2">
                  <a:lumMod val="50000"/>
                </a:schemeClr>
              </a:solidFill>
              <a:latin typeface="Gadugi" panose="020B0502040204020203" pitchFamily="34" charset="0"/>
            </a:rPr>
            <a:t>It can happen to anyone who is </a:t>
          </a:r>
          <a:r>
            <a:rPr lang="en-US" sz="1800" b="1" dirty="0" smtClean="0">
              <a:solidFill>
                <a:schemeClr val="accent2">
                  <a:lumMod val="50000"/>
                </a:schemeClr>
              </a:solidFill>
              <a:latin typeface="Gadugi" panose="020B0502040204020203" pitchFamily="34" charset="0"/>
            </a:rPr>
            <a:t>persuaded, bullied or forced </a:t>
          </a:r>
          <a:r>
            <a:rPr lang="en-US" sz="1800" dirty="0" smtClean="0">
              <a:solidFill>
                <a:schemeClr val="accent2">
                  <a:lumMod val="50000"/>
                </a:schemeClr>
              </a:solidFill>
              <a:latin typeface="Gadugi" panose="020B0502040204020203" pitchFamily="34" charset="0"/>
            </a:rPr>
            <a:t>into having </a:t>
          </a:r>
          <a:r>
            <a:rPr lang="en-US" sz="1800" b="1" dirty="0" smtClean="0">
              <a:solidFill>
                <a:schemeClr val="accent2">
                  <a:lumMod val="50000"/>
                </a:schemeClr>
              </a:solidFill>
              <a:latin typeface="Gadugi" panose="020B0502040204020203" pitchFamily="34" charset="0"/>
            </a:rPr>
            <a:t>sex or sexual activity </a:t>
          </a:r>
          <a:r>
            <a:rPr lang="en-US" sz="1800" dirty="0" smtClean="0">
              <a:solidFill>
                <a:schemeClr val="accent2">
                  <a:lumMod val="50000"/>
                </a:schemeClr>
              </a:solidFill>
              <a:latin typeface="Gadugi" panose="020B0502040204020203" pitchFamily="34" charset="0"/>
            </a:rPr>
            <a:t>such as taking and sharing naked photos of themselves</a:t>
          </a:r>
          <a:endParaRPr lang="en-GB" sz="1800" b="1" dirty="0">
            <a:solidFill>
              <a:schemeClr val="accent2">
                <a:lumMod val="50000"/>
              </a:schemeClr>
            </a:solidFill>
            <a:latin typeface="Gadugi" panose="020B0502040204020203" pitchFamily="34" charset="0"/>
          </a:endParaRPr>
        </a:p>
      </dgm:t>
    </dgm:pt>
    <dgm:pt modelId="{5C25B152-81C6-42F4-8074-589931C23F2F}" type="parTrans" cxnId="{3F04C656-8B2A-449E-8F67-1AF8CA5E0A08}">
      <dgm:prSet/>
      <dgm:spPr/>
      <dgm:t>
        <a:bodyPr/>
        <a:lstStyle/>
        <a:p>
          <a:endParaRPr lang="en-US"/>
        </a:p>
      </dgm:t>
    </dgm:pt>
    <dgm:pt modelId="{5129BD08-6393-497F-8402-2631CB63BA70}" type="sibTrans" cxnId="{3F04C656-8B2A-449E-8F67-1AF8CA5E0A08}">
      <dgm:prSet/>
      <dgm:spPr/>
      <dgm:t>
        <a:bodyPr/>
        <a:lstStyle/>
        <a:p>
          <a:endParaRPr lang="en-US"/>
        </a:p>
      </dgm:t>
    </dgm:pt>
    <dgm:pt modelId="{B49E8FB3-DCAD-4DC2-AF52-6FB8B34A8930}">
      <dgm:prSet phldrT="[Text]" custT="1"/>
      <dgm:spPr>
        <a:solidFill>
          <a:schemeClr val="accent2">
            <a:lumMod val="20000"/>
            <a:lumOff val="80000"/>
            <a:alpha val="90000"/>
          </a:schemeClr>
        </a:solidFill>
      </dgm:spPr>
      <dgm:t>
        <a:bodyPr/>
        <a:lstStyle/>
        <a:p>
          <a:pPr>
            <a:spcAft>
              <a:spcPts val="600"/>
            </a:spcAft>
          </a:pPr>
          <a:r>
            <a:rPr lang="en-US" sz="1800" dirty="0" smtClean="0">
              <a:solidFill>
                <a:schemeClr val="accent2">
                  <a:lumMod val="50000"/>
                </a:schemeClr>
              </a:solidFill>
              <a:latin typeface="Gadugi" panose="020B0502040204020203" pitchFamily="34" charset="0"/>
            </a:rPr>
            <a:t>This can be in return for things like </a:t>
          </a:r>
          <a:r>
            <a:rPr lang="en-US" sz="1800" b="1" dirty="0" smtClean="0">
              <a:solidFill>
                <a:schemeClr val="accent2">
                  <a:lumMod val="50000"/>
                </a:schemeClr>
              </a:solidFill>
              <a:latin typeface="Gadugi" panose="020B0502040204020203" pitchFamily="34" charset="0"/>
            </a:rPr>
            <a:t>alcohol, money, drugs </a:t>
          </a:r>
          <a:r>
            <a:rPr lang="en-US" sz="1800" dirty="0" smtClean="0">
              <a:solidFill>
                <a:schemeClr val="accent2">
                  <a:lumMod val="50000"/>
                </a:schemeClr>
              </a:solidFill>
              <a:latin typeface="Gadugi" panose="020B0502040204020203" pitchFamily="34" charset="0"/>
            </a:rPr>
            <a:t>or other gifts</a:t>
          </a:r>
          <a:endParaRPr lang="en-GB" sz="1800" dirty="0">
            <a:solidFill>
              <a:schemeClr val="accent2">
                <a:lumMod val="50000"/>
              </a:schemeClr>
            </a:solidFill>
            <a:latin typeface="Gadugi" panose="020B0502040204020203" pitchFamily="34" charset="0"/>
          </a:endParaRPr>
        </a:p>
      </dgm:t>
    </dgm:pt>
    <dgm:pt modelId="{AB9DFC83-E887-4F43-9582-C71039FD5CCA}" type="parTrans" cxnId="{8F352DC2-049E-43E9-A913-C19761E96318}">
      <dgm:prSet/>
      <dgm:spPr/>
      <dgm:t>
        <a:bodyPr/>
        <a:lstStyle/>
        <a:p>
          <a:endParaRPr lang="en-US"/>
        </a:p>
      </dgm:t>
    </dgm:pt>
    <dgm:pt modelId="{E80D6663-C4C4-4ADA-B755-511AEE458A9B}" type="sibTrans" cxnId="{8F352DC2-049E-43E9-A913-C19761E96318}">
      <dgm:prSet/>
      <dgm:spPr/>
      <dgm:t>
        <a:bodyPr/>
        <a:lstStyle/>
        <a:p>
          <a:endParaRPr lang="en-US"/>
        </a:p>
      </dgm:t>
    </dgm:pt>
    <dgm:pt modelId="{9A3F9A0C-3C2F-45EF-973E-620C02FBE50D}">
      <dgm:prSet phldrT="[Text]" custT="1"/>
      <dgm:spPr>
        <a:solidFill>
          <a:schemeClr val="accent2">
            <a:lumMod val="20000"/>
            <a:lumOff val="80000"/>
            <a:alpha val="90000"/>
          </a:schemeClr>
        </a:solidFill>
      </dgm:spPr>
      <dgm:t>
        <a:bodyPr/>
        <a:lstStyle/>
        <a:p>
          <a:pPr>
            <a:spcAft>
              <a:spcPts val="600"/>
            </a:spcAft>
          </a:pPr>
          <a:r>
            <a:rPr lang="en-GB" sz="1800" dirty="0" smtClean="0">
              <a:solidFill>
                <a:schemeClr val="accent2">
                  <a:lumMod val="50000"/>
                </a:schemeClr>
              </a:solidFill>
              <a:latin typeface="Gadugi" panose="020B0502040204020203" pitchFamily="34" charset="0"/>
            </a:rPr>
            <a:t>It can happen </a:t>
          </a:r>
          <a:r>
            <a:rPr lang="en-GB" sz="1800" b="1" dirty="0" smtClean="0">
              <a:solidFill>
                <a:schemeClr val="accent2">
                  <a:lumMod val="50000"/>
                </a:schemeClr>
              </a:solidFill>
              <a:latin typeface="Gadugi" panose="020B0502040204020203" pitchFamily="34" charset="0"/>
            </a:rPr>
            <a:t>online and face to face</a:t>
          </a:r>
          <a:endParaRPr lang="en-GB" sz="1800" dirty="0">
            <a:solidFill>
              <a:schemeClr val="accent2">
                <a:lumMod val="50000"/>
              </a:schemeClr>
            </a:solidFill>
            <a:latin typeface="Gadugi" panose="020B0502040204020203" pitchFamily="34" charset="0"/>
          </a:endParaRPr>
        </a:p>
      </dgm:t>
    </dgm:pt>
    <dgm:pt modelId="{DAE5A8BD-8DCA-4C3A-B2A7-90352B536D2E}" type="parTrans" cxnId="{164EDFE0-C31D-46A8-9080-BCC6331B33E9}">
      <dgm:prSet/>
      <dgm:spPr/>
      <dgm:t>
        <a:bodyPr/>
        <a:lstStyle/>
        <a:p>
          <a:endParaRPr lang="en-US"/>
        </a:p>
      </dgm:t>
    </dgm:pt>
    <dgm:pt modelId="{DC38EB1A-0BB1-41BF-9A00-7B8F85AA933D}" type="sibTrans" cxnId="{164EDFE0-C31D-46A8-9080-BCC6331B33E9}">
      <dgm:prSet/>
      <dgm:spPr/>
      <dgm:t>
        <a:bodyPr/>
        <a:lstStyle/>
        <a:p>
          <a:endParaRPr lang="en-US"/>
        </a:p>
      </dgm:t>
    </dgm:pt>
    <dgm:pt modelId="{FDDE0AEC-D1CB-46C1-92B9-70E82DBB5B64}">
      <dgm:prSet phldrT="[Text]" custT="1"/>
      <dgm:spPr/>
      <dgm:t>
        <a:bodyPr/>
        <a:lstStyle/>
        <a:p>
          <a:r>
            <a:rPr lang="en-GB" sz="2400" dirty="0" smtClean="0">
              <a:latin typeface="Gadugi" panose="020B0502040204020203" pitchFamily="34" charset="0"/>
            </a:rPr>
            <a:t>What is Child Sexual Exploitation?</a:t>
          </a:r>
          <a:endParaRPr lang="en-GB" sz="2400" dirty="0">
            <a:latin typeface="Gadugi" panose="020B0502040204020203" pitchFamily="34" charset="0"/>
          </a:endParaRPr>
        </a:p>
      </dgm:t>
    </dgm:pt>
    <dgm:pt modelId="{EB367A37-34BD-4D72-A1F3-1ED5DACBB9C1}" type="sibTrans" cxnId="{7FA32D90-F391-485F-9F4B-8E0AD9917B7A}">
      <dgm:prSet/>
      <dgm:spPr/>
      <dgm:t>
        <a:bodyPr/>
        <a:lstStyle/>
        <a:p>
          <a:endParaRPr lang="en-GB"/>
        </a:p>
      </dgm:t>
    </dgm:pt>
    <dgm:pt modelId="{DA6909B9-17DB-4CA1-8AC3-1323C43DE51E}" type="parTrans" cxnId="{7FA32D90-F391-485F-9F4B-8E0AD9917B7A}">
      <dgm:prSet/>
      <dgm:spPr/>
      <dgm:t>
        <a:bodyPr/>
        <a:lstStyle/>
        <a:p>
          <a:endParaRPr lang="en-GB"/>
        </a:p>
      </dgm:t>
    </dgm:pt>
    <dgm:pt modelId="{5E9C1B84-524B-4741-BB49-5297A6081EA1}">
      <dgm:prSet phldrT="[Text]" custT="1"/>
      <dgm:spPr>
        <a:solidFill>
          <a:schemeClr val="accent2">
            <a:lumMod val="20000"/>
            <a:lumOff val="80000"/>
            <a:alpha val="90000"/>
          </a:schemeClr>
        </a:solidFill>
      </dgm:spPr>
      <dgm:t>
        <a:bodyPr/>
        <a:lstStyle/>
        <a:p>
          <a:pPr>
            <a:spcAft>
              <a:spcPts val="600"/>
            </a:spcAft>
          </a:pPr>
          <a:r>
            <a:rPr lang="en-US" sz="1800" dirty="0" smtClean="0">
              <a:solidFill>
                <a:schemeClr val="accent2">
                  <a:lumMod val="50000"/>
                </a:schemeClr>
              </a:solidFill>
              <a:latin typeface="Gadugi" panose="020B0502040204020203" pitchFamily="34" charset="0"/>
            </a:rPr>
            <a:t>It </a:t>
          </a:r>
          <a:r>
            <a:rPr lang="en-US" sz="1800" b="1" dirty="0" smtClean="0">
              <a:solidFill>
                <a:schemeClr val="accent2">
                  <a:lumMod val="50000"/>
                </a:schemeClr>
              </a:solidFill>
              <a:latin typeface="Gadugi" panose="020B0502040204020203" pitchFamily="34" charset="0"/>
            </a:rPr>
            <a:t>ruins lives </a:t>
          </a:r>
          <a:r>
            <a:rPr lang="en-US" sz="1800" dirty="0" smtClean="0">
              <a:solidFill>
                <a:schemeClr val="accent2">
                  <a:lumMod val="50000"/>
                </a:schemeClr>
              </a:solidFill>
              <a:latin typeface="Gadugi" panose="020B0502040204020203" pitchFamily="34" charset="0"/>
            </a:rPr>
            <a:t>and has serious </a:t>
          </a:r>
          <a:r>
            <a:rPr lang="en-US" sz="1800" b="1" dirty="0" smtClean="0">
              <a:solidFill>
                <a:schemeClr val="accent2">
                  <a:lumMod val="50000"/>
                </a:schemeClr>
              </a:solidFill>
              <a:latin typeface="Gadugi" panose="020B0502040204020203" pitchFamily="34" charset="0"/>
            </a:rPr>
            <a:t>long-term effects </a:t>
          </a:r>
          <a:r>
            <a:rPr lang="en-US" sz="1800" dirty="0" smtClean="0">
              <a:solidFill>
                <a:schemeClr val="accent2">
                  <a:lumMod val="50000"/>
                </a:schemeClr>
              </a:solidFill>
              <a:latin typeface="Gadugi" panose="020B0502040204020203" pitchFamily="34" charset="0"/>
            </a:rPr>
            <a:t>on young people and their families</a:t>
          </a:r>
          <a:endParaRPr lang="en-GB" sz="1800" b="1" dirty="0">
            <a:solidFill>
              <a:schemeClr val="accent2">
                <a:lumMod val="50000"/>
              </a:schemeClr>
            </a:solidFill>
            <a:latin typeface="Gadugi" panose="020B0502040204020203" pitchFamily="34" charset="0"/>
          </a:endParaRPr>
        </a:p>
      </dgm:t>
    </dgm:pt>
    <dgm:pt modelId="{444ADE79-280B-487C-8BC5-AAD3EAD2FC5F}" type="sibTrans" cxnId="{D81C6936-B8F6-4FEB-9F82-99979CDF1998}">
      <dgm:prSet/>
      <dgm:spPr/>
      <dgm:t>
        <a:bodyPr/>
        <a:lstStyle/>
        <a:p>
          <a:endParaRPr lang="en-US"/>
        </a:p>
      </dgm:t>
    </dgm:pt>
    <dgm:pt modelId="{199EAB79-6BFE-4B56-B007-B7464EF9C9FE}" type="parTrans" cxnId="{D81C6936-B8F6-4FEB-9F82-99979CDF1998}">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X="128135" custLinFactNeighborX="-347" custLinFactNeighborY="-11232"/>
      <dgm:spPr/>
      <dgm:t>
        <a:bodyPr/>
        <a:lstStyle/>
        <a:p>
          <a:endParaRPr lang="en-GB"/>
        </a:p>
      </dgm:t>
    </dgm:pt>
    <dgm:pt modelId="{D9162681-726D-47DB-AB7D-07F120106C3E}" type="pres">
      <dgm:prSet presAssocID="{FDDE0AEC-D1CB-46C1-92B9-70E82DBB5B64}" presName="desTx" presStyleLbl="fgAcc1" presStyleIdx="0" presStyleCnt="1" custScaleX="161009" custScaleY="96049" custLinFactNeighborX="-4121" custLinFactNeighborY="-5941">
        <dgm:presLayoutVars>
          <dgm:bulletEnabled val="1"/>
        </dgm:presLayoutVars>
      </dgm:prSet>
      <dgm:spPr/>
      <dgm:t>
        <a:bodyPr/>
        <a:lstStyle/>
        <a:p>
          <a:endParaRPr lang="en-GB"/>
        </a:p>
      </dgm:t>
    </dgm:pt>
  </dgm:ptLst>
  <dgm:cxnLst>
    <dgm:cxn modelId="{164EDFE0-C31D-46A8-9080-BCC6331B33E9}" srcId="{FDDE0AEC-D1CB-46C1-92B9-70E82DBB5B64}" destId="{9A3F9A0C-3C2F-45EF-973E-620C02FBE50D}" srcOrd="3" destOrd="0" parTransId="{DAE5A8BD-8DCA-4C3A-B2A7-90352B536D2E}" sibTransId="{DC38EB1A-0BB1-41BF-9A00-7B8F85AA933D}"/>
    <dgm:cxn modelId="{8E352BA1-E31F-43CA-AAA2-E91E222463ED}" type="presOf" srcId="{E9905775-CA13-420C-B4F5-7F03910D07B9}" destId="{D9162681-726D-47DB-AB7D-07F120106C3E}" srcOrd="0" destOrd="0" presId="urn:microsoft.com/office/officeart/2005/8/layout/process3"/>
    <dgm:cxn modelId="{12F4F564-951D-4B3C-8F3C-742FC82AD840}" type="presOf" srcId="{3AD97F04-FE99-4091-BD0D-C54B9F434A02}" destId="{D9162681-726D-47DB-AB7D-07F120106C3E}" srcOrd="0" destOrd="1" presId="urn:microsoft.com/office/officeart/2005/8/layout/process3"/>
    <dgm:cxn modelId="{DA30FE39-B5C2-4C3E-A66D-A08D52CDC604}" type="presOf" srcId="{584C274C-3371-4D66-A06A-E6AD6BA3534F}" destId="{3304C2D5-994A-40A1-93B5-E5028E330416}" srcOrd="0" destOrd="0" presId="urn:microsoft.com/office/officeart/2005/8/layout/process3"/>
    <dgm:cxn modelId="{3F04C656-8B2A-449E-8F67-1AF8CA5E0A08}" srcId="{FDDE0AEC-D1CB-46C1-92B9-70E82DBB5B64}" destId="{3AD97F04-FE99-4091-BD0D-C54B9F434A02}" srcOrd="1" destOrd="0" parTransId="{5C25B152-81C6-42F4-8074-589931C23F2F}" sibTransId="{5129BD08-6393-497F-8402-2631CB63BA70}"/>
    <dgm:cxn modelId="{7BB024F8-10EE-42EA-8B40-79B1953259FC}" type="presOf" srcId="{5E9C1B84-524B-4741-BB49-5297A6081EA1}" destId="{D9162681-726D-47DB-AB7D-07F120106C3E}" srcOrd="0" destOrd="4" presId="urn:microsoft.com/office/officeart/2005/8/layout/process3"/>
    <dgm:cxn modelId="{ACDF3209-04F8-4D5E-845E-B30173EBB200}" type="presOf" srcId="{FDDE0AEC-D1CB-46C1-92B9-70E82DBB5B64}" destId="{93AC8DF3-71A8-40F4-B0C2-37DF9F244D60}" srcOrd="0" destOrd="0" presId="urn:microsoft.com/office/officeart/2005/8/layout/process3"/>
    <dgm:cxn modelId="{ACF1BCD6-ECEA-44F4-A41C-D5387250EC32}" type="presOf" srcId="{9A3F9A0C-3C2F-45EF-973E-620C02FBE50D}" destId="{D9162681-726D-47DB-AB7D-07F120106C3E}" srcOrd="0" destOrd="3" presId="urn:microsoft.com/office/officeart/2005/8/layout/process3"/>
    <dgm:cxn modelId="{CBB92FBE-0132-4838-AECC-AE11400C2C7C}" type="presOf" srcId="{FDDE0AEC-D1CB-46C1-92B9-70E82DBB5B64}" destId="{33846097-0C47-4597-B5AC-B1401DA759BD}" srcOrd="1" destOrd="0" presId="urn:microsoft.com/office/officeart/2005/8/layout/process3"/>
    <dgm:cxn modelId="{1A9CD680-0997-48BE-B3D6-1DE4AD7F3058}" srcId="{FDDE0AEC-D1CB-46C1-92B9-70E82DBB5B64}" destId="{E9905775-CA13-420C-B4F5-7F03910D07B9}" srcOrd="0" destOrd="0" parTransId="{1F6F0EF9-6DD4-4CC7-A920-39F94AC22B49}" sibTransId="{D5C1F7CE-EB2C-4F59-A310-3D0EAF575B81}"/>
    <dgm:cxn modelId="{8F352DC2-049E-43E9-A913-C19761E96318}" srcId="{FDDE0AEC-D1CB-46C1-92B9-70E82DBB5B64}" destId="{B49E8FB3-DCAD-4DC2-AF52-6FB8B34A8930}" srcOrd="2" destOrd="0" parTransId="{AB9DFC83-E887-4F43-9582-C71039FD5CCA}" sibTransId="{E80D6663-C4C4-4ADA-B755-511AEE458A9B}"/>
    <dgm:cxn modelId="{D3BDB0C6-7F71-475A-BF32-68CE5C13FC9E}" type="presOf" srcId="{B49E8FB3-DCAD-4DC2-AF52-6FB8B34A8930}" destId="{D9162681-726D-47DB-AB7D-07F120106C3E}" srcOrd="0" destOrd="2" presId="urn:microsoft.com/office/officeart/2005/8/layout/process3"/>
    <dgm:cxn modelId="{7FA32D90-F391-485F-9F4B-8E0AD9917B7A}" srcId="{584C274C-3371-4D66-A06A-E6AD6BA3534F}" destId="{FDDE0AEC-D1CB-46C1-92B9-70E82DBB5B64}" srcOrd="0" destOrd="0" parTransId="{DA6909B9-17DB-4CA1-8AC3-1323C43DE51E}" sibTransId="{EB367A37-34BD-4D72-A1F3-1ED5DACBB9C1}"/>
    <dgm:cxn modelId="{D81C6936-B8F6-4FEB-9F82-99979CDF1998}" srcId="{FDDE0AEC-D1CB-46C1-92B9-70E82DBB5B64}" destId="{5E9C1B84-524B-4741-BB49-5297A6081EA1}" srcOrd="4" destOrd="0" parTransId="{199EAB79-6BFE-4B56-B007-B7464EF9C9FE}" sibTransId="{444ADE79-280B-487C-8BC5-AAD3EAD2FC5F}"/>
    <dgm:cxn modelId="{1880468E-E2D1-4B61-8A21-1BDD74CA9273}" type="presParOf" srcId="{3304C2D5-994A-40A1-93B5-E5028E330416}" destId="{99D49BDF-A5BD-46D6-B915-92CB5A25A0BA}" srcOrd="0" destOrd="0" presId="urn:microsoft.com/office/officeart/2005/8/layout/process3"/>
    <dgm:cxn modelId="{3E6AF7AF-E4F3-432E-A3A1-BB577473B776}" type="presParOf" srcId="{99D49BDF-A5BD-46D6-B915-92CB5A25A0BA}" destId="{93AC8DF3-71A8-40F4-B0C2-37DF9F244D60}" srcOrd="0" destOrd="0" presId="urn:microsoft.com/office/officeart/2005/8/layout/process3"/>
    <dgm:cxn modelId="{8F0EF6EB-610C-47E6-9C52-2C51E84B3839}" type="presParOf" srcId="{99D49BDF-A5BD-46D6-B915-92CB5A25A0BA}" destId="{33846097-0C47-4597-B5AC-B1401DA759BD}" srcOrd="1" destOrd="0" presId="urn:microsoft.com/office/officeart/2005/8/layout/process3"/>
    <dgm:cxn modelId="{985CB6CB-F275-47BA-91A5-14D5219FD03A}"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2_2" csCatId="accent2" phldr="1"/>
      <dgm:spPr/>
      <dgm:t>
        <a:bodyPr/>
        <a:lstStyle/>
        <a:p>
          <a:endParaRPr lang="en-GB"/>
        </a:p>
      </dgm:t>
    </dgm:pt>
    <dgm:pt modelId="{FDDE0AEC-D1CB-46C1-92B9-70E82DBB5B64}">
      <dgm:prSet phldrT="[Text]" custT="1"/>
      <dgm:spPr/>
      <dgm:t>
        <a:bodyPr/>
        <a:lstStyle/>
        <a:p>
          <a:r>
            <a:rPr lang="en-GB" sz="1800" dirty="0" smtClean="0">
              <a:latin typeface="Gadugi" panose="020B0502040204020203" pitchFamily="34" charset="0"/>
            </a:rPr>
            <a:t>What are Nudes?</a:t>
          </a:r>
          <a:endParaRPr lang="en-GB" sz="18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custT="1"/>
      <dgm:spPr>
        <a:solidFill>
          <a:schemeClr val="accent2">
            <a:lumMod val="20000"/>
            <a:lumOff val="80000"/>
            <a:alpha val="90000"/>
          </a:schemeClr>
        </a:solidFill>
      </dgm:spPr>
      <dgm:t>
        <a:bodyPr/>
        <a:lstStyle/>
        <a:p>
          <a:pPr>
            <a:spcAft>
              <a:spcPts val="600"/>
            </a:spcAft>
          </a:pPr>
          <a:r>
            <a:rPr lang="en-GB" sz="1600" dirty="0" smtClean="0">
              <a:solidFill>
                <a:schemeClr val="accent2">
                  <a:lumMod val="50000"/>
                </a:schemeClr>
              </a:solidFill>
              <a:latin typeface="Gadugi" panose="020B0502040204020203" pitchFamily="34" charset="0"/>
            </a:rPr>
            <a:t>Nudes are when </a:t>
          </a:r>
          <a:r>
            <a:rPr lang="en-GB" sz="1600" b="1" dirty="0" smtClean="0">
              <a:solidFill>
                <a:schemeClr val="accent2">
                  <a:lumMod val="50000"/>
                </a:schemeClr>
              </a:solidFill>
              <a:latin typeface="Gadugi" panose="020B0502040204020203" pitchFamily="34" charset="0"/>
            </a:rPr>
            <a:t>someone shares </a:t>
          </a:r>
          <a:r>
            <a:rPr lang="en-GB" sz="1600" dirty="0" smtClean="0">
              <a:solidFill>
                <a:schemeClr val="accent2">
                  <a:lumMod val="50000"/>
                </a:schemeClr>
              </a:solidFill>
              <a:latin typeface="Gadugi" panose="020B0502040204020203" pitchFamily="34" charset="0"/>
            </a:rPr>
            <a:t>sexual, naked or semi-naked images or clips of themselves or others, </a:t>
          </a:r>
          <a:r>
            <a:rPr lang="en-GB" sz="1600" b="1" dirty="0" smtClean="0">
              <a:solidFill>
                <a:schemeClr val="accent2">
                  <a:lumMod val="50000"/>
                </a:schemeClr>
              </a:solidFill>
              <a:latin typeface="Gadugi" panose="020B0502040204020203" pitchFamily="34" charset="0"/>
            </a:rPr>
            <a:t>or sends </a:t>
          </a:r>
          <a:r>
            <a:rPr lang="en-GB" sz="1600" dirty="0" smtClean="0">
              <a:solidFill>
                <a:schemeClr val="accent2">
                  <a:lumMod val="50000"/>
                </a:schemeClr>
              </a:solidFill>
              <a:latin typeface="Gadugi" panose="020B0502040204020203" pitchFamily="34" charset="0"/>
            </a:rPr>
            <a:t>sexually explicit messages.</a:t>
          </a:r>
          <a:endParaRPr lang="en-GB" sz="1600" b="1" dirty="0">
            <a:solidFill>
              <a:schemeClr val="accent2">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3AD97F04-FE99-4091-BD0D-C54B9F434A02}">
      <dgm:prSet phldrT="[Text]" custT="1"/>
      <dgm:spPr>
        <a:solidFill>
          <a:schemeClr val="accent2">
            <a:lumMod val="20000"/>
            <a:lumOff val="80000"/>
            <a:alpha val="90000"/>
          </a:schemeClr>
        </a:solidFill>
      </dgm:spPr>
      <dgm:t>
        <a:bodyPr/>
        <a:lstStyle/>
        <a:p>
          <a:pPr>
            <a:spcAft>
              <a:spcPts val="600"/>
            </a:spcAft>
          </a:pPr>
          <a:r>
            <a:rPr lang="en-GB" sz="1600" dirty="0" smtClean="0">
              <a:solidFill>
                <a:schemeClr val="accent2">
                  <a:lumMod val="50000"/>
                </a:schemeClr>
              </a:solidFill>
              <a:latin typeface="Gadugi" panose="020B0502040204020203" pitchFamily="34" charset="0"/>
            </a:rPr>
            <a:t>The sender has </a:t>
          </a:r>
          <a:r>
            <a:rPr lang="en-GB" sz="1600" b="1" dirty="0" smtClean="0">
              <a:solidFill>
                <a:schemeClr val="accent2">
                  <a:lumMod val="50000"/>
                </a:schemeClr>
              </a:solidFill>
              <a:latin typeface="Gadugi" panose="020B0502040204020203" pitchFamily="34" charset="0"/>
            </a:rPr>
            <a:t>no control about how they are shared</a:t>
          </a:r>
          <a:r>
            <a:rPr lang="en-GB" sz="1600" dirty="0" smtClean="0">
              <a:solidFill>
                <a:schemeClr val="accent2">
                  <a:lumMod val="50000"/>
                </a:schemeClr>
              </a:solidFill>
              <a:latin typeface="Gadugi" panose="020B0502040204020203" pitchFamily="34" charset="0"/>
            </a:rPr>
            <a:t>, you may think sending nudes is harmless but it can </a:t>
          </a:r>
          <a:r>
            <a:rPr lang="en-GB" sz="1600" b="1" dirty="0" smtClean="0">
              <a:solidFill>
                <a:schemeClr val="accent2">
                  <a:lumMod val="50000"/>
                </a:schemeClr>
              </a:solidFill>
              <a:latin typeface="Gadugi" panose="020B0502040204020203" pitchFamily="34" charset="0"/>
            </a:rPr>
            <a:t>leave you vulnerable </a:t>
          </a:r>
          <a:r>
            <a:rPr lang="en-GB" sz="1600" dirty="0" smtClean="0">
              <a:solidFill>
                <a:schemeClr val="accent2">
                  <a:lumMod val="50000"/>
                </a:schemeClr>
              </a:solidFill>
              <a:latin typeface="Gadugi" panose="020B0502040204020203" pitchFamily="34" charset="0"/>
            </a:rPr>
            <a:t>to blackmail, bullying, unwanted attention and emotional distress.</a:t>
          </a:r>
          <a:endParaRPr lang="en-GB" sz="1600" b="1" dirty="0">
            <a:solidFill>
              <a:schemeClr val="accent2">
                <a:lumMod val="50000"/>
              </a:schemeClr>
            </a:solidFill>
            <a:latin typeface="Gadugi" panose="020B0502040204020203" pitchFamily="34" charset="0"/>
          </a:endParaRPr>
        </a:p>
      </dgm:t>
    </dgm:pt>
    <dgm:pt modelId="{5C25B152-81C6-42F4-8074-589931C23F2F}" type="parTrans" cxnId="{3F04C656-8B2A-449E-8F67-1AF8CA5E0A08}">
      <dgm:prSet/>
      <dgm:spPr/>
      <dgm:t>
        <a:bodyPr/>
        <a:lstStyle/>
        <a:p>
          <a:endParaRPr lang="en-US"/>
        </a:p>
      </dgm:t>
    </dgm:pt>
    <dgm:pt modelId="{5129BD08-6393-497F-8402-2631CB63BA70}" type="sibTrans" cxnId="{3F04C656-8B2A-449E-8F67-1AF8CA5E0A08}">
      <dgm:prSet/>
      <dgm:spPr/>
      <dgm:t>
        <a:bodyPr/>
        <a:lstStyle/>
        <a:p>
          <a:endParaRPr lang="en-US"/>
        </a:p>
      </dgm:t>
    </dgm:pt>
    <dgm:pt modelId="{B49E8FB3-DCAD-4DC2-AF52-6FB8B34A8930}">
      <dgm:prSet phldrT="[Text]" custT="1"/>
      <dgm:spPr>
        <a:solidFill>
          <a:schemeClr val="accent2">
            <a:lumMod val="20000"/>
            <a:lumOff val="80000"/>
            <a:alpha val="90000"/>
          </a:schemeClr>
        </a:solidFill>
      </dgm:spPr>
      <dgm:t>
        <a:bodyPr/>
        <a:lstStyle/>
        <a:p>
          <a:pPr>
            <a:spcAft>
              <a:spcPts val="600"/>
            </a:spcAft>
          </a:pPr>
          <a:r>
            <a:rPr lang="en-GB" sz="1600" dirty="0" smtClean="0">
              <a:solidFill>
                <a:schemeClr val="accent2">
                  <a:lumMod val="50000"/>
                </a:schemeClr>
              </a:solidFill>
              <a:latin typeface="Gadugi" panose="020B0502040204020203" pitchFamily="34" charset="0"/>
            </a:rPr>
            <a:t>When you’re </a:t>
          </a:r>
          <a:r>
            <a:rPr lang="en-GB" sz="1600" b="1" dirty="0" smtClean="0">
              <a:solidFill>
                <a:schemeClr val="accent2">
                  <a:lumMod val="50000"/>
                </a:schemeClr>
              </a:solidFill>
              <a:latin typeface="Gadugi" panose="020B0502040204020203" pitchFamily="34" charset="0"/>
            </a:rPr>
            <a:t>under 18 it’s against the law </a:t>
          </a:r>
          <a:r>
            <a:rPr lang="en-GB" sz="1600" dirty="0" smtClean="0">
              <a:solidFill>
                <a:schemeClr val="accent2">
                  <a:lumMod val="50000"/>
                </a:schemeClr>
              </a:solidFill>
              <a:latin typeface="Gadugi" panose="020B0502040204020203" pitchFamily="34" charset="0"/>
            </a:rPr>
            <a:t>for anyone to take, share or have a sexual photo of you – </a:t>
          </a:r>
          <a:r>
            <a:rPr lang="en-GB" sz="1600" b="1" dirty="0" smtClean="0">
              <a:solidFill>
                <a:schemeClr val="accent2">
                  <a:lumMod val="50000"/>
                </a:schemeClr>
              </a:solidFill>
              <a:latin typeface="Gadugi" panose="020B0502040204020203" pitchFamily="34" charset="0"/>
            </a:rPr>
            <a:t>even if it’s a selfie</a:t>
          </a:r>
          <a:r>
            <a:rPr lang="en-GB" sz="1600" dirty="0" smtClean="0">
              <a:solidFill>
                <a:schemeClr val="accent2">
                  <a:lumMod val="50000"/>
                </a:schemeClr>
              </a:solidFill>
              <a:latin typeface="Gadugi" panose="020B0502040204020203" pitchFamily="34" charset="0"/>
            </a:rPr>
            <a:t>.</a:t>
          </a:r>
          <a:endParaRPr lang="en-GB" sz="1600" dirty="0">
            <a:solidFill>
              <a:schemeClr val="accent2">
                <a:lumMod val="50000"/>
              </a:schemeClr>
            </a:solidFill>
            <a:latin typeface="Gadugi" panose="020B0502040204020203" pitchFamily="34" charset="0"/>
          </a:endParaRPr>
        </a:p>
      </dgm:t>
    </dgm:pt>
    <dgm:pt modelId="{AB9DFC83-E887-4F43-9582-C71039FD5CCA}" type="parTrans" cxnId="{8F352DC2-049E-43E9-A913-C19761E96318}">
      <dgm:prSet/>
      <dgm:spPr/>
      <dgm:t>
        <a:bodyPr/>
        <a:lstStyle/>
        <a:p>
          <a:endParaRPr lang="en-US"/>
        </a:p>
      </dgm:t>
    </dgm:pt>
    <dgm:pt modelId="{E80D6663-C4C4-4ADA-B755-511AEE458A9B}" type="sibTrans" cxnId="{8F352DC2-049E-43E9-A913-C19761E96318}">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X="111612" custLinFactNeighborX="-4409" custLinFactNeighborY="-5874"/>
      <dgm:spPr/>
      <dgm:t>
        <a:bodyPr/>
        <a:lstStyle/>
        <a:p>
          <a:endParaRPr lang="en-GB"/>
        </a:p>
      </dgm:t>
    </dgm:pt>
    <dgm:pt modelId="{D9162681-726D-47DB-AB7D-07F120106C3E}" type="pres">
      <dgm:prSet presAssocID="{FDDE0AEC-D1CB-46C1-92B9-70E82DBB5B64}" presName="desTx" presStyleLbl="fgAcc1" presStyleIdx="0" presStyleCnt="1" custScaleX="137190" custScaleY="96193" custLinFactNeighborX="-4267" custLinFactNeighborY="-1534">
        <dgm:presLayoutVars>
          <dgm:bulletEnabled val="1"/>
        </dgm:presLayoutVars>
      </dgm:prSet>
      <dgm:spPr/>
      <dgm:t>
        <a:bodyPr/>
        <a:lstStyle/>
        <a:p>
          <a:endParaRPr lang="en-GB"/>
        </a:p>
      </dgm:t>
    </dgm:pt>
  </dgm:ptLst>
  <dgm:cxnLst>
    <dgm:cxn modelId="{8E352BA1-E31F-43CA-AAA2-E91E222463ED}" type="presOf" srcId="{E9905775-CA13-420C-B4F5-7F03910D07B9}" destId="{D9162681-726D-47DB-AB7D-07F120106C3E}" srcOrd="0" destOrd="0" presId="urn:microsoft.com/office/officeart/2005/8/layout/process3"/>
    <dgm:cxn modelId="{12F4F564-951D-4B3C-8F3C-742FC82AD840}" type="presOf" srcId="{3AD97F04-FE99-4091-BD0D-C54B9F434A02}" destId="{D9162681-726D-47DB-AB7D-07F120106C3E}" srcOrd="0" destOrd="1" presId="urn:microsoft.com/office/officeart/2005/8/layout/process3"/>
    <dgm:cxn modelId="{DA30FE39-B5C2-4C3E-A66D-A08D52CDC604}" type="presOf" srcId="{584C274C-3371-4D66-A06A-E6AD6BA3534F}" destId="{3304C2D5-994A-40A1-93B5-E5028E330416}" srcOrd="0" destOrd="0" presId="urn:microsoft.com/office/officeart/2005/8/layout/process3"/>
    <dgm:cxn modelId="{3F04C656-8B2A-449E-8F67-1AF8CA5E0A08}" srcId="{FDDE0AEC-D1CB-46C1-92B9-70E82DBB5B64}" destId="{3AD97F04-FE99-4091-BD0D-C54B9F434A02}" srcOrd="1" destOrd="0" parTransId="{5C25B152-81C6-42F4-8074-589931C23F2F}" sibTransId="{5129BD08-6393-497F-8402-2631CB63BA70}"/>
    <dgm:cxn modelId="{ACDF3209-04F8-4D5E-845E-B30173EBB200}" type="presOf" srcId="{FDDE0AEC-D1CB-46C1-92B9-70E82DBB5B64}" destId="{93AC8DF3-71A8-40F4-B0C2-37DF9F244D60}" srcOrd="0" destOrd="0" presId="urn:microsoft.com/office/officeart/2005/8/layout/process3"/>
    <dgm:cxn modelId="{CBB92FBE-0132-4838-AECC-AE11400C2C7C}" type="presOf" srcId="{FDDE0AEC-D1CB-46C1-92B9-70E82DBB5B64}" destId="{33846097-0C47-4597-B5AC-B1401DA759BD}" srcOrd="1" destOrd="0" presId="urn:microsoft.com/office/officeart/2005/8/layout/process3"/>
    <dgm:cxn modelId="{1A9CD680-0997-48BE-B3D6-1DE4AD7F3058}" srcId="{FDDE0AEC-D1CB-46C1-92B9-70E82DBB5B64}" destId="{E9905775-CA13-420C-B4F5-7F03910D07B9}" srcOrd="0" destOrd="0" parTransId="{1F6F0EF9-6DD4-4CC7-A920-39F94AC22B49}" sibTransId="{D5C1F7CE-EB2C-4F59-A310-3D0EAF575B81}"/>
    <dgm:cxn modelId="{8F352DC2-049E-43E9-A913-C19761E96318}" srcId="{FDDE0AEC-D1CB-46C1-92B9-70E82DBB5B64}" destId="{B49E8FB3-DCAD-4DC2-AF52-6FB8B34A8930}" srcOrd="2" destOrd="0" parTransId="{AB9DFC83-E887-4F43-9582-C71039FD5CCA}" sibTransId="{E80D6663-C4C4-4ADA-B755-511AEE458A9B}"/>
    <dgm:cxn modelId="{D3BDB0C6-7F71-475A-BF32-68CE5C13FC9E}" type="presOf" srcId="{B49E8FB3-DCAD-4DC2-AF52-6FB8B34A8930}" destId="{D9162681-726D-47DB-AB7D-07F120106C3E}" srcOrd="0" destOrd="2" presId="urn:microsoft.com/office/officeart/2005/8/layout/process3"/>
    <dgm:cxn modelId="{7FA32D90-F391-485F-9F4B-8E0AD9917B7A}" srcId="{584C274C-3371-4D66-A06A-E6AD6BA3534F}" destId="{FDDE0AEC-D1CB-46C1-92B9-70E82DBB5B64}" srcOrd="0" destOrd="0" parTransId="{DA6909B9-17DB-4CA1-8AC3-1323C43DE51E}" sibTransId="{EB367A37-34BD-4D72-A1F3-1ED5DACBB9C1}"/>
    <dgm:cxn modelId="{1880468E-E2D1-4B61-8A21-1BDD74CA9273}" type="presParOf" srcId="{3304C2D5-994A-40A1-93B5-E5028E330416}" destId="{99D49BDF-A5BD-46D6-B915-92CB5A25A0BA}" srcOrd="0" destOrd="0" presId="urn:microsoft.com/office/officeart/2005/8/layout/process3"/>
    <dgm:cxn modelId="{3E6AF7AF-E4F3-432E-A3A1-BB577473B776}" type="presParOf" srcId="{99D49BDF-A5BD-46D6-B915-92CB5A25A0BA}" destId="{93AC8DF3-71A8-40F4-B0C2-37DF9F244D60}" srcOrd="0" destOrd="0" presId="urn:microsoft.com/office/officeart/2005/8/layout/process3"/>
    <dgm:cxn modelId="{8F0EF6EB-610C-47E6-9C52-2C51E84B3839}" type="presParOf" srcId="{99D49BDF-A5BD-46D6-B915-92CB5A25A0BA}" destId="{33846097-0C47-4597-B5AC-B1401DA759BD}" srcOrd="1" destOrd="0" presId="urn:microsoft.com/office/officeart/2005/8/layout/process3"/>
    <dgm:cxn modelId="{985CB6CB-F275-47BA-91A5-14D5219FD03A}"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4C274C-3371-4D66-A06A-E6AD6BA3534F}" type="doc">
      <dgm:prSet loTypeId="urn:microsoft.com/office/officeart/2005/8/layout/process3" loCatId="process" qsTypeId="urn:microsoft.com/office/officeart/2005/8/quickstyle/simple5" qsCatId="simple" csTypeId="urn:microsoft.com/office/officeart/2005/8/colors/accent6_2" csCatId="accent6" phldr="1"/>
      <dgm:spPr/>
      <dgm:t>
        <a:bodyPr/>
        <a:lstStyle/>
        <a:p>
          <a:endParaRPr lang="en-GB"/>
        </a:p>
      </dgm:t>
    </dgm:pt>
    <dgm:pt modelId="{FDDE0AEC-D1CB-46C1-92B9-70E82DBB5B64}">
      <dgm:prSet phldrT="[Text]" custT="1"/>
      <dgm:spPr/>
      <dgm:t>
        <a:bodyPr/>
        <a:lstStyle/>
        <a:p>
          <a:r>
            <a:rPr lang="en-GB" sz="1800" dirty="0" smtClean="0">
              <a:latin typeface="Gadugi" panose="020B0502040204020203" pitchFamily="34" charset="0"/>
            </a:rPr>
            <a:t>What is </a:t>
          </a:r>
          <a:r>
            <a:rPr lang="en-US" sz="1800" dirty="0" smtClean="0">
              <a:latin typeface="Gadugi" panose="020B0502040204020203" pitchFamily="34" charset="0"/>
            </a:rPr>
            <a:t>Female Genital Mutilation?</a:t>
          </a:r>
        </a:p>
        <a:p>
          <a:endParaRPr lang="en-GB" sz="1800" dirty="0">
            <a:latin typeface="Gadugi" panose="020B0502040204020203" pitchFamily="34" charset="0"/>
          </a:endParaRPr>
        </a:p>
      </dgm:t>
    </dgm:pt>
    <dgm:pt modelId="{DA6909B9-17DB-4CA1-8AC3-1323C43DE51E}" type="parTrans" cxnId="{7FA32D90-F391-485F-9F4B-8E0AD9917B7A}">
      <dgm:prSet/>
      <dgm:spPr/>
      <dgm:t>
        <a:bodyPr/>
        <a:lstStyle/>
        <a:p>
          <a:endParaRPr lang="en-GB"/>
        </a:p>
      </dgm:t>
    </dgm:pt>
    <dgm:pt modelId="{EB367A37-34BD-4D72-A1F3-1ED5DACBB9C1}" type="sibTrans" cxnId="{7FA32D90-F391-485F-9F4B-8E0AD9917B7A}">
      <dgm:prSet/>
      <dgm:spPr/>
      <dgm:t>
        <a:bodyPr/>
        <a:lstStyle/>
        <a:p>
          <a:endParaRPr lang="en-GB"/>
        </a:p>
      </dgm:t>
    </dgm:pt>
    <dgm:pt modelId="{E9905775-CA13-420C-B4F5-7F03910D07B9}">
      <dgm:prSet phldrT="[Text]" custT="1"/>
      <dgm:spPr>
        <a:solidFill>
          <a:schemeClr val="accent6">
            <a:lumMod val="20000"/>
            <a:lumOff val="80000"/>
            <a:alpha val="90000"/>
          </a:schemeClr>
        </a:solidFill>
      </dgm:spPr>
      <dgm:t>
        <a:bodyPr/>
        <a:lstStyle/>
        <a:p>
          <a:pPr>
            <a:spcAft>
              <a:spcPts val="1200"/>
            </a:spcAft>
          </a:pPr>
          <a:r>
            <a:rPr lang="en-GB" sz="1600" dirty="0" smtClean="0">
              <a:solidFill>
                <a:schemeClr val="accent6">
                  <a:lumMod val="50000"/>
                </a:schemeClr>
              </a:solidFill>
              <a:latin typeface="Gadugi" panose="020B0502040204020203" pitchFamily="34" charset="0"/>
            </a:rPr>
            <a:t>Female Genital Mutilation is sometimes called </a:t>
          </a:r>
          <a:r>
            <a:rPr lang="en-GB" sz="1600" b="1" dirty="0" smtClean="0">
              <a:solidFill>
                <a:schemeClr val="accent6">
                  <a:lumMod val="50000"/>
                </a:schemeClr>
              </a:solidFill>
              <a:latin typeface="Gadugi" panose="020B0502040204020203" pitchFamily="34" charset="0"/>
            </a:rPr>
            <a:t>FGM</a:t>
          </a:r>
          <a:r>
            <a:rPr lang="en-GB" sz="1600" dirty="0" smtClean="0">
              <a:solidFill>
                <a:schemeClr val="accent6">
                  <a:lumMod val="50000"/>
                </a:schemeClr>
              </a:solidFill>
              <a:latin typeface="Gadugi" panose="020B0502040204020203" pitchFamily="34" charset="0"/>
            </a:rPr>
            <a:t>, female genital cutting or just </a:t>
          </a:r>
          <a:r>
            <a:rPr lang="en-GB" sz="1600" b="1" dirty="0" smtClean="0">
              <a:solidFill>
                <a:schemeClr val="accent6">
                  <a:lumMod val="50000"/>
                </a:schemeClr>
              </a:solidFill>
              <a:latin typeface="Gadugi" panose="020B0502040204020203" pitchFamily="34" charset="0"/>
            </a:rPr>
            <a:t>cutting</a:t>
          </a:r>
          <a:r>
            <a:rPr lang="en-GB" sz="1600" dirty="0" smtClean="0">
              <a:solidFill>
                <a:schemeClr val="accent6">
                  <a:lumMod val="50000"/>
                </a:schemeClr>
              </a:solidFill>
              <a:latin typeface="Gadugi" panose="020B0502040204020203" pitchFamily="34" charset="0"/>
            </a:rPr>
            <a:t> and </a:t>
          </a:r>
          <a:r>
            <a:rPr lang="en-GB" sz="1600" b="1" dirty="0" smtClean="0">
              <a:solidFill>
                <a:schemeClr val="accent6">
                  <a:lumMod val="50000"/>
                </a:schemeClr>
              </a:solidFill>
              <a:latin typeface="Gadugi" panose="020B0502040204020203" pitchFamily="34" charset="0"/>
            </a:rPr>
            <a:t>female circumcision</a:t>
          </a:r>
          <a:r>
            <a:rPr lang="en-GB" sz="1600" dirty="0" smtClean="0">
              <a:solidFill>
                <a:schemeClr val="accent6">
                  <a:lumMod val="50000"/>
                </a:schemeClr>
              </a:solidFill>
              <a:latin typeface="Gadugi" panose="020B0502040204020203" pitchFamily="34" charset="0"/>
            </a:rPr>
            <a:t>.</a:t>
          </a:r>
          <a:endParaRPr lang="en-GB" sz="1600" dirty="0">
            <a:solidFill>
              <a:schemeClr val="accent6">
                <a:lumMod val="50000"/>
              </a:schemeClr>
            </a:solidFill>
            <a:latin typeface="Gadugi" panose="020B0502040204020203" pitchFamily="34" charset="0"/>
          </a:endParaRPr>
        </a:p>
      </dgm:t>
    </dgm:pt>
    <dgm:pt modelId="{1F6F0EF9-6DD4-4CC7-A920-39F94AC22B49}" type="parTrans" cxnId="{1A9CD680-0997-48BE-B3D6-1DE4AD7F3058}">
      <dgm:prSet/>
      <dgm:spPr/>
      <dgm:t>
        <a:bodyPr/>
        <a:lstStyle/>
        <a:p>
          <a:endParaRPr lang="en-GB"/>
        </a:p>
      </dgm:t>
    </dgm:pt>
    <dgm:pt modelId="{D5C1F7CE-EB2C-4F59-A310-3D0EAF575B81}" type="sibTrans" cxnId="{1A9CD680-0997-48BE-B3D6-1DE4AD7F3058}">
      <dgm:prSet/>
      <dgm:spPr/>
      <dgm:t>
        <a:bodyPr/>
        <a:lstStyle/>
        <a:p>
          <a:endParaRPr lang="en-GB"/>
        </a:p>
      </dgm:t>
    </dgm:pt>
    <dgm:pt modelId="{0E7B8417-B61C-4804-94DA-D688AA98E413}">
      <dgm:prSet phldrT="[Text]" custT="1"/>
      <dgm:spPr>
        <a:solidFill>
          <a:schemeClr val="accent6">
            <a:lumMod val="20000"/>
            <a:lumOff val="80000"/>
            <a:alpha val="90000"/>
          </a:schemeClr>
        </a:solidFill>
      </dgm:spPr>
      <dgm:t>
        <a:bodyPr/>
        <a:lstStyle/>
        <a:p>
          <a:pPr>
            <a:spcAft>
              <a:spcPts val="1200"/>
            </a:spcAft>
          </a:pPr>
          <a:r>
            <a:rPr lang="en-GB" sz="1600" dirty="0" smtClean="0">
              <a:solidFill>
                <a:schemeClr val="accent6">
                  <a:lumMod val="50000"/>
                </a:schemeClr>
              </a:solidFill>
              <a:latin typeface="Gadugi" panose="020B0502040204020203" pitchFamily="34" charset="0"/>
            </a:rPr>
            <a:t>Girls of </a:t>
          </a:r>
          <a:r>
            <a:rPr lang="en-GB" sz="1600" b="1" dirty="0" smtClean="0">
              <a:solidFill>
                <a:schemeClr val="accent6">
                  <a:lumMod val="50000"/>
                </a:schemeClr>
              </a:solidFill>
              <a:latin typeface="Gadugi" panose="020B0502040204020203" pitchFamily="34" charset="0"/>
            </a:rPr>
            <a:t>school age </a:t>
          </a:r>
          <a:r>
            <a:rPr lang="en-GB" sz="1600" dirty="0" smtClean="0">
              <a:solidFill>
                <a:schemeClr val="accent6">
                  <a:lumMod val="50000"/>
                </a:schemeClr>
              </a:solidFill>
              <a:latin typeface="Gadugi" panose="020B0502040204020203" pitchFamily="34" charset="0"/>
            </a:rPr>
            <a:t>may be </a:t>
          </a:r>
          <a:r>
            <a:rPr lang="en-GB" sz="1600" b="1" dirty="0" smtClean="0">
              <a:solidFill>
                <a:schemeClr val="accent6">
                  <a:lumMod val="50000"/>
                </a:schemeClr>
              </a:solidFill>
              <a:latin typeface="Gadugi" panose="020B0502040204020203" pitchFamily="34" charset="0"/>
            </a:rPr>
            <a:t>taken abroad</a:t>
          </a:r>
          <a:r>
            <a:rPr lang="en-GB" sz="1600" dirty="0" smtClean="0">
              <a:solidFill>
                <a:schemeClr val="accent6">
                  <a:lumMod val="50000"/>
                </a:schemeClr>
              </a:solidFill>
              <a:latin typeface="Gadugi" panose="020B0502040204020203" pitchFamily="34" charset="0"/>
            </a:rPr>
            <a:t> at the start of holidays, giving them sufficient time for them to recover before returning to their studies. </a:t>
          </a:r>
          <a:endParaRPr lang="en-GB" sz="1600" b="1" dirty="0">
            <a:solidFill>
              <a:schemeClr val="accent6">
                <a:lumMod val="50000"/>
              </a:schemeClr>
            </a:solidFill>
            <a:latin typeface="Gadugi" panose="020B0502040204020203" pitchFamily="34" charset="0"/>
          </a:endParaRPr>
        </a:p>
      </dgm:t>
    </dgm:pt>
    <dgm:pt modelId="{1D1C9726-BBD4-4387-A9F0-1FF81C165D08}" type="parTrans" cxnId="{5D277499-FB07-4392-88A7-9F1E5F358803}">
      <dgm:prSet/>
      <dgm:spPr/>
      <dgm:t>
        <a:bodyPr/>
        <a:lstStyle/>
        <a:p>
          <a:endParaRPr lang="en-GB"/>
        </a:p>
      </dgm:t>
    </dgm:pt>
    <dgm:pt modelId="{4D55E2E7-0EC3-49D2-BE47-DA358CD691D3}" type="sibTrans" cxnId="{5D277499-FB07-4392-88A7-9F1E5F358803}">
      <dgm:prSet/>
      <dgm:spPr/>
      <dgm:t>
        <a:bodyPr/>
        <a:lstStyle/>
        <a:p>
          <a:endParaRPr lang="en-GB"/>
        </a:p>
      </dgm:t>
    </dgm:pt>
    <dgm:pt modelId="{7BC0F5A7-F681-4961-8CD4-197C4431219A}">
      <dgm:prSet phldrT="[Text]" custT="1"/>
      <dgm:spPr>
        <a:solidFill>
          <a:schemeClr val="accent6">
            <a:lumMod val="20000"/>
            <a:lumOff val="80000"/>
            <a:alpha val="90000"/>
          </a:schemeClr>
        </a:solidFill>
      </dgm:spPr>
      <dgm:t>
        <a:bodyPr/>
        <a:lstStyle/>
        <a:p>
          <a:pPr>
            <a:spcAft>
              <a:spcPts val="1200"/>
            </a:spcAft>
          </a:pPr>
          <a:r>
            <a:rPr lang="en-US" sz="1600" dirty="0" smtClean="0">
              <a:solidFill>
                <a:schemeClr val="accent6">
                  <a:lumMod val="50000"/>
                </a:schemeClr>
              </a:solidFill>
              <a:latin typeface="Gadugi" panose="020B0502040204020203" pitchFamily="34" charset="0"/>
            </a:rPr>
            <a:t>FGM</a:t>
          </a:r>
          <a:r>
            <a:rPr lang="en-GB" sz="1600" dirty="0" smtClean="0">
              <a:solidFill>
                <a:schemeClr val="accent6">
                  <a:lumMod val="50000"/>
                </a:schemeClr>
              </a:solidFill>
              <a:latin typeface="Gadugi" panose="020B0502040204020203" pitchFamily="34" charset="0"/>
            </a:rPr>
            <a:t> is a form of </a:t>
          </a:r>
          <a:r>
            <a:rPr lang="en-GB" sz="1600" b="1" dirty="0" smtClean="0">
              <a:solidFill>
                <a:schemeClr val="accent6">
                  <a:lumMod val="50000"/>
                </a:schemeClr>
              </a:solidFill>
              <a:latin typeface="Gadugi" panose="020B0502040204020203" pitchFamily="34" charset="0"/>
            </a:rPr>
            <a:t>child abuse</a:t>
          </a:r>
          <a:r>
            <a:rPr lang="en-GB" sz="1600" dirty="0" smtClean="0">
              <a:solidFill>
                <a:schemeClr val="accent6">
                  <a:lumMod val="50000"/>
                </a:schemeClr>
              </a:solidFill>
              <a:latin typeface="Gadugi" panose="020B0502040204020203" pitchFamily="34" charset="0"/>
            </a:rPr>
            <a:t>.</a:t>
          </a:r>
          <a:endParaRPr lang="en-GB" sz="1600" b="1" dirty="0">
            <a:solidFill>
              <a:schemeClr val="accent6">
                <a:lumMod val="50000"/>
              </a:schemeClr>
            </a:solidFill>
            <a:latin typeface="Gadugi" panose="020B0502040204020203" pitchFamily="34" charset="0"/>
          </a:endParaRPr>
        </a:p>
      </dgm:t>
    </dgm:pt>
    <dgm:pt modelId="{74F818AF-E7BD-4B04-BA36-BC5C60ACED05}" type="parTrans" cxnId="{C7FBB7FF-E484-4EDF-B589-94ACFF22F26D}">
      <dgm:prSet/>
      <dgm:spPr/>
      <dgm:t>
        <a:bodyPr/>
        <a:lstStyle/>
        <a:p>
          <a:endParaRPr lang="en-GB"/>
        </a:p>
      </dgm:t>
    </dgm:pt>
    <dgm:pt modelId="{83330307-57E5-4470-9A18-B186B3C229E2}" type="sibTrans" cxnId="{C7FBB7FF-E484-4EDF-B589-94ACFF22F26D}">
      <dgm:prSet/>
      <dgm:spPr/>
      <dgm:t>
        <a:bodyPr/>
        <a:lstStyle/>
        <a:p>
          <a:endParaRPr lang="en-GB"/>
        </a:p>
      </dgm:t>
    </dgm:pt>
    <dgm:pt modelId="{9E043E09-DD98-4B77-95CE-46E4859F7584}">
      <dgm:prSet phldrT="[Text]" custT="1"/>
      <dgm:spPr>
        <a:solidFill>
          <a:schemeClr val="accent6">
            <a:lumMod val="20000"/>
            <a:lumOff val="80000"/>
            <a:alpha val="90000"/>
          </a:schemeClr>
        </a:solidFill>
      </dgm:spPr>
      <dgm:t>
        <a:bodyPr/>
        <a:lstStyle/>
        <a:p>
          <a:pPr>
            <a:spcAft>
              <a:spcPts val="1200"/>
            </a:spcAft>
          </a:pPr>
          <a:r>
            <a:rPr lang="en-GB" sz="1600" b="0" dirty="0" smtClean="0">
              <a:solidFill>
                <a:schemeClr val="accent6">
                  <a:lumMod val="50000"/>
                </a:schemeClr>
              </a:solidFill>
              <a:latin typeface="Gadugi" panose="020B0502040204020203" pitchFamily="34" charset="0"/>
            </a:rPr>
            <a:t>FGM can </a:t>
          </a:r>
          <a:r>
            <a:rPr lang="en-GB" sz="1600" b="1" dirty="0" smtClean="0">
              <a:solidFill>
                <a:schemeClr val="accent6">
                  <a:lumMod val="50000"/>
                </a:schemeClr>
              </a:solidFill>
              <a:latin typeface="Gadugi" panose="020B0502040204020203" pitchFamily="34" charset="0"/>
            </a:rPr>
            <a:t>occur at any age, </a:t>
          </a:r>
          <a:r>
            <a:rPr lang="en-GB" sz="1600" b="0" dirty="0" smtClean="0">
              <a:solidFill>
                <a:schemeClr val="accent6">
                  <a:lumMod val="50000"/>
                </a:schemeClr>
              </a:solidFill>
              <a:latin typeface="Gadugi" panose="020B0502040204020203" pitchFamily="34" charset="0"/>
            </a:rPr>
            <a:t>from birth to marriage and beyond</a:t>
          </a:r>
          <a:r>
            <a:rPr lang="en-GB" sz="1600" b="1" dirty="0" smtClean="0">
              <a:solidFill>
                <a:schemeClr val="accent6">
                  <a:lumMod val="50000"/>
                </a:schemeClr>
              </a:solidFill>
              <a:latin typeface="Gadugi" panose="020B0502040204020203" pitchFamily="34" charset="0"/>
            </a:rPr>
            <a:t>.</a:t>
          </a:r>
          <a:endParaRPr lang="en-GB" sz="1600" b="1" dirty="0">
            <a:solidFill>
              <a:schemeClr val="accent6">
                <a:lumMod val="50000"/>
              </a:schemeClr>
            </a:solidFill>
            <a:latin typeface="Gadugi" panose="020B0502040204020203" pitchFamily="34" charset="0"/>
          </a:endParaRPr>
        </a:p>
      </dgm:t>
    </dgm:pt>
    <dgm:pt modelId="{31C81CD8-7071-4EE7-94E5-251116393712}" type="parTrans" cxnId="{5CFBEF2F-7669-4068-8867-823941419EE3}">
      <dgm:prSet/>
      <dgm:spPr/>
      <dgm:t>
        <a:bodyPr/>
        <a:lstStyle/>
        <a:p>
          <a:endParaRPr lang="en-US"/>
        </a:p>
      </dgm:t>
    </dgm:pt>
    <dgm:pt modelId="{6672A4BD-2ECC-4A23-9C34-F682EF5058CD}" type="sibTrans" cxnId="{5CFBEF2F-7669-4068-8867-823941419EE3}">
      <dgm:prSet/>
      <dgm:spPr/>
      <dgm:t>
        <a:bodyPr/>
        <a:lstStyle/>
        <a:p>
          <a:endParaRPr lang="en-US"/>
        </a:p>
      </dgm:t>
    </dgm:pt>
    <dgm:pt modelId="{3304C2D5-994A-40A1-93B5-E5028E330416}" type="pres">
      <dgm:prSet presAssocID="{584C274C-3371-4D66-A06A-E6AD6BA3534F}" presName="linearFlow" presStyleCnt="0">
        <dgm:presLayoutVars>
          <dgm:dir/>
          <dgm:animLvl val="lvl"/>
          <dgm:resizeHandles val="exact"/>
        </dgm:presLayoutVars>
      </dgm:prSet>
      <dgm:spPr/>
      <dgm:t>
        <a:bodyPr/>
        <a:lstStyle/>
        <a:p>
          <a:endParaRPr lang="en-GB"/>
        </a:p>
      </dgm:t>
    </dgm:pt>
    <dgm:pt modelId="{99D49BDF-A5BD-46D6-B915-92CB5A25A0BA}" type="pres">
      <dgm:prSet presAssocID="{FDDE0AEC-D1CB-46C1-92B9-70E82DBB5B64}" presName="composite" presStyleCnt="0"/>
      <dgm:spPr/>
      <dgm:t>
        <a:bodyPr/>
        <a:lstStyle/>
        <a:p>
          <a:endParaRPr lang="en-GB"/>
        </a:p>
      </dgm:t>
    </dgm:pt>
    <dgm:pt modelId="{93AC8DF3-71A8-40F4-B0C2-37DF9F244D60}" type="pres">
      <dgm:prSet presAssocID="{FDDE0AEC-D1CB-46C1-92B9-70E82DBB5B64}" presName="parTx" presStyleLbl="node1" presStyleIdx="0" presStyleCnt="1">
        <dgm:presLayoutVars>
          <dgm:chMax val="0"/>
          <dgm:chPref val="0"/>
          <dgm:bulletEnabled val="1"/>
        </dgm:presLayoutVars>
      </dgm:prSet>
      <dgm:spPr/>
      <dgm:t>
        <a:bodyPr/>
        <a:lstStyle/>
        <a:p>
          <a:endParaRPr lang="en-GB"/>
        </a:p>
      </dgm:t>
    </dgm:pt>
    <dgm:pt modelId="{33846097-0C47-4597-B5AC-B1401DA759BD}" type="pres">
      <dgm:prSet presAssocID="{FDDE0AEC-D1CB-46C1-92B9-70E82DBB5B64}" presName="parSh" presStyleLbl="node1" presStyleIdx="0" presStyleCnt="1" custScaleX="121204" custScaleY="96703"/>
      <dgm:spPr/>
      <dgm:t>
        <a:bodyPr/>
        <a:lstStyle/>
        <a:p>
          <a:endParaRPr lang="en-GB"/>
        </a:p>
      </dgm:t>
    </dgm:pt>
    <dgm:pt modelId="{D9162681-726D-47DB-AB7D-07F120106C3E}" type="pres">
      <dgm:prSet presAssocID="{FDDE0AEC-D1CB-46C1-92B9-70E82DBB5B64}" presName="desTx" presStyleLbl="fgAcc1" presStyleIdx="0" presStyleCnt="1" custScaleX="120709" custLinFactNeighborX="-24334" custLinFactNeighborY="-4703">
        <dgm:presLayoutVars>
          <dgm:bulletEnabled val="1"/>
        </dgm:presLayoutVars>
      </dgm:prSet>
      <dgm:spPr/>
      <dgm:t>
        <a:bodyPr/>
        <a:lstStyle/>
        <a:p>
          <a:endParaRPr lang="en-GB"/>
        </a:p>
      </dgm:t>
    </dgm:pt>
  </dgm:ptLst>
  <dgm:cxnLst>
    <dgm:cxn modelId="{5D3B79E5-D2F9-44EB-9ED0-70951FC515A4}" type="presOf" srcId="{9E043E09-DD98-4B77-95CE-46E4859F7584}" destId="{D9162681-726D-47DB-AB7D-07F120106C3E}" srcOrd="0" destOrd="3" presId="urn:microsoft.com/office/officeart/2005/8/layout/process3"/>
    <dgm:cxn modelId="{5D277499-FB07-4392-88A7-9F1E5F358803}" srcId="{FDDE0AEC-D1CB-46C1-92B9-70E82DBB5B64}" destId="{0E7B8417-B61C-4804-94DA-D688AA98E413}" srcOrd="2" destOrd="0" parTransId="{1D1C9726-BBD4-4387-A9F0-1FF81C165D08}" sibTransId="{4D55E2E7-0EC3-49D2-BE47-DA358CD691D3}"/>
    <dgm:cxn modelId="{5CFBEF2F-7669-4068-8867-823941419EE3}" srcId="{FDDE0AEC-D1CB-46C1-92B9-70E82DBB5B64}" destId="{9E043E09-DD98-4B77-95CE-46E4859F7584}" srcOrd="3" destOrd="0" parTransId="{31C81CD8-7071-4EE7-94E5-251116393712}" sibTransId="{6672A4BD-2ECC-4A23-9C34-F682EF5058CD}"/>
    <dgm:cxn modelId="{20684011-4A34-48BB-9E80-398827221F2C}" type="presOf" srcId="{E9905775-CA13-420C-B4F5-7F03910D07B9}" destId="{D9162681-726D-47DB-AB7D-07F120106C3E}" srcOrd="0" destOrd="0" presId="urn:microsoft.com/office/officeart/2005/8/layout/process3"/>
    <dgm:cxn modelId="{8996B1AE-875E-45FB-AE7F-32094335D3E8}" type="presOf" srcId="{FDDE0AEC-D1CB-46C1-92B9-70E82DBB5B64}" destId="{33846097-0C47-4597-B5AC-B1401DA759BD}" srcOrd="1" destOrd="0" presId="urn:microsoft.com/office/officeart/2005/8/layout/process3"/>
    <dgm:cxn modelId="{7FA32D90-F391-485F-9F4B-8E0AD9917B7A}" srcId="{584C274C-3371-4D66-A06A-E6AD6BA3534F}" destId="{FDDE0AEC-D1CB-46C1-92B9-70E82DBB5B64}" srcOrd="0" destOrd="0" parTransId="{DA6909B9-17DB-4CA1-8AC3-1323C43DE51E}" sibTransId="{EB367A37-34BD-4D72-A1F3-1ED5DACBB9C1}"/>
    <dgm:cxn modelId="{8D1FBAF7-3FB8-4858-AB8E-47D7E6086A9E}" type="presOf" srcId="{7BC0F5A7-F681-4961-8CD4-197C4431219A}" destId="{D9162681-726D-47DB-AB7D-07F120106C3E}" srcOrd="0" destOrd="1" presId="urn:microsoft.com/office/officeart/2005/8/layout/process3"/>
    <dgm:cxn modelId="{5E9403A1-758B-4B29-94C8-FA9540685F62}" type="presOf" srcId="{584C274C-3371-4D66-A06A-E6AD6BA3534F}" destId="{3304C2D5-994A-40A1-93B5-E5028E330416}" srcOrd="0" destOrd="0" presId="urn:microsoft.com/office/officeart/2005/8/layout/process3"/>
    <dgm:cxn modelId="{F12BF97B-0604-4FA0-A7E9-D51B0D37CECA}" type="presOf" srcId="{FDDE0AEC-D1CB-46C1-92B9-70E82DBB5B64}" destId="{93AC8DF3-71A8-40F4-B0C2-37DF9F244D60}" srcOrd="0" destOrd="0" presId="urn:microsoft.com/office/officeart/2005/8/layout/process3"/>
    <dgm:cxn modelId="{C7FBB7FF-E484-4EDF-B589-94ACFF22F26D}" srcId="{FDDE0AEC-D1CB-46C1-92B9-70E82DBB5B64}" destId="{7BC0F5A7-F681-4961-8CD4-197C4431219A}" srcOrd="1" destOrd="0" parTransId="{74F818AF-E7BD-4B04-BA36-BC5C60ACED05}" sibTransId="{83330307-57E5-4470-9A18-B186B3C229E2}"/>
    <dgm:cxn modelId="{37AB186A-CFD5-40E9-86E5-441B0B89D588}" type="presOf" srcId="{0E7B8417-B61C-4804-94DA-D688AA98E413}" destId="{D9162681-726D-47DB-AB7D-07F120106C3E}" srcOrd="0" destOrd="2" presId="urn:microsoft.com/office/officeart/2005/8/layout/process3"/>
    <dgm:cxn modelId="{1A9CD680-0997-48BE-B3D6-1DE4AD7F3058}" srcId="{FDDE0AEC-D1CB-46C1-92B9-70E82DBB5B64}" destId="{E9905775-CA13-420C-B4F5-7F03910D07B9}" srcOrd="0" destOrd="0" parTransId="{1F6F0EF9-6DD4-4CC7-A920-39F94AC22B49}" sibTransId="{D5C1F7CE-EB2C-4F59-A310-3D0EAF575B81}"/>
    <dgm:cxn modelId="{3E938EAD-8762-4BCD-807F-02880AE0521D}" type="presParOf" srcId="{3304C2D5-994A-40A1-93B5-E5028E330416}" destId="{99D49BDF-A5BD-46D6-B915-92CB5A25A0BA}" srcOrd="0" destOrd="0" presId="urn:microsoft.com/office/officeart/2005/8/layout/process3"/>
    <dgm:cxn modelId="{FD9BAEF6-7702-4026-B0AF-B13E3E55E333}" type="presParOf" srcId="{99D49BDF-A5BD-46D6-B915-92CB5A25A0BA}" destId="{93AC8DF3-71A8-40F4-B0C2-37DF9F244D60}" srcOrd="0" destOrd="0" presId="urn:microsoft.com/office/officeart/2005/8/layout/process3"/>
    <dgm:cxn modelId="{77345126-3297-450F-B783-32BFB5F02CDF}" type="presParOf" srcId="{99D49BDF-A5BD-46D6-B915-92CB5A25A0BA}" destId="{33846097-0C47-4597-B5AC-B1401DA759BD}" srcOrd="1" destOrd="0" presId="urn:microsoft.com/office/officeart/2005/8/layout/process3"/>
    <dgm:cxn modelId="{29590A87-C523-4B5E-903F-2343FB305EF4}" type="presParOf" srcId="{99D49BDF-A5BD-46D6-B915-92CB5A25A0BA}" destId="{D9162681-726D-47DB-AB7D-07F120106C3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C2D05-5F80-413E-ACC5-F908CCD70FFE}">
      <dsp:nvSpPr>
        <dsp:cNvPr id="0" name=""/>
        <dsp:cNvSpPr/>
      </dsp:nvSpPr>
      <dsp:spPr>
        <a:xfrm>
          <a:off x="0" y="0"/>
          <a:ext cx="3135434" cy="48449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1" kern="1200" dirty="0" smtClean="0">
            <a:latin typeface="Gadugi" panose="020B0502040204020203" pitchFamily="34" charset="0"/>
            <a:cs typeface="Calibri Light" panose="020F0302020204030204" pitchFamily="34" charset="0"/>
          </a:endParaRPr>
        </a:p>
        <a:p>
          <a:pPr lvl="0" algn="ctr" defTabSz="800100">
            <a:lnSpc>
              <a:spcPct val="90000"/>
            </a:lnSpc>
            <a:spcBef>
              <a:spcPct val="0"/>
            </a:spcBef>
            <a:spcAft>
              <a:spcPct val="35000"/>
            </a:spcAft>
          </a:pPr>
          <a:r>
            <a:rPr lang="en-GB" sz="1700" b="1" kern="1200" dirty="0" smtClean="0">
              <a:latin typeface="Gadugi" panose="020B0502040204020203" pitchFamily="34" charset="0"/>
              <a:cs typeface="Calibri Light" panose="020F0302020204030204" pitchFamily="34" charset="0"/>
            </a:rPr>
            <a:t>What is safeguarding?</a:t>
          </a:r>
        </a:p>
        <a:p>
          <a:pPr lvl="0" algn="ctr" defTabSz="800100">
            <a:lnSpc>
              <a:spcPct val="90000"/>
            </a:lnSpc>
            <a:spcBef>
              <a:spcPct val="0"/>
            </a:spcBef>
            <a:spcAft>
              <a:spcPct val="35000"/>
            </a:spcAft>
          </a:pPr>
          <a:r>
            <a:rPr lang="en-US" sz="1400" kern="1200" dirty="0" smtClean="0">
              <a:latin typeface="Gadugi" panose="020B0502040204020203" pitchFamily="34" charset="0"/>
              <a:cs typeface="Calibri Light" panose="020F0302020204030204" pitchFamily="34" charset="0"/>
            </a:rPr>
            <a:t>Safeguarding is about </a:t>
          </a:r>
          <a:r>
            <a:rPr lang="en-US" sz="1400" b="0" kern="1200" dirty="0" smtClean="0">
              <a:latin typeface="Gadugi" panose="020B0502040204020203" pitchFamily="34" charset="0"/>
              <a:cs typeface="Calibri Light" panose="020F0302020204030204" pitchFamily="34" charset="0"/>
            </a:rPr>
            <a:t>keeping children and young people </a:t>
          </a:r>
          <a:r>
            <a:rPr lang="en-US" sz="1600" b="1" kern="1200" dirty="0" smtClean="0">
              <a:latin typeface="Gadugi" panose="020B0502040204020203" pitchFamily="34" charset="0"/>
              <a:cs typeface="Calibri Light" panose="020F0302020204030204" pitchFamily="34" charset="0"/>
            </a:rPr>
            <a:t>safe </a:t>
          </a:r>
          <a:r>
            <a:rPr lang="en-US" sz="1600" b="0" kern="1200" dirty="0" smtClean="0">
              <a:latin typeface="Gadugi" panose="020B0502040204020203" pitchFamily="34" charset="0"/>
              <a:cs typeface="Calibri Light" panose="020F0302020204030204" pitchFamily="34" charset="0"/>
            </a:rPr>
            <a:t>and </a:t>
          </a:r>
          <a:r>
            <a:rPr lang="en-US" sz="1400" b="1" kern="1200" dirty="0" smtClean="0">
              <a:latin typeface="Gadugi" panose="020B0502040204020203" pitchFamily="34" charset="0"/>
              <a:cs typeface="Calibri Light" panose="020F0302020204030204" pitchFamily="34" charset="0"/>
            </a:rPr>
            <a:t>protecting</a:t>
          </a:r>
          <a:r>
            <a:rPr lang="en-US" sz="1400" b="0" kern="1200" dirty="0" smtClean="0">
              <a:latin typeface="Gadugi" panose="020B0502040204020203" pitchFamily="34" charset="0"/>
              <a:cs typeface="Calibri Light" panose="020F0302020204030204" pitchFamily="34" charset="0"/>
            </a:rPr>
            <a:t> </a:t>
          </a:r>
          <a:r>
            <a:rPr lang="en-US" sz="1400" kern="1200" dirty="0" smtClean="0">
              <a:latin typeface="Gadugi" panose="020B0502040204020203" pitchFamily="34" charset="0"/>
              <a:cs typeface="Calibri Light" panose="020F0302020204030204" pitchFamily="34" charset="0"/>
            </a:rPr>
            <a:t>them from </a:t>
          </a:r>
          <a:r>
            <a:rPr lang="en-US" sz="1600" b="1" kern="1200" dirty="0" smtClean="0">
              <a:latin typeface="Gadugi" panose="020B0502040204020203" pitchFamily="34" charset="0"/>
              <a:cs typeface="Calibri Light" panose="020F0302020204030204" pitchFamily="34" charset="0"/>
            </a:rPr>
            <a:t>harm</a:t>
          </a:r>
          <a:r>
            <a:rPr lang="en-US" sz="1400" kern="1200" dirty="0" smtClean="0">
              <a:latin typeface="Gadugi" panose="020B0502040204020203" pitchFamily="34" charset="0"/>
              <a:cs typeface="Calibri Light" panose="020F0302020204030204" pitchFamily="34" charset="0"/>
            </a:rPr>
            <a:t>, while making sure they grow up in a </a:t>
          </a:r>
          <a:r>
            <a:rPr lang="en-US" sz="1600" b="0" kern="1200" dirty="0" smtClean="0">
              <a:latin typeface="Gadugi" panose="020B0502040204020203" pitchFamily="34" charset="0"/>
              <a:cs typeface="Calibri Light" panose="020F0302020204030204" pitchFamily="34" charset="0"/>
            </a:rPr>
            <a:t>safe</a:t>
          </a:r>
          <a:r>
            <a:rPr lang="en-US" sz="1400" b="0" kern="1200" dirty="0" smtClean="0">
              <a:latin typeface="Gadugi" panose="020B0502040204020203" pitchFamily="34" charset="0"/>
              <a:cs typeface="Calibri Light" panose="020F0302020204030204" pitchFamily="34" charset="0"/>
            </a:rPr>
            <a:t> </a:t>
          </a:r>
          <a:r>
            <a:rPr lang="en-US" sz="1400" kern="1200" dirty="0" smtClean="0">
              <a:latin typeface="Gadugi" panose="020B0502040204020203" pitchFamily="34" charset="0"/>
              <a:cs typeface="Calibri Light" panose="020F0302020204030204" pitchFamily="34" charset="0"/>
            </a:rPr>
            <a:t>environment.</a:t>
          </a:r>
          <a:endParaRPr lang="en-GB" sz="1800" b="1" kern="1200" dirty="0">
            <a:latin typeface="Gadugi" panose="020B0502040204020203" pitchFamily="34" charset="0"/>
            <a:cs typeface="Calibri Light" panose="020F0302020204030204" pitchFamily="34" charset="0"/>
          </a:endParaRPr>
        </a:p>
      </dsp:txBody>
      <dsp:txXfrm>
        <a:off x="0" y="1937984"/>
        <a:ext cx="3135434" cy="1937984"/>
      </dsp:txXfrm>
    </dsp:sp>
    <dsp:sp modelId="{E176CC41-9C64-4074-BE8D-1BD924CEF120}">
      <dsp:nvSpPr>
        <dsp:cNvPr id="0" name=""/>
        <dsp:cNvSpPr/>
      </dsp:nvSpPr>
      <dsp:spPr>
        <a:xfrm>
          <a:off x="560407" y="141380"/>
          <a:ext cx="2018651" cy="191200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D4D4D67-D781-4454-9EC5-A3044DEAE8ED}">
      <dsp:nvSpPr>
        <dsp:cNvPr id="0" name=""/>
        <dsp:cNvSpPr/>
      </dsp:nvSpPr>
      <dsp:spPr>
        <a:xfrm>
          <a:off x="3113965" y="0"/>
          <a:ext cx="3135434" cy="48449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dirty="0" smtClean="0">
            <a:latin typeface="Gadugi" panose="020B0502040204020203" pitchFamily="34" charset="0"/>
            <a:cs typeface="Calibri Light" panose="020F0302020204030204" pitchFamily="34" charset="0"/>
          </a:endParaRPr>
        </a:p>
        <a:p>
          <a:pPr lvl="0" algn="ctr" defTabSz="755650">
            <a:lnSpc>
              <a:spcPct val="90000"/>
            </a:lnSpc>
            <a:spcBef>
              <a:spcPct val="0"/>
            </a:spcBef>
            <a:spcAft>
              <a:spcPct val="35000"/>
            </a:spcAft>
          </a:pPr>
          <a:r>
            <a:rPr lang="en-US" sz="1700" b="1" kern="1200" dirty="0" smtClean="0">
              <a:latin typeface="Gadugi" panose="020B0502040204020203" pitchFamily="34" charset="0"/>
              <a:cs typeface="Calibri Light" panose="020F0302020204030204" pitchFamily="34" charset="0"/>
            </a:rPr>
            <a:t>What does DMAT do?</a:t>
          </a:r>
        </a:p>
        <a:p>
          <a:pPr lvl="0" algn="ctr" defTabSz="755650">
            <a:lnSpc>
              <a:spcPct val="90000"/>
            </a:lnSpc>
            <a:spcBef>
              <a:spcPct val="0"/>
            </a:spcBef>
            <a:spcAft>
              <a:spcPct val="35000"/>
            </a:spcAft>
          </a:pPr>
          <a:r>
            <a:rPr lang="en-US" sz="1400" kern="1200" dirty="0" smtClean="0">
              <a:latin typeface="Gadugi" panose="020B0502040204020203" pitchFamily="34" charset="0"/>
              <a:cs typeface="Calibri Light" panose="020F0302020204030204" pitchFamily="34" charset="0"/>
            </a:rPr>
            <a:t>We promote the </a:t>
          </a:r>
          <a:r>
            <a:rPr lang="en-US" sz="1400" b="1" kern="1200" dirty="0" smtClean="0">
              <a:latin typeface="Gadugi" panose="020B0502040204020203" pitchFamily="34" charset="0"/>
              <a:cs typeface="Calibri Light" panose="020F0302020204030204" pitchFamily="34" charset="0"/>
            </a:rPr>
            <a:t>welfare</a:t>
          </a:r>
          <a:r>
            <a:rPr lang="en-US" sz="1400" kern="1200" dirty="0" smtClean="0">
              <a:latin typeface="Gadugi" panose="020B0502040204020203" pitchFamily="34" charset="0"/>
              <a:cs typeface="Calibri Light" panose="020F0302020204030204" pitchFamily="34" charset="0"/>
            </a:rPr>
            <a:t> of children and young people, </a:t>
          </a:r>
          <a:r>
            <a:rPr lang="en-US" sz="1400" b="1" kern="1200" dirty="0" smtClean="0">
              <a:latin typeface="Gadugi" panose="020B0502040204020203" pitchFamily="34" charset="0"/>
              <a:cs typeface="Calibri Light" panose="020F0302020204030204" pitchFamily="34" charset="0"/>
            </a:rPr>
            <a:t>safeguarding </a:t>
          </a:r>
          <a:r>
            <a:rPr lang="en-US" sz="1400" kern="1200" dirty="0" smtClean="0">
              <a:latin typeface="Gadugi" panose="020B0502040204020203" pitchFamily="34" charset="0"/>
              <a:cs typeface="Calibri Light" panose="020F0302020204030204" pitchFamily="34" charset="0"/>
            </a:rPr>
            <a:t>them from harm and </a:t>
          </a:r>
          <a:r>
            <a:rPr lang="en-US" sz="1400" b="1" kern="1200" dirty="0" smtClean="0">
              <a:latin typeface="Gadugi" panose="020B0502040204020203" pitchFamily="34" charset="0"/>
              <a:cs typeface="Calibri Light" panose="020F0302020204030204" pitchFamily="34" charset="0"/>
            </a:rPr>
            <a:t>protecting</a:t>
          </a:r>
          <a:r>
            <a:rPr lang="en-US" sz="1400" kern="1200" dirty="0" smtClean="0">
              <a:latin typeface="Gadugi" panose="020B0502040204020203" pitchFamily="34" charset="0"/>
              <a:cs typeface="Calibri Light" panose="020F0302020204030204" pitchFamily="34" charset="0"/>
            </a:rPr>
            <a:t> those children who are at significant risk of </a:t>
          </a:r>
          <a:r>
            <a:rPr lang="en-US" sz="1400" b="1" kern="1200" dirty="0" smtClean="0">
              <a:latin typeface="Gadugi" panose="020B0502040204020203" pitchFamily="34" charset="0"/>
              <a:cs typeface="Calibri Light" panose="020F0302020204030204" pitchFamily="34" charset="0"/>
            </a:rPr>
            <a:t>harm or neglect</a:t>
          </a:r>
          <a:r>
            <a:rPr lang="en-US" sz="1400" kern="1200" dirty="0" smtClean="0">
              <a:latin typeface="Gadugi" panose="020B0502040204020203" pitchFamily="34" charset="0"/>
              <a:cs typeface="Calibri Light" panose="020F0302020204030204" pitchFamily="34" charset="0"/>
            </a:rPr>
            <a:t>.</a:t>
          </a:r>
          <a:endParaRPr lang="en-GB" sz="1800" b="1" kern="1200" dirty="0">
            <a:latin typeface="Gadugi" panose="020B0502040204020203" pitchFamily="34" charset="0"/>
            <a:cs typeface="Calibri Light" panose="020F0302020204030204" pitchFamily="34" charset="0"/>
          </a:endParaRPr>
        </a:p>
      </dsp:txBody>
      <dsp:txXfrm>
        <a:off x="3113965" y="1937984"/>
        <a:ext cx="3135434" cy="1937984"/>
      </dsp:txXfrm>
    </dsp:sp>
    <dsp:sp modelId="{1ABA519C-D490-46B3-8547-C80B8875009A}">
      <dsp:nvSpPr>
        <dsp:cNvPr id="0" name=""/>
        <dsp:cNvSpPr/>
      </dsp:nvSpPr>
      <dsp:spPr>
        <a:xfrm>
          <a:off x="3833264" y="141380"/>
          <a:ext cx="1931932" cy="19120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EEE078-4846-4DE3-B518-6D369EE8CD3F}">
      <dsp:nvSpPr>
        <dsp:cNvPr id="0" name=""/>
        <dsp:cNvSpPr/>
      </dsp:nvSpPr>
      <dsp:spPr>
        <a:xfrm>
          <a:off x="6253194" y="0"/>
          <a:ext cx="3135434" cy="48449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GB" sz="1600" b="1" kern="1200" dirty="0" smtClean="0">
            <a:latin typeface="Gadugi" panose="020B0502040204020203" pitchFamily="34" charset="0"/>
          </a:endParaRPr>
        </a:p>
        <a:p>
          <a:pPr lvl="0" algn="ctr" defTabSz="711200">
            <a:lnSpc>
              <a:spcPct val="90000"/>
            </a:lnSpc>
            <a:spcBef>
              <a:spcPct val="0"/>
            </a:spcBef>
            <a:spcAft>
              <a:spcPct val="35000"/>
            </a:spcAft>
          </a:pPr>
          <a:endParaRPr lang="en-GB" sz="1600" b="1" kern="1200" dirty="0" smtClean="0">
            <a:latin typeface="Gadugi" panose="020B0502040204020203" pitchFamily="34" charset="0"/>
          </a:endParaRPr>
        </a:p>
        <a:p>
          <a:pPr lvl="0" algn="ctr" defTabSz="711200">
            <a:lnSpc>
              <a:spcPct val="90000"/>
            </a:lnSpc>
            <a:spcBef>
              <a:spcPct val="0"/>
            </a:spcBef>
            <a:spcAft>
              <a:spcPct val="35000"/>
            </a:spcAft>
          </a:pPr>
          <a:r>
            <a:rPr lang="en-GB" sz="1600" b="1" kern="1200" dirty="0" smtClean="0">
              <a:latin typeface="Gadugi" panose="020B0502040204020203" pitchFamily="34" charset="0"/>
            </a:rPr>
            <a:t>What does it mean for me?</a:t>
          </a:r>
        </a:p>
        <a:p>
          <a:pPr lvl="0" algn="ctr" defTabSz="711200">
            <a:lnSpc>
              <a:spcPct val="90000"/>
            </a:lnSpc>
            <a:spcBef>
              <a:spcPct val="0"/>
            </a:spcBef>
            <a:spcAft>
              <a:spcPct val="35000"/>
            </a:spcAft>
          </a:pPr>
          <a:r>
            <a:rPr lang="en-US" sz="1400" kern="1200" dirty="0" smtClean="0">
              <a:latin typeface="Gadugi" panose="020B0502040204020203" pitchFamily="34" charset="0"/>
            </a:rPr>
            <a:t>Agencies including the Devon Children’s and Families Partnership, the Police, Schools and Colleges and Health Services such as GPs, Hospitals and Health Visitors </a:t>
          </a:r>
          <a:r>
            <a:rPr lang="en-US" sz="1400" b="0" kern="1200" dirty="0" smtClean="0">
              <a:latin typeface="Gadugi" panose="020B0502040204020203" pitchFamily="34" charset="0"/>
            </a:rPr>
            <a:t>are </a:t>
          </a:r>
          <a:r>
            <a:rPr lang="en-US" sz="1600" b="1" kern="1200" dirty="0" smtClean="0">
              <a:latin typeface="Gadugi" panose="020B0502040204020203" pitchFamily="34" charset="0"/>
            </a:rPr>
            <a:t>all here to help</a:t>
          </a:r>
          <a:r>
            <a:rPr lang="en-US" sz="1400" kern="1200" dirty="0" smtClean="0">
              <a:latin typeface="Gadugi" panose="020B0502040204020203" pitchFamily="34" charset="0"/>
            </a:rPr>
            <a:t>.</a:t>
          </a:r>
          <a:endParaRPr lang="en-GB" sz="1600" b="1" kern="1200" dirty="0">
            <a:latin typeface="Gadugi" panose="020B0502040204020203" pitchFamily="34" charset="0"/>
          </a:endParaRPr>
        </a:p>
      </dsp:txBody>
      <dsp:txXfrm>
        <a:off x="6253194" y="1937984"/>
        <a:ext cx="3135434" cy="1937984"/>
      </dsp:txXfrm>
    </dsp:sp>
    <dsp:sp modelId="{7FBB43B3-3D91-4E04-A214-16AAF2225BCB}">
      <dsp:nvSpPr>
        <dsp:cNvPr id="0" name=""/>
        <dsp:cNvSpPr/>
      </dsp:nvSpPr>
      <dsp:spPr>
        <a:xfrm>
          <a:off x="7042941" y="141380"/>
          <a:ext cx="1971572" cy="191200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5FA981A-7261-43B2-A010-75BFA8CD0CF8}">
      <dsp:nvSpPr>
        <dsp:cNvPr id="0" name=""/>
        <dsp:cNvSpPr/>
      </dsp:nvSpPr>
      <dsp:spPr>
        <a:xfrm>
          <a:off x="373783" y="4050707"/>
          <a:ext cx="8830584" cy="726744"/>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2784" y="-53078"/>
          <a:ext cx="2863510" cy="114257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kern="1200" dirty="0" smtClean="0">
              <a:latin typeface="Gadugi" panose="020B0502040204020203" pitchFamily="34" charset="0"/>
            </a:rPr>
            <a:t>What is Domestic Abuse?</a:t>
          </a:r>
          <a:endParaRPr lang="en-GB" sz="1800" kern="1200" dirty="0">
            <a:latin typeface="Gadugi" panose="020B0502040204020203" pitchFamily="34" charset="0"/>
          </a:endParaRPr>
        </a:p>
      </dsp:txBody>
      <dsp:txXfrm>
        <a:off x="2784" y="-53078"/>
        <a:ext cx="2863510" cy="761713"/>
      </dsp:txXfrm>
    </dsp:sp>
    <dsp:sp modelId="{D9162681-726D-47DB-AB7D-07F120106C3E}">
      <dsp:nvSpPr>
        <dsp:cNvPr id="0" name=""/>
        <dsp:cNvSpPr/>
      </dsp:nvSpPr>
      <dsp:spPr>
        <a:xfrm>
          <a:off x="73481" y="536326"/>
          <a:ext cx="3165781" cy="4185541"/>
        </a:xfrm>
        <a:prstGeom prst="roundRect">
          <a:avLst>
            <a:gd name="adj" fmla="val 10000"/>
          </a:avLst>
        </a:prstGeom>
        <a:solidFill>
          <a:schemeClr val="accent5">
            <a:lumMod val="20000"/>
            <a:lumOff val="80000"/>
            <a:alpha val="9000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ts val="1200"/>
            </a:spcAft>
            <a:buChar char="••"/>
          </a:pPr>
          <a:r>
            <a:rPr lang="en-US" sz="1500" kern="1200" dirty="0" smtClean="0">
              <a:solidFill>
                <a:schemeClr val="accent5">
                  <a:lumMod val="50000"/>
                </a:schemeClr>
              </a:solidFill>
              <a:latin typeface="Gadugi" panose="020B0502040204020203" pitchFamily="34" charset="0"/>
            </a:rPr>
            <a:t>Some </a:t>
          </a:r>
          <a:r>
            <a:rPr lang="en-US" sz="1500" b="1" kern="1200" dirty="0" smtClean="0">
              <a:solidFill>
                <a:schemeClr val="accent5">
                  <a:lumMod val="50000"/>
                </a:schemeClr>
              </a:solidFill>
              <a:latin typeface="Gadugi" panose="020B0502040204020203" pitchFamily="34" charset="0"/>
            </a:rPr>
            <a:t>parents or adults </a:t>
          </a:r>
          <a:r>
            <a:rPr lang="en-US" sz="1500" kern="1200" dirty="0" smtClean="0">
              <a:solidFill>
                <a:schemeClr val="accent5">
                  <a:lumMod val="50000"/>
                </a:schemeClr>
              </a:solidFill>
              <a:latin typeface="Gadugi" panose="020B0502040204020203" pitchFamily="34" charset="0"/>
            </a:rPr>
            <a:t>in families can </a:t>
          </a:r>
          <a:r>
            <a:rPr lang="en-US" sz="1500" b="1" kern="1200" dirty="0" smtClean="0">
              <a:solidFill>
                <a:schemeClr val="accent5">
                  <a:lumMod val="50000"/>
                </a:schemeClr>
              </a:solidFill>
              <a:latin typeface="Gadugi" panose="020B0502040204020203" pitchFamily="34" charset="0"/>
            </a:rPr>
            <a:t>hurt, hit or bully </a:t>
          </a:r>
          <a:r>
            <a:rPr lang="en-US" sz="1500" kern="1200" dirty="0" smtClean="0">
              <a:solidFill>
                <a:schemeClr val="accent5">
                  <a:lumMod val="50000"/>
                </a:schemeClr>
              </a:solidFill>
              <a:latin typeface="Gadugi" panose="020B0502040204020203" pitchFamily="34" charset="0"/>
            </a:rPr>
            <a:t>other adults or children.</a:t>
          </a:r>
          <a:endParaRPr lang="en-GB" sz="1500" b="1" kern="1200" dirty="0">
            <a:solidFill>
              <a:schemeClr val="accent5">
                <a:lumMod val="50000"/>
              </a:schemeClr>
            </a:solidFill>
            <a:latin typeface="Gadugi" panose="020B0502040204020203" pitchFamily="34" charset="0"/>
          </a:endParaRPr>
        </a:p>
        <a:p>
          <a:pPr marL="114300" lvl="1" indent="-114300" algn="l" defTabSz="666750">
            <a:lnSpc>
              <a:spcPct val="90000"/>
            </a:lnSpc>
            <a:spcBef>
              <a:spcPct val="0"/>
            </a:spcBef>
            <a:spcAft>
              <a:spcPts val="1200"/>
            </a:spcAft>
            <a:buChar char="••"/>
          </a:pPr>
          <a:r>
            <a:rPr lang="en-GB" sz="1500" kern="1200" dirty="0" smtClean="0">
              <a:solidFill>
                <a:schemeClr val="accent5">
                  <a:lumMod val="50000"/>
                </a:schemeClr>
              </a:solidFill>
              <a:latin typeface="Gadugi" panose="020B0502040204020203" pitchFamily="34" charset="0"/>
            </a:rPr>
            <a:t>Domestic abuse includes </a:t>
          </a:r>
          <a:r>
            <a:rPr lang="en-GB" sz="1500" b="1" kern="1200" dirty="0" smtClean="0">
              <a:solidFill>
                <a:schemeClr val="accent5">
                  <a:lumMod val="50000"/>
                </a:schemeClr>
              </a:solidFill>
              <a:latin typeface="Gadugi" panose="020B0502040204020203" pitchFamily="34" charset="0"/>
            </a:rPr>
            <a:t>emotional, physical, sexual, financial </a:t>
          </a:r>
          <a:r>
            <a:rPr lang="en-GB" sz="1500" kern="1200" dirty="0" smtClean="0">
              <a:solidFill>
                <a:schemeClr val="accent5">
                  <a:lumMod val="50000"/>
                </a:schemeClr>
              </a:solidFill>
              <a:latin typeface="Gadugi" panose="020B0502040204020203" pitchFamily="34" charset="0"/>
            </a:rPr>
            <a:t>or </a:t>
          </a:r>
          <a:r>
            <a:rPr lang="en-GB" sz="1500" b="1" kern="1200" dirty="0" smtClean="0">
              <a:solidFill>
                <a:schemeClr val="accent5">
                  <a:lumMod val="50000"/>
                </a:schemeClr>
              </a:solidFill>
              <a:latin typeface="Gadugi" panose="020B0502040204020203" pitchFamily="34" charset="0"/>
            </a:rPr>
            <a:t>psychological </a:t>
          </a:r>
          <a:r>
            <a:rPr lang="en-GB" sz="1500" kern="1200" dirty="0" smtClean="0">
              <a:solidFill>
                <a:schemeClr val="accent5">
                  <a:lumMod val="50000"/>
                </a:schemeClr>
              </a:solidFill>
              <a:latin typeface="Gadugi" panose="020B0502040204020203" pitchFamily="34" charset="0"/>
            </a:rPr>
            <a:t>abuse.</a:t>
          </a:r>
          <a:endParaRPr lang="en-GB" sz="1500" kern="1200" dirty="0">
            <a:solidFill>
              <a:schemeClr val="accent5">
                <a:lumMod val="50000"/>
              </a:schemeClr>
            </a:solidFill>
            <a:latin typeface="Gadugi" panose="020B0502040204020203" pitchFamily="34" charset="0"/>
          </a:endParaRPr>
        </a:p>
        <a:p>
          <a:pPr marL="114300" lvl="1" indent="-114300" algn="l" defTabSz="666750">
            <a:lnSpc>
              <a:spcPct val="90000"/>
            </a:lnSpc>
            <a:spcBef>
              <a:spcPct val="0"/>
            </a:spcBef>
            <a:spcAft>
              <a:spcPts val="1200"/>
            </a:spcAft>
            <a:buChar char="••"/>
          </a:pPr>
          <a:r>
            <a:rPr lang="en-GB" sz="1500" kern="1200" dirty="0" smtClean="0">
              <a:solidFill>
                <a:schemeClr val="accent5">
                  <a:lumMod val="50000"/>
                </a:schemeClr>
              </a:solidFill>
              <a:latin typeface="Gadugi" panose="020B0502040204020203" pitchFamily="34" charset="0"/>
            </a:rPr>
            <a:t>Domestic abuse can </a:t>
          </a:r>
          <a:r>
            <a:rPr lang="en-GB" sz="1500" b="1" kern="1200" dirty="0" smtClean="0">
              <a:solidFill>
                <a:schemeClr val="accent5">
                  <a:lumMod val="50000"/>
                </a:schemeClr>
              </a:solidFill>
              <a:latin typeface="Gadugi" panose="020B0502040204020203" pitchFamily="34" charset="0"/>
            </a:rPr>
            <a:t>seriously harm </a:t>
          </a:r>
          <a:r>
            <a:rPr lang="en-GB" sz="1500" b="0" kern="1200" dirty="0" smtClean="0">
              <a:solidFill>
                <a:schemeClr val="accent5">
                  <a:lumMod val="50000"/>
                </a:schemeClr>
              </a:solidFill>
              <a:latin typeface="Gadugi" panose="020B0502040204020203" pitchFamily="34" charset="0"/>
            </a:rPr>
            <a:t>children and </a:t>
          </a:r>
          <a:r>
            <a:rPr lang="en-GB" sz="1500" kern="1200" dirty="0" smtClean="0">
              <a:solidFill>
                <a:schemeClr val="accent5">
                  <a:lumMod val="50000"/>
                </a:schemeClr>
              </a:solidFill>
              <a:latin typeface="Gadugi" panose="020B0502040204020203" pitchFamily="34" charset="0"/>
            </a:rPr>
            <a:t>young people. Witnessing domestic abuse is </a:t>
          </a:r>
          <a:r>
            <a:rPr lang="en-GB" sz="1500" b="1" kern="1200" dirty="0" smtClean="0">
              <a:solidFill>
                <a:schemeClr val="accent5">
                  <a:lumMod val="50000"/>
                </a:schemeClr>
              </a:solidFill>
              <a:latin typeface="Gadugi" panose="020B0502040204020203" pitchFamily="34" charset="0"/>
            </a:rPr>
            <a:t>child abuse</a:t>
          </a:r>
          <a:r>
            <a:rPr lang="en-GB" sz="1500" kern="1200" dirty="0" smtClean="0">
              <a:solidFill>
                <a:schemeClr val="accent5">
                  <a:lumMod val="50000"/>
                </a:schemeClr>
              </a:solidFill>
              <a:latin typeface="Gadugi" panose="020B0502040204020203" pitchFamily="34" charset="0"/>
            </a:rPr>
            <a:t>. </a:t>
          </a:r>
          <a:endParaRPr lang="en-GB" sz="1500" kern="1200" dirty="0">
            <a:solidFill>
              <a:schemeClr val="accent5">
                <a:lumMod val="50000"/>
              </a:schemeClr>
            </a:solidFill>
            <a:latin typeface="Gadugi" panose="020B0502040204020203" pitchFamily="34" charset="0"/>
          </a:endParaRPr>
        </a:p>
        <a:p>
          <a:pPr marL="114300" lvl="1" indent="-114300" algn="l" defTabSz="666750">
            <a:lnSpc>
              <a:spcPct val="90000"/>
            </a:lnSpc>
            <a:spcBef>
              <a:spcPct val="0"/>
            </a:spcBef>
            <a:spcAft>
              <a:spcPts val="1200"/>
            </a:spcAft>
            <a:buChar char="••"/>
          </a:pPr>
          <a:r>
            <a:rPr lang="en-GB" sz="1500" b="1" kern="1200" dirty="0" smtClean="0">
              <a:solidFill>
                <a:schemeClr val="accent5">
                  <a:lumMod val="50000"/>
                </a:schemeClr>
              </a:solidFill>
              <a:latin typeface="Gadugi" panose="020B0502040204020203" pitchFamily="34" charset="0"/>
            </a:rPr>
            <a:t>Teenagers</a:t>
          </a:r>
          <a:r>
            <a:rPr lang="en-GB" sz="1500" kern="1200" dirty="0" smtClean="0">
              <a:solidFill>
                <a:schemeClr val="accent5">
                  <a:lumMod val="50000"/>
                </a:schemeClr>
              </a:solidFill>
              <a:latin typeface="Gadugi" panose="020B0502040204020203" pitchFamily="34" charset="0"/>
            </a:rPr>
            <a:t> can suffer domestic abuse in their </a:t>
          </a:r>
          <a:r>
            <a:rPr lang="en-GB" sz="1500" b="1" kern="1200" dirty="0" smtClean="0">
              <a:solidFill>
                <a:schemeClr val="accent5">
                  <a:lumMod val="50000"/>
                </a:schemeClr>
              </a:solidFill>
              <a:latin typeface="Gadugi" panose="020B0502040204020203" pitchFamily="34" charset="0"/>
            </a:rPr>
            <a:t>relationships</a:t>
          </a:r>
          <a:r>
            <a:rPr lang="en-GB" sz="1500" kern="1200" dirty="0" smtClean="0">
              <a:solidFill>
                <a:schemeClr val="accent5">
                  <a:lumMod val="50000"/>
                </a:schemeClr>
              </a:solidFill>
              <a:latin typeface="Gadugi" panose="020B0502040204020203" pitchFamily="34" charset="0"/>
            </a:rPr>
            <a:t>.</a:t>
          </a:r>
          <a:endParaRPr lang="en-GB" sz="1000" i="1" kern="1200" dirty="0">
            <a:solidFill>
              <a:schemeClr val="accent5">
                <a:lumMod val="50000"/>
              </a:schemeClr>
            </a:solidFill>
            <a:latin typeface="Gadugi" panose="020B0502040204020203" pitchFamily="34" charset="0"/>
          </a:endParaRPr>
        </a:p>
      </dsp:txBody>
      <dsp:txXfrm>
        <a:off x="166204" y="629049"/>
        <a:ext cx="2980335" cy="40000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51862" y="-147429"/>
          <a:ext cx="2840938" cy="225254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GB" sz="2400" kern="1200" dirty="0" smtClean="0">
              <a:latin typeface="Gadugi" panose="020B0502040204020203" pitchFamily="34" charset="0"/>
            </a:rPr>
            <a:t>What is Neglect?</a:t>
          </a:r>
          <a:endParaRPr lang="en-GB" sz="2400" kern="1200" dirty="0">
            <a:latin typeface="Gadugi" panose="020B0502040204020203" pitchFamily="34" charset="0"/>
          </a:endParaRPr>
        </a:p>
      </dsp:txBody>
      <dsp:txXfrm>
        <a:off x="51862" y="-147429"/>
        <a:ext cx="2840938" cy="1136375"/>
      </dsp:txXfrm>
    </dsp:sp>
    <dsp:sp modelId="{D9162681-726D-47DB-AB7D-07F120106C3E}">
      <dsp:nvSpPr>
        <dsp:cNvPr id="0" name=""/>
        <dsp:cNvSpPr/>
      </dsp:nvSpPr>
      <dsp:spPr>
        <a:xfrm>
          <a:off x="0" y="535439"/>
          <a:ext cx="3165977" cy="4675592"/>
        </a:xfrm>
        <a:prstGeom prst="roundRect">
          <a:avLst>
            <a:gd name="adj" fmla="val 10000"/>
          </a:avLst>
        </a:prstGeom>
        <a:solidFill>
          <a:schemeClr val="accent4">
            <a:lumMod val="20000"/>
            <a:lumOff val="80000"/>
            <a:alpha val="9000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1200"/>
            </a:spcAft>
            <a:buChar char="••"/>
          </a:pPr>
          <a:r>
            <a:rPr lang="en-GB" sz="1600" kern="1200" dirty="0" smtClean="0">
              <a:solidFill>
                <a:schemeClr val="accent4">
                  <a:lumMod val="50000"/>
                </a:schemeClr>
              </a:solidFill>
              <a:latin typeface="Gadugi" panose="020B0502040204020203" pitchFamily="34" charset="0"/>
            </a:rPr>
            <a:t>Child neglect is a failure to look after a child and could result in poor health or development.</a:t>
          </a:r>
          <a:endParaRPr lang="en-GB" sz="1400" kern="1200" dirty="0">
            <a:solidFill>
              <a:schemeClr val="accent4">
                <a:lumMod val="50000"/>
              </a:schemeClr>
            </a:solidFill>
            <a:latin typeface="Gadugi" panose="020B0502040204020203" pitchFamily="34" charset="0"/>
          </a:endParaRPr>
        </a:p>
        <a:p>
          <a:pPr marL="171450" lvl="1" indent="-171450" algn="l" defTabSz="711200">
            <a:lnSpc>
              <a:spcPct val="90000"/>
            </a:lnSpc>
            <a:spcBef>
              <a:spcPct val="0"/>
            </a:spcBef>
            <a:spcAft>
              <a:spcPct val="15000"/>
            </a:spcAft>
            <a:buChar char="••"/>
          </a:pPr>
          <a:r>
            <a:rPr lang="en-GB" sz="1600" kern="1200" dirty="0">
              <a:solidFill>
                <a:schemeClr val="accent4">
                  <a:lumMod val="50000"/>
                </a:schemeClr>
              </a:solidFill>
              <a:latin typeface="Gadugi" panose="020B0502040204020203" pitchFamily="34" charset="0"/>
            </a:rPr>
            <a:t>Children (including unborn babies), need food, water, shelter, warmth, protection and health care to grow and develop. </a:t>
          </a:r>
          <a:endParaRPr lang="en-US" sz="1600" kern="1200" dirty="0">
            <a:solidFill>
              <a:schemeClr val="accent4">
                <a:lumMod val="50000"/>
              </a:schemeClr>
            </a:solidFill>
            <a:latin typeface="Gadugi" panose="020B0502040204020203" pitchFamily="34" charset="0"/>
          </a:endParaRPr>
        </a:p>
        <a:p>
          <a:pPr marL="171450" lvl="1" indent="-171450" algn="l" defTabSz="711200">
            <a:lnSpc>
              <a:spcPct val="90000"/>
            </a:lnSpc>
            <a:spcBef>
              <a:spcPct val="0"/>
            </a:spcBef>
            <a:spcAft>
              <a:spcPct val="15000"/>
            </a:spcAft>
            <a:buChar char="••"/>
          </a:pPr>
          <a:r>
            <a:rPr lang="en-GB" sz="1600" kern="1200" dirty="0">
              <a:solidFill>
                <a:schemeClr val="accent4">
                  <a:lumMod val="50000"/>
                </a:schemeClr>
              </a:solidFill>
              <a:latin typeface="Gadugi" panose="020B0502040204020203" pitchFamily="34" charset="0"/>
            </a:rPr>
            <a:t>Children need their parents or carers to love and care for them.</a:t>
          </a:r>
          <a:endParaRPr lang="en-US" sz="1600" kern="1200" dirty="0">
            <a:solidFill>
              <a:schemeClr val="accent4">
                <a:lumMod val="50000"/>
              </a:schemeClr>
            </a:solidFill>
            <a:latin typeface="Gadugi" panose="020B0502040204020203" pitchFamily="34" charset="0"/>
          </a:endParaRPr>
        </a:p>
        <a:p>
          <a:pPr marL="171450" lvl="1" indent="-171450" algn="l" defTabSz="711200">
            <a:lnSpc>
              <a:spcPct val="90000"/>
            </a:lnSpc>
            <a:spcBef>
              <a:spcPct val="0"/>
            </a:spcBef>
            <a:spcAft>
              <a:spcPct val="15000"/>
            </a:spcAft>
            <a:buChar char="••"/>
          </a:pPr>
          <a:r>
            <a:rPr lang="en-GB" sz="1600" kern="1200" dirty="0">
              <a:solidFill>
                <a:schemeClr val="accent4">
                  <a:lumMod val="50000"/>
                </a:schemeClr>
              </a:solidFill>
              <a:latin typeface="Gadugi" panose="020B0502040204020203" pitchFamily="34" charset="0"/>
            </a:rPr>
            <a:t>Neglect can also include physical abuse, emotional abuse and sexual abuse.</a:t>
          </a:r>
          <a:endParaRPr lang="en-US" sz="1600" kern="1200" dirty="0">
            <a:solidFill>
              <a:schemeClr val="accent4">
                <a:lumMod val="50000"/>
              </a:schemeClr>
            </a:solidFill>
            <a:latin typeface="Gadugi" panose="020B0502040204020203" pitchFamily="34" charset="0"/>
          </a:endParaRPr>
        </a:p>
        <a:p>
          <a:pPr marL="114300" lvl="1" indent="-114300" algn="l" defTabSz="622300">
            <a:lnSpc>
              <a:spcPct val="90000"/>
            </a:lnSpc>
            <a:spcBef>
              <a:spcPct val="0"/>
            </a:spcBef>
            <a:spcAft>
              <a:spcPct val="15000"/>
            </a:spcAft>
            <a:buChar char="••"/>
          </a:pPr>
          <a:endParaRPr lang="en-US" sz="1400" kern="1200" dirty="0">
            <a:solidFill>
              <a:schemeClr val="accent4">
                <a:lumMod val="50000"/>
              </a:schemeClr>
            </a:solidFill>
            <a:latin typeface="Gadugi" panose="020B0502040204020203" pitchFamily="34" charset="0"/>
          </a:endParaRPr>
        </a:p>
      </dsp:txBody>
      <dsp:txXfrm>
        <a:off x="92728" y="628167"/>
        <a:ext cx="2980521" cy="4490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855F9-CAF4-4B8A-8A25-5F67F19E0085}">
      <dsp:nvSpPr>
        <dsp:cNvPr id="0" name=""/>
        <dsp:cNvSpPr/>
      </dsp:nvSpPr>
      <dsp:spPr>
        <a:xfrm rot="16200000">
          <a:off x="639925" y="1191116"/>
          <a:ext cx="4064000" cy="1681767"/>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lvl="0" algn="ctr" defTabSz="933450">
            <a:lnSpc>
              <a:spcPct val="90000"/>
            </a:lnSpc>
            <a:spcBef>
              <a:spcPct val="0"/>
            </a:spcBef>
            <a:spcAft>
              <a:spcPct val="35000"/>
            </a:spcAft>
          </a:pPr>
          <a:r>
            <a:rPr lang="en-GB" sz="2100" kern="1200" dirty="0" smtClean="0">
              <a:latin typeface="Gadugi" panose="020B0502040204020203" pitchFamily="34" charset="0"/>
            </a:rPr>
            <a:t>Child Sexual Exploitation </a:t>
          </a:r>
          <a:endParaRPr lang="en-GB" sz="2100" kern="1200" dirty="0">
            <a:latin typeface="Gadugi" panose="020B0502040204020203" pitchFamily="34" charset="0"/>
          </a:endParaRPr>
        </a:p>
      </dsp:txBody>
      <dsp:txXfrm rot="5400000">
        <a:off x="1831041" y="812800"/>
        <a:ext cx="1681767" cy="2438400"/>
      </dsp:txXfrm>
    </dsp:sp>
    <dsp:sp modelId="{6CD3DCFC-5B37-41EA-A247-F5CF257247E8}">
      <dsp:nvSpPr>
        <dsp:cNvPr id="0" name=""/>
        <dsp:cNvSpPr/>
      </dsp:nvSpPr>
      <dsp:spPr>
        <a:xfrm rot="16200000">
          <a:off x="-1160273" y="1191116"/>
          <a:ext cx="4064000" cy="1681767"/>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lvl="0" algn="ctr" defTabSz="1022350">
            <a:lnSpc>
              <a:spcPct val="90000"/>
            </a:lnSpc>
            <a:spcBef>
              <a:spcPct val="0"/>
            </a:spcBef>
            <a:spcAft>
              <a:spcPct val="35000"/>
            </a:spcAft>
          </a:pPr>
          <a:r>
            <a:rPr lang="en-GB" sz="2300" kern="1200" dirty="0" smtClean="0">
              <a:latin typeface="Gadugi" panose="020B0502040204020203" pitchFamily="34" charset="0"/>
            </a:rPr>
            <a:t>Child Abuse</a:t>
          </a:r>
          <a:endParaRPr lang="en-GB" sz="2300" kern="1200" dirty="0">
            <a:latin typeface="Gadugi" panose="020B0502040204020203" pitchFamily="34" charset="0"/>
          </a:endParaRPr>
        </a:p>
      </dsp:txBody>
      <dsp:txXfrm rot="5400000">
        <a:off x="30843" y="812800"/>
        <a:ext cx="1681767" cy="2438400"/>
      </dsp:txXfrm>
    </dsp:sp>
    <dsp:sp modelId="{FE8C66DA-7547-40D5-BD21-EBAB20AE45E4}">
      <dsp:nvSpPr>
        <dsp:cNvPr id="0" name=""/>
        <dsp:cNvSpPr/>
      </dsp:nvSpPr>
      <dsp:spPr>
        <a:xfrm rot="16200000">
          <a:off x="6050068" y="1191116"/>
          <a:ext cx="4064000" cy="1681767"/>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lvl="0" algn="ctr" defTabSz="1022350">
            <a:lnSpc>
              <a:spcPct val="90000"/>
            </a:lnSpc>
            <a:spcBef>
              <a:spcPct val="0"/>
            </a:spcBef>
            <a:spcAft>
              <a:spcPct val="35000"/>
            </a:spcAft>
          </a:pPr>
          <a:r>
            <a:rPr lang="en-GB" sz="2300" kern="1200" dirty="0" smtClean="0">
              <a:latin typeface="Gadugi" panose="020B0502040204020203" pitchFamily="34" charset="0"/>
            </a:rPr>
            <a:t>Neglect</a:t>
          </a:r>
          <a:endParaRPr lang="en-GB" sz="2300" kern="1200" dirty="0">
            <a:latin typeface="Gadugi" panose="020B0502040204020203" pitchFamily="34" charset="0"/>
          </a:endParaRPr>
        </a:p>
      </dsp:txBody>
      <dsp:txXfrm rot="5400000">
        <a:off x="7241184" y="812800"/>
        <a:ext cx="1681767" cy="2438400"/>
      </dsp:txXfrm>
    </dsp:sp>
    <dsp:sp modelId="{C6408CEA-1B6F-4BDE-B8DD-7A44882AD12A}">
      <dsp:nvSpPr>
        <dsp:cNvPr id="0" name=""/>
        <dsp:cNvSpPr/>
      </dsp:nvSpPr>
      <dsp:spPr>
        <a:xfrm rot="16200000">
          <a:off x="4237375" y="1191116"/>
          <a:ext cx="4064000" cy="1681767"/>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Gadugi" panose="020B0502040204020203" pitchFamily="34" charset="0"/>
            </a:rPr>
            <a:t>Domestic</a:t>
          </a:r>
          <a:r>
            <a:rPr lang="en-US" sz="2300" kern="1200" dirty="0" smtClean="0">
              <a:latin typeface="Gadugi" panose="020B0502040204020203" pitchFamily="34" charset="0"/>
            </a:rPr>
            <a:t> Abuse</a:t>
          </a:r>
          <a:endParaRPr lang="en-GB" sz="2300" kern="1200" dirty="0">
            <a:latin typeface="Gadugi" panose="020B0502040204020203" pitchFamily="34" charset="0"/>
          </a:endParaRPr>
        </a:p>
      </dsp:txBody>
      <dsp:txXfrm rot="5400000">
        <a:off x="5428491" y="812800"/>
        <a:ext cx="1681767" cy="2438400"/>
      </dsp:txXfrm>
    </dsp:sp>
    <dsp:sp modelId="{CAF2AA9A-31C2-4851-94B4-C8B4DDFC8BCB}">
      <dsp:nvSpPr>
        <dsp:cNvPr id="0" name=""/>
        <dsp:cNvSpPr/>
      </dsp:nvSpPr>
      <dsp:spPr>
        <a:xfrm rot="16200000">
          <a:off x="2440121" y="1191116"/>
          <a:ext cx="4064000" cy="1681767"/>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lvl="0" algn="ctr" defTabSz="1022350">
            <a:lnSpc>
              <a:spcPct val="90000"/>
            </a:lnSpc>
            <a:spcBef>
              <a:spcPct val="0"/>
            </a:spcBef>
            <a:spcAft>
              <a:spcPct val="35000"/>
            </a:spcAft>
          </a:pPr>
          <a:r>
            <a:rPr lang="en-GB" sz="2300" kern="1200" dirty="0" smtClean="0">
              <a:latin typeface="Gadugi" panose="020B0502040204020203" pitchFamily="34" charset="0"/>
            </a:rPr>
            <a:t>Female Genital Mutilation </a:t>
          </a:r>
          <a:endParaRPr lang="en-GB" sz="2300" kern="1200" dirty="0">
            <a:latin typeface="Gadugi" panose="020B0502040204020203" pitchFamily="34" charset="0"/>
          </a:endParaRPr>
        </a:p>
      </dsp:txBody>
      <dsp:txXfrm rot="5400000">
        <a:off x="3631237" y="812800"/>
        <a:ext cx="1681767"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40697" y="-397152"/>
          <a:ext cx="3303122" cy="384352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GB" sz="1600" kern="1200" dirty="0" smtClean="0">
              <a:latin typeface="Gadugi" panose="020B0502040204020203" pitchFamily="34" charset="0"/>
            </a:rPr>
            <a:t>What is Child Abuse?</a:t>
          </a:r>
          <a:endParaRPr lang="en-GB" sz="1600" kern="1200" dirty="0">
            <a:latin typeface="Gadugi" panose="020B0502040204020203" pitchFamily="34" charset="0"/>
          </a:endParaRPr>
        </a:p>
      </dsp:txBody>
      <dsp:txXfrm>
        <a:off x="40697" y="-397152"/>
        <a:ext cx="3303122" cy="2562347"/>
      </dsp:txXfrm>
    </dsp:sp>
    <dsp:sp modelId="{D9162681-726D-47DB-AB7D-07F120106C3E}">
      <dsp:nvSpPr>
        <dsp:cNvPr id="0" name=""/>
        <dsp:cNvSpPr/>
      </dsp:nvSpPr>
      <dsp:spPr>
        <a:xfrm>
          <a:off x="0" y="0"/>
          <a:ext cx="3375758" cy="4888953"/>
        </a:xfrm>
        <a:prstGeom prst="roundRect">
          <a:avLst>
            <a:gd name="adj" fmla="val 10000"/>
          </a:avLst>
        </a:prstGeom>
        <a:solidFill>
          <a:schemeClr val="accent3">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ts val="1200"/>
            </a:spcAft>
            <a:buChar char="••"/>
          </a:pPr>
          <a:r>
            <a:rPr lang="en-GB" sz="1400" kern="1200" dirty="0" smtClean="0">
              <a:solidFill>
                <a:schemeClr val="accent3">
                  <a:lumMod val="50000"/>
                </a:schemeClr>
              </a:solidFill>
              <a:latin typeface="Gadugi" panose="020B0502040204020203" pitchFamily="34" charset="0"/>
            </a:rPr>
            <a:t>When people talk about </a:t>
          </a:r>
          <a:r>
            <a:rPr lang="en-GB" sz="1400" b="1" kern="1200" dirty="0" smtClean="0">
              <a:solidFill>
                <a:schemeClr val="accent3">
                  <a:lumMod val="50000"/>
                </a:schemeClr>
              </a:solidFill>
              <a:latin typeface="Gadugi" panose="020B0502040204020203" pitchFamily="34" charset="0"/>
            </a:rPr>
            <a:t>child abuse </a:t>
          </a:r>
          <a:r>
            <a:rPr lang="en-GB" sz="1400" kern="1200" dirty="0" smtClean="0">
              <a:solidFill>
                <a:schemeClr val="accent3">
                  <a:lumMod val="50000"/>
                </a:schemeClr>
              </a:solidFill>
              <a:latin typeface="Gadugi" panose="020B0502040204020203" pitchFamily="34" charset="0"/>
            </a:rPr>
            <a:t>they usually mean </a:t>
          </a:r>
          <a:r>
            <a:rPr lang="en-GB" sz="1400" b="1" kern="1200" dirty="0" smtClean="0">
              <a:solidFill>
                <a:schemeClr val="accent3">
                  <a:lumMod val="50000"/>
                </a:schemeClr>
              </a:solidFill>
              <a:latin typeface="Gadugi" panose="020B0502040204020203" pitchFamily="34" charset="0"/>
            </a:rPr>
            <a:t>one or more of four things</a:t>
          </a:r>
          <a:r>
            <a:rPr lang="en-US" sz="1400" kern="1200" dirty="0" smtClean="0">
              <a:solidFill>
                <a:schemeClr val="accent3">
                  <a:lumMod val="50000"/>
                </a:schemeClr>
              </a:solidFill>
              <a:latin typeface="Gadugi" panose="020B0502040204020203" pitchFamily="34" charset="0"/>
            </a:rPr>
            <a:t>:</a:t>
          </a:r>
          <a:endParaRPr lang="en-GB" sz="1400" b="1" kern="1200" dirty="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ts val="1200"/>
            </a:spcAft>
            <a:buChar char="••"/>
          </a:pPr>
          <a:r>
            <a:rPr lang="en-US" sz="1400" b="1" kern="1200" dirty="0" smtClean="0">
              <a:solidFill>
                <a:schemeClr val="accent3">
                  <a:lumMod val="50000"/>
                </a:schemeClr>
              </a:solidFill>
              <a:latin typeface="Gadugi" panose="020B0502040204020203" pitchFamily="34" charset="0"/>
            </a:rPr>
            <a:t>Physical abuse </a:t>
          </a:r>
          <a:r>
            <a:rPr lang="en-US" sz="1400" kern="1200" dirty="0" smtClean="0">
              <a:solidFill>
                <a:schemeClr val="accent3">
                  <a:lumMod val="50000"/>
                </a:schemeClr>
              </a:solidFill>
              <a:latin typeface="Gadugi" panose="020B0502040204020203" pitchFamily="34" charset="0"/>
            </a:rPr>
            <a:t>– When a child or young person is </a:t>
          </a:r>
          <a:r>
            <a:rPr lang="en-GB" sz="1400" kern="1200" dirty="0" smtClean="0">
              <a:solidFill>
                <a:schemeClr val="accent3">
                  <a:lumMod val="50000"/>
                </a:schemeClr>
              </a:solidFill>
              <a:latin typeface="Gadugi" panose="020B0502040204020203" pitchFamily="34" charset="0"/>
            </a:rPr>
            <a:t>physically hurt by an </a:t>
          </a:r>
          <a:r>
            <a:rPr lang="en-US" sz="1400" kern="1200" dirty="0" smtClean="0">
              <a:solidFill>
                <a:schemeClr val="accent3">
                  <a:lumMod val="50000"/>
                </a:schemeClr>
              </a:solidFill>
              <a:latin typeface="Gadugi" panose="020B0502040204020203" pitchFamily="34" charset="0"/>
            </a:rPr>
            <a:t>adult (hitting, kicking, punching).</a:t>
          </a:r>
          <a:endParaRPr lang="en-GB" sz="1400" kern="1200" dirty="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ts val="1200"/>
            </a:spcAft>
            <a:buChar char="••"/>
          </a:pPr>
          <a:r>
            <a:rPr lang="en-US" sz="1400" b="1" kern="1200" dirty="0" smtClean="0">
              <a:solidFill>
                <a:schemeClr val="accent3">
                  <a:lumMod val="50000"/>
                </a:schemeClr>
              </a:solidFill>
              <a:latin typeface="Gadugi" panose="020B0502040204020203" pitchFamily="34" charset="0"/>
            </a:rPr>
            <a:t>Sexual abuse </a:t>
          </a:r>
          <a:r>
            <a:rPr lang="en-US" sz="1400" kern="1200" dirty="0" smtClean="0">
              <a:solidFill>
                <a:schemeClr val="accent3">
                  <a:lumMod val="50000"/>
                </a:schemeClr>
              </a:solidFill>
              <a:latin typeface="Gadugi" panose="020B0502040204020203" pitchFamily="34" charset="0"/>
            </a:rPr>
            <a:t>– When a </a:t>
          </a:r>
          <a:r>
            <a:rPr lang="en-GB" sz="1400" kern="1200" dirty="0" smtClean="0">
              <a:solidFill>
                <a:schemeClr val="accent3">
                  <a:lumMod val="50000"/>
                </a:schemeClr>
              </a:solidFill>
              <a:latin typeface="Gadugi" panose="020B0502040204020203" pitchFamily="34" charset="0"/>
            </a:rPr>
            <a:t>child or young person is forced into sexual activities</a:t>
          </a:r>
          <a:r>
            <a:rPr lang="en-US" sz="1400" kern="1200" dirty="0" smtClean="0">
              <a:solidFill>
                <a:schemeClr val="accent3">
                  <a:lumMod val="50000"/>
                </a:schemeClr>
              </a:solidFill>
              <a:latin typeface="Gadugi" panose="020B0502040204020203" pitchFamily="34" charset="0"/>
            </a:rPr>
            <a:t> (images, touching, sex).</a:t>
          </a:r>
          <a:endParaRPr lang="en-GB" sz="1400" kern="1200" dirty="0" smtClean="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ts val="1200"/>
            </a:spcAft>
            <a:buChar char="••"/>
          </a:pPr>
          <a:r>
            <a:rPr lang="en-US" sz="1400" b="1" kern="1200" dirty="0" smtClean="0">
              <a:solidFill>
                <a:schemeClr val="accent3">
                  <a:lumMod val="50000"/>
                </a:schemeClr>
              </a:solidFill>
              <a:latin typeface="Gadugi" panose="020B0502040204020203" pitchFamily="34" charset="0"/>
            </a:rPr>
            <a:t>Emotional abuse </a:t>
          </a:r>
          <a:r>
            <a:rPr lang="en-US" sz="1400" kern="1200" dirty="0" smtClean="0">
              <a:solidFill>
                <a:schemeClr val="accent3">
                  <a:lumMod val="50000"/>
                </a:schemeClr>
              </a:solidFill>
              <a:latin typeface="Gadugi" panose="020B0502040204020203" pitchFamily="34" charset="0"/>
            </a:rPr>
            <a:t>– When a child or young person has cruel, unkind things </a:t>
          </a:r>
          <a:r>
            <a:rPr lang="en-GB" sz="1400" kern="1200" dirty="0" smtClean="0">
              <a:solidFill>
                <a:schemeClr val="accent3">
                  <a:lumMod val="50000"/>
                </a:schemeClr>
              </a:solidFill>
              <a:latin typeface="Gadugi" panose="020B0502040204020203" pitchFamily="34" charset="0"/>
            </a:rPr>
            <a:t>persistently said to them (making them feel unloved, unwanted).</a:t>
          </a:r>
          <a:endParaRPr lang="en-US" sz="1400" kern="1200" dirty="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ct val="15000"/>
            </a:spcAft>
            <a:buChar char="••"/>
          </a:pPr>
          <a:r>
            <a:rPr lang="en-GB" sz="1400" b="1" kern="1200" dirty="0" smtClean="0">
              <a:solidFill>
                <a:schemeClr val="accent3">
                  <a:lumMod val="50000"/>
                </a:schemeClr>
              </a:solidFill>
              <a:latin typeface="Gadugi" panose="020B0502040204020203" pitchFamily="34" charset="0"/>
            </a:rPr>
            <a:t>Neglect</a:t>
          </a:r>
          <a:r>
            <a:rPr lang="en-GB" sz="1400" kern="1200" dirty="0" smtClean="0">
              <a:solidFill>
                <a:schemeClr val="accent3">
                  <a:lumMod val="50000"/>
                </a:schemeClr>
              </a:solidFill>
              <a:latin typeface="Gadugi" panose="020B0502040204020203" pitchFamily="34" charset="0"/>
            </a:rPr>
            <a:t> – When a child or young person is not looked after properly  and not getting the things they need to thrive. (food, shelter, warmth).</a:t>
          </a:r>
          <a:endParaRPr lang="en-US" sz="1400" kern="1200" dirty="0">
            <a:solidFill>
              <a:schemeClr val="accent3">
                <a:lumMod val="50000"/>
              </a:schemeClr>
            </a:solidFill>
            <a:latin typeface="Gadugi" panose="020B0502040204020203" pitchFamily="34" charset="0"/>
          </a:endParaRPr>
        </a:p>
      </dsp:txBody>
      <dsp:txXfrm>
        <a:off x="98873" y="98873"/>
        <a:ext cx="3178012" cy="4691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1454" y="21907"/>
          <a:ext cx="3462566" cy="82116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latin typeface="Gadugi" panose="020B0502040204020203" pitchFamily="34" charset="0"/>
            </a:rPr>
            <a:t>What is Physical Abuse?</a:t>
          </a:r>
          <a:endParaRPr lang="en-GB" sz="2000" kern="1200" dirty="0">
            <a:latin typeface="Gadugi" panose="020B0502040204020203" pitchFamily="34" charset="0"/>
          </a:endParaRPr>
        </a:p>
      </dsp:txBody>
      <dsp:txXfrm>
        <a:off x="1454" y="21907"/>
        <a:ext cx="3462566" cy="547446"/>
      </dsp:txXfrm>
    </dsp:sp>
    <dsp:sp modelId="{D9162681-726D-47DB-AB7D-07F120106C3E}">
      <dsp:nvSpPr>
        <dsp:cNvPr id="0" name=""/>
        <dsp:cNvSpPr/>
      </dsp:nvSpPr>
      <dsp:spPr>
        <a:xfrm>
          <a:off x="32269" y="560436"/>
          <a:ext cx="3760762" cy="4598092"/>
        </a:xfrm>
        <a:prstGeom prst="roundRect">
          <a:avLst>
            <a:gd name="adj" fmla="val 10000"/>
          </a:avLst>
        </a:prstGeom>
        <a:solidFill>
          <a:schemeClr val="accent3">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1200"/>
            </a:spcAft>
            <a:buChar char="••"/>
          </a:pPr>
          <a:r>
            <a:rPr lang="en-GB" sz="1600" kern="1200" dirty="0" smtClean="0">
              <a:solidFill>
                <a:schemeClr val="accent3">
                  <a:lumMod val="50000"/>
                </a:schemeClr>
              </a:solidFill>
              <a:latin typeface="Gadugi" panose="020B0502040204020203" pitchFamily="34" charset="0"/>
            </a:rPr>
            <a:t>Physical abuse is </a:t>
          </a:r>
          <a:r>
            <a:rPr lang="en-GB" sz="1600" b="1" kern="1200" dirty="0" smtClean="0">
              <a:solidFill>
                <a:schemeClr val="accent3">
                  <a:lumMod val="50000"/>
                </a:schemeClr>
              </a:solidFill>
              <a:latin typeface="Gadugi" panose="020B0502040204020203" pitchFamily="34" charset="0"/>
            </a:rPr>
            <a:t>deliberately hurting </a:t>
          </a:r>
          <a:r>
            <a:rPr lang="en-GB" sz="1600" b="0" kern="1200" dirty="0" smtClean="0">
              <a:solidFill>
                <a:schemeClr val="accent3">
                  <a:lumMod val="50000"/>
                </a:schemeClr>
              </a:solidFill>
              <a:latin typeface="Gadugi" panose="020B0502040204020203" pitchFamily="34" charset="0"/>
            </a:rPr>
            <a:t>a child or young person</a:t>
          </a:r>
          <a:r>
            <a:rPr lang="en-GB" sz="1600" b="1" kern="1200" dirty="0" smtClean="0">
              <a:solidFill>
                <a:schemeClr val="accent3">
                  <a:lumMod val="50000"/>
                </a:schemeClr>
              </a:solidFill>
              <a:latin typeface="Gadugi" panose="020B0502040204020203" pitchFamily="34" charset="0"/>
            </a:rPr>
            <a:t>.</a:t>
          </a:r>
          <a:endParaRPr lang="en-GB" sz="1600" b="1" kern="1200" dirty="0">
            <a:solidFill>
              <a:schemeClr val="accent3">
                <a:lumMod val="50000"/>
              </a:schemeClr>
            </a:solidFill>
            <a:latin typeface="Gadugi" panose="020B0502040204020203" pitchFamily="34" charset="0"/>
          </a:endParaRPr>
        </a:p>
        <a:p>
          <a:pPr marL="171450" lvl="1" indent="-171450" algn="l" defTabSz="711200">
            <a:lnSpc>
              <a:spcPct val="90000"/>
            </a:lnSpc>
            <a:spcBef>
              <a:spcPct val="0"/>
            </a:spcBef>
            <a:spcAft>
              <a:spcPts val="1200"/>
            </a:spcAft>
            <a:buChar char="••"/>
          </a:pPr>
          <a:r>
            <a:rPr lang="en-GB" sz="1600" b="1" kern="1200" dirty="0" smtClean="0">
              <a:solidFill>
                <a:schemeClr val="accent3">
                  <a:lumMod val="50000"/>
                </a:schemeClr>
              </a:solidFill>
              <a:latin typeface="Gadugi" panose="020B0502040204020203" pitchFamily="34" charset="0"/>
            </a:rPr>
            <a:t>Causing injuries </a:t>
          </a:r>
          <a:r>
            <a:rPr lang="en-GB" sz="1600" kern="1200" dirty="0" smtClean="0">
              <a:solidFill>
                <a:schemeClr val="accent3">
                  <a:lumMod val="50000"/>
                </a:schemeClr>
              </a:solidFill>
              <a:latin typeface="Gadugi" panose="020B0502040204020203" pitchFamily="34" charset="0"/>
            </a:rPr>
            <a:t>such as bruises, broken bones, burns or cuts.</a:t>
          </a:r>
          <a:endParaRPr lang="en-GB" sz="1600" b="1" kern="1200" dirty="0">
            <a:solidFill>
              <a:schemeClr val="accent3">
                <a:lumMod val="50000"/>
              </a:schemeClr>
            </a:solidFill>
            <a:latin typeface="Gadugi" panose="020B0502040204020203" pitchFamily="34" charset="0"/>
          </a:endParaRPr>
        </a:p>
        <a:p>
          <a:pPr marL="171450" lvl="1" indent="-171450" algn="l" defTabSz="711200">
            <a:lnSpc>
              <a:spcPct val="90000"/>
            </a:lnSpc>
            <a:spcBef>
              <a:spcPct val="0"/>
            </a:spcBef>
            <a:spcAft>
              <a:spcPts val="1200"/>
            </a:spcAft>
            <a:buChar char="••"/>
          </a:pPr>
          <a:r>
            <a:rPr lang="en-GB" sz="1600" b="1" kern="1200" dirty="0" smtClean="0">
              <a:solidFill>
                <a:schemeClr val="accent3">
                  <a:lumMod val="50000"/>
                </a:schemeClr>
              </a:solidFill>
              <a:latin typeface="Gadugi" panose="020B0502040204020203" pitchFamily="34" charset="0"/>
            </a:rPr>
            <a:t>It isn’t accidental </a:t>
          </a:r>
          <a:r>
            <a:rPr lang="en-GB" sz="1600" kern="1200" dirty="0" smtClean="0">
              <a:solidFill>
                <a:schemeClr val="accent3">
                  <a:lumMod val="50000"/>
                </a:schemeClr>
              </a:solidFill>
              <a:latin typeface="Gadugi" panose="020B0502040204020203" pitchFamily="34" charset="0"/>
            </a:rPr>
            <a:t>- children who are physically abused </a:t>
          </a:r>
          <a:r>
            <a:rPr lang="en-GB" sz="1600" b="1" kern="1200" dirty="0" smtClean="0">
              <a:solidFill>
                <a:schemeClr val="accent3">
                  <a:lumMod val="50000"/>
                </a:schemeClr>
              </a:solidFill>
              <a:latin typeface="Gadugi" panose="020B0502040204020203" pitchFamily="34" charset="0"/>
            </a:rPr>
            <a:t>suffer violence</a:t>
          </a:r>
          <a:r>
            <a:rPr lang="en-GB" sz="1600" kern="1200" dirty="0" smtClean="0">
              <a:solidFill>
                <a:schemeClr val="accent3">
                  <a:lumMod val="50000"/>
                </a:schemeClr>
              </a:solidFill>
              <a:latin typeface="Gadugi" panose="020B0502040204020203" pitchFamily="34" charset="0"/>
            </a:rPr>
            <a:t> such as being hit, kicked, poisoned, burned, slapped or having objects thrown at them. </a:t>
          </a:r>
          <a:endParaRPr lang="en-US" sz="1600" kern="1200" dirty="0" smtClean="0">
            <a:solidFill>
              <a:schemeClr val="accent3">
                <a:lumMod val="50000"/>
              </a:schemeClr>
            </a:solidFill>
            <a:latin typeface="Gadugi" panose="020B0502040204020203" pitchFamily="34" charset="0"/>
          </a:endParaRPr>
        </a:p>
        <a:p>
          <a:pPr marL="171450" lvl="1" indent="-171450" algn="l" defTabSz="711200">
            <a:lnSpc>
              <a:spcPct val="90000"/>
            </a:lnSpc>
            <a:spcBef>
              <a:spcPct val="0"/>
            </a:spcBef>
            <a:spcAft>
              <a:spcPct val="15000"/>
            </a:spcAft>
            <a:buChar char="••"/>
          </a:pPr>
          <a:r>
            <a:rPr lang="en-GB" sz="1600" b="1" kern="1200" dirty="0" smtClean="0">
              <a:solidFill>
                <a:schemeClr val="accent3">
                  <a:lumMod val="50000"/>
                </a:schemeClr>
              </a:solidFill>
              <a:latin typeface="Gadugi" panose="020B0502040204020203" pitchFamily="34" charset="0"/>
            </a:rPr>
            <a:t>Shaking or hitting babies </a:t>
          </a:r>
          <a:r>
            <a:rPr lang="en-GB" sz="1600" kern="1200" dirty="0" smtClean="0">
              <a:solidFill>
                <a:schemeClr val="accent3">
                  <a:lumMod val="50000"/>
                </a:schemeClr>
              </a:solidFill>
              <a:latin typeface="Gadugi" panose="020B0502040204020203" pitchFamily="34" charset="0"/>
            </a:rPr>
            <a:t>can cause non-accidental injuries such as head injuries.</a:t>
          </a:r>
          <a:endParaRPr lang="en-US" sz="1600" kern="1200" dirty="0" smtClean="0">
            <a:solidFill>
              <a:schemeClr val="accent3">
                <a:lumMod val="50000"/>
              </a:schemeClr>
            </a:solidFill>
            <a:latin typeface="Gadugi" panose="020B0502040204020203" pitchFamily="34" charset="0"/>
          </a:endParaRPr>
        </a:p>
      </dsp:txBody>
      <dsp:txXfrm>
        <a:off x="142418" y="670585"/>
        <a:ext cx="3540464" cy="4377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54841" y="58761"/>
          <a:ext cx="3802013" cy="17116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GB" sz="2400" kern="1200" dirty="0" smtClean="0">
              <a:latin typeface="Gadugi" panose="020B0502040204020203" pitchFamily="34" charset="0"/>
            </a:rPr>
            <a:t>What is Emotional  Abuse?</a:t>
          </a:r>
          <a:endParaRPr lang="en-GB" sz="2400" kern="1200" dirty="0">
            <a:latin typeface="Gadugi" panose="020B0502040204020203" pitchFamily="34" charset="0"/>
          </a:endParaRPr>
        </a:p>
      </dsp:txBody>
      <dsp:txXfrm>
        <a:off x="54841" y="58761"/>
        <a:ext cx="3802013" cy="1141083"/>
      </dsp:txXfrm>
    </dsp:sp>
    <dsp:sp modelId="{D9162681-726D-47DB-AB7D-07F120106C3E}">
      <dsp:nvSpPr>
        <dsp:cNvPr id="0" name=""/>
        <dsp:cNvSpPr/>
      </dsp:nvSpPr>
      <dsp:spPr>
        <a:xfrm>
          <a:off x="395063" y="968176"/>
          <a:ext cx="3319034" cy="3711905"/>
        </a:xfrm>
        <a:prstGeom prst="roundRect">
          <a:avLst>
            <a:gd name="adj" fmla="val 10000"/>
          </a:avLst>
        </a:prstGeom>
        <a:solidFill>
          <a:schemeClr val="accent3">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ts val="1200"/>
            </a:spcAft>
            <a:buChar char="••"/>
          </a:pPr>
          <a:r>
            <a:rPr lang="en-GB" sz="1400" kern="1200" dirty="0" smtClean="0">
              <a:solidFill>
                <a:schemeClr val="accent3">
                  <a:lumMod val="50000"/>
                </a:schemeClr>
              </a:solidFill>
              <a:latin typeface="Gadugi" panose="020B0502040204020203" pitchFamily="34" charset="0"/>
            </a:rPr>
            <a:t>Persistent emotional abuse can cause </a:t>
          </a:r>
          <a:r>
            <a:rPr lang="en-GB" sz="1400" b="1" kern="1200" dirty="0" smtClean="0">
              <a:solidFill>
                <a:schemeClr val="accent3">
                  <a:lumMod val="50000"/>
                </a:schemeClr>
              </a:solidFill>
              <a:latin typeface="Gadugi" panose="020B0502040204020203" pitchFamily="34" charset="0"/>
            </a:rPr>
            <a:t>severe or adverse effects</a:t>
          </a:r>
          <a:r>
            <a:rPr lang="en-GB" sz="1400" kern="1200" dirty="0" smtClean="0">
              <a:solidFill>
                <a:schemeClr val="accent3">
                  <a:lumMod val="50000"/>
                </a:schemeClr>
              </a:solidFill>
              <a:latin typeface="Gadugi" panose="020B0502040204020203" pitchFamily="34" charset="0"/>
            </a:rPr>
            <a:t> on a child’s or young person’s emotional development. </a:t>
          </a:r>
          <a:endParaRPr lang="en-GB" sz="1400" b="1" kern="1200" dirty="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ts val="1200"/>
            </a:spcAft>
            <a:buChar char="••"/>
          </a:pPr>
          <a:r>
            <a:rPr lang="en-GB" sz="1400" kern="1200" dirty="0" smtClean="0">
              <a:solidFill>
                <a:schemeClr val="accent3">
                  <a:lumMod val="50000"/>
                </a:schemeClr>
              </a:solidFill>
              <a:latin typeface="Gadugi" panose="020B0502040204020203" pitchFamily="34" charset="0"/>
            </a:rPr>
            <a:t>Examples include telling a child they are: </a:t>
          </a:r>
          <a:r>
            <a:rPr lang="en-GB" sz="1400" b="1" kern="1200" dirty="0" smtClean="0">
              <a:solidFill>
                <a:schemeClr val="accent3">
                  <a:lumMod val="50000"/>
                </a:schemeClr>
              </a:solidFill>
              <a:latin typeface="Gadugi" panose="020B0502040204020203" pitchFamily="34" charset="0"/>
            </a:rPr>
            <a:t>worthless,</a:t>
          </a:r>
          <a:r>
            <a:rPr lang="en-GB" sz="1400" kern="1200" dirty="0" smtClean="0">
              <a:solidFill>
                <a:schemeClr val="accent3">
                  <a:lumMod val="50000"/>
                </a:schemeClr>
              </a:solidFill>
              <a:latin typeface="Gadugi" panose="020B0502040204020203" pitchFamily="34" charset="0"/>
            </a:rPr>
            <a:t> </a:t>
          </a:r>
          <a:r>
            <a:rPr lang="en-GB" sz="1400" b="1" kern="1200" dirty="0" smtClean="0">
              <a:solidFill>
                <a:schemeClr val="accent3">
                  <a:lumMod val="50000"/>
                </a:schemeClr>
              </a:solidFill>
              <a:latin typeface="Gadugi" panose="020B0502040204020203" pitchFamily="34" charset="0"/>
            </a:rPr>
            <a:t>unloved</a:t>
          </a:r>
          <a:r>
            <a:rPr lang="en-GB" sz="1400" kern="1200" dirty="0" smtClean="0">
              <a:solidFill>
                <a:schemeClr val="accent3">
                  <a:lumMod val="50000"/>
                </a:schemeClr>
              </a:solidFill>
              <a:latin typeface="Gadugi" panose="020B0502040204020203" pitchFamily="34" charset="0"/>
            </a:rPr>
            <a:t>, or </a:t>
          </a:r>
          <a:r>
            <a:rPr lang="en-GB" sz="1400" b="1" kern="1200" dirty="0" smtClean="0">
              <a:solidFill>
                <a:schemeClr val="accent3">
                  <a:lumMod val="50000"/>
                </a:schemeClr>
              </a:solidFill>
              <a:latin typeface="Gadugi" panose="020B0502040204020203" pitchFamily="34" charset="0"/>
            </a:rPr>
            <a:t>unwanted</a:t>
          </a:r>
          <a:r>
            <a:rPr lang="en-GB" sz="1400" kern="1200" dirty="0" smtClean="0">
              <a:solidFill>
                <a:schemeClr val="accent3">
                  <a:lumMod val="50000"/>
                </a:schemeClr>
              </a:solidFill>
              <a:latin typeface="Gadugi" panose="020B0502040204020203" pitchFamily="34" charset="0"/>
            </a:rPr>
            <a:t>. </a:t>
          </a:r>
          <a:endParaRPr lang="en-US" sz="1400" kern="1200" dirty="0" smtClean="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ts val="600"/>
            </a:spcAft>
            <a:buChar char="••"/>
          </a:pPr>
          <a:r>
            <a:rPr lang="en-GB" sz="1400" b="1" kern="1200" dirty="0" smtClean="0">
              <a:solidFill>
                <a:schemeClr val="accent3">
                  <a:lumMod val="50000"/>
                </a:schemeClr>
              </a:solidFill>
              <a:latin typeface="Gadugi" panose="020B0502040204020203" pitchFamily="34" charset="0"/>
            </a:rPr>
            <a:t>Lack of praise and love </a:t>
          </a:r>
          <a:r>
            <a:rPr lang="en-GB" sz="1400" kern="1200" dirty="0" smtClean="0">
              <a:solidFill>
                <a:schemeClr val="accent3">
                  <a:lumMod val="50000"/>
                </a:schemeClr>
              </a:solidFill>
              <a:latin typeface="Gadugi" panose="020B0502040204020203" pitchFamily="34" charset="0"/>
            </a:rPr>
            <a:t>can restrict development.</a:t>
          </a:r>
          <a:endParaRPr lang="en-US" sz="1400" kern="1200" dirty="0" smtClean="0">
            <a:solidFill>
              <a:schemeClr val="accent3">
                <a:lumMod val="50000"/>
              </a:schemeClr>
            </a:solidFill>
            <a:latin typeface="Gadugi" panose="020B0502040204020203" pitchFamily="34" charset="0"/>
          </a:endParaRPr>
        </a:p>
        <a:p>
          <a:pPr marL="114300" lvl="1" indent="-114300" algn="l" defTabSz="622300">
            <a:lnSpc>
              <a:spcPct val="90000"/>
            </a:lnSpc>
            <a:spcBef>
              <a:spcPct val="0"/>
            </a:spcBef>
            <a:spcAft>
              <a:spcPct val="15000"/>
            </a:spcAft>
            <a:buChar char="••"/>
          </a:pPr>
          <a:r>
            <a:rPr lang="en-GB" sz="1400" kern="1200" dirty="0" smtClean="0">
              <a:solidFill>
                <a:schemeClr val="accent3">
                  <a:lumMod val="50000"/>
                </a:schemeClr>
              </a:solidFill>
              <a:latin typeface="Gadugi" panose="020B0502040204020203" pitchFamily="34" charset="0"/>
            </a:rPr>
            <a:t>Some level of </a:t>
          </a:r>
          <a:r>
            <a:rPr lang="en-GB" sz="1400" b="1" kern="1200" dirty="0" smtClean="0">
              <a:solidFill>
                <a:schemeClr val="accent3">
                  <a:lumMod val="50000"/>
                </a:schemeClr>
              </a:solidFill>
              <a:latin typeface="Gadugi" panose="020B0502040204020203" pitchFamily="34" charset="0"/>
            </a:rPr>
            <a:t>emotional abuse </a:t>
          </a:r>
          <a:r>
            <a:rPr lang="en-GB" sz="1400" kern="1200" dirty="0" smtClean="0">
              <a:solidFill>
                <a:schemeClr val="accent3">
                  <a:lumMod val="50000"/>
                </a:schemeClr>
              </a:solidFill>
              <a:latin typeface="Gadugi" panose="020B0502040204020203" pitchFamily="34" charset="0"/>
            </a:rPr>
            <a:t>is involved </a:t>
          </a:r>
          <a:r>
            <a:rPr lang="en-GB" sz="1400" b="1" kern="1200" dirty="0" smtClean="0">
              <a:solidFill>
                <a:schemeClr val="accent3">
                  <a:lumMod val="50000"/>
                </a:schemeClr>
              </a:solidFill>
              <a:latin typeface="Gadugi" panose="020B0502040204020203" pitchFamily="34" charset="0"/>
            </a:rPr>
            <a:t>in all types of child abuse</a:t>
          </a:r>
          <a:r>
            <a:rPr lang="en-GB" sz="1400" kern="1200" dirty="0" smtClean="0">
              <a:solidFill>
                <a:schemeClr val="accent3">
                  <a:lumMod val="50000"/>
                </a:schemeClr>
              </a:solidFill>
              <a:latin typeface="Gadugi" panose="020B0502040204020203" pitchFamily="34" charset="0"/>
            </a:rPr>
            <a:t>, though it </a:t>
          </a:r>
          <a:r>
            <a:rPr lang="en-GB" sz="1400" b="1" kern="1200" dirty="0" smtClean="0">
              <a:solidFill>
                <a:schemeClr val="accent3">
                  <a:lumMod val="50000"/>
                </a:schemeClr>
              </a:solidFill>
              <a:latin typeface="Gadugi" panose="020B0502040204020203" pitchFamily="34" charset="0"/>
            </a:rPr>
            <a:t>may occur alone.</a:t>
          </a:r>
          <a:endParaRPr lang="en-US" sz="1400" b="1" kern="1200" dirty="0" smtClean="0">
            <a:solidFill>
              <a:schemeClr val="accent3">
                <a:lumMod val="50000"/>
              </a:schemeClr>
            </a:solidFill>
            <a:latin typeface="Gadugi" panose="020B0502040204020203" pitchFamily="34" charset="0"/>
          </a:endParaRPr>
        </a:p>
      </dsp:txBody>
      <dsp:txXfrm>
        <a:off x="492274" y="1065387"/>
        <a:ext cx="3124612" cy="3517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1466" y="48861"/>
          <a:ext cx="3489264" cy="73834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kern="1200" dirty="0" smtClean="0">
              <a:latin typeface="Gadugi" panose="020B0502040204020203" pitchFamily="34" charset="0"/>
            </a:rPr>
            <a:t>What is Sexual Abuse?</a:t>
          </a:r>
          <a:endParaRPr lang="en-GB" sz="1800" kern="1200" dirty="0">
            <a:latin typeface="Gadugi" panose="020B0502040204020203" pitchFamily="34" charset="0"/>
          </a:endParaRPr>
        </a:p>
      </dsp:txBody>
      <dsp:txXfrm>
        <a:off x="1466" y="48861"/>
        <a:ext cx="3489264" cy="492231"/>
      </dsp:txXfrm>
    </dsp:sp>
    <dsp:sp modelId="{D9162681-726D-47DB-AB7D-07F120106C3E}">
      <dsp:nvSpPr>
        <dsp:cNvPr id="0" name=""/>
        <dsp:cNvSpPr/>
      </dsp:nvSpPr>
      <dsp:spPr>
        <a:xfrm>
          <a:off x="32517" y="531898"/>
          <a:ext cx="3789760" cy="4741783"/>
        </a:xfrm>
        <a:prstGeom prst="roundRect">
          <a:avLst>
            <a:gd name="adj" fmla="val 10000"/>
          </a:avLst>
        </a:prstGeom>
        <a:solidFill>
          <a:schemeClr val="accent3">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ts val="1200"/>
            </a:spcAft>
            <a:buChar char="••"/>
          </a:pPr>
          <a:r>
            <a:rPr lang="en-GB" sz="1500" kern="1200" dirty="0" smtClean="0">
              <a:solidFill>
                <a:schemeClr val="accent3">
                  <a:lumMod val="50000"/>
                </a:schemeClr>
              </a:solidFill>
              <a:latin typeface="Gadugi" panose="020B0502040204020203" pitchFamily="34" charset="0"/>
            </a:rPr>
            <a:t>This involves</a:t>
          </a:r>
          <a:r>
            <a:rPr lang="en-GB" sz="1500" b="1" kern="1200" dirty="0" smtClean="0">
              <a:solidFill>
                <a:schemeClr val="accent3">
                  <a:lumMod val="50000"/>
                </a:schemeClr>
              </a:solidFill>
              <a:latin typeface="Gadugi" panose="020B0502040204020203" pitchFamily="34" charset="0"/>
            </a:rPr>
            <a:t> persuading, enticing or forcing </a:t>
          </a:r>
          <a:r>
            <a:rPr lang="en-GB" sz="1500" kern="1200" dirty="0" smtClean="0">
              <a:solidFill>
                <a:schemeClr val="accent3">
                  <a:lumMod val="50000"/>
                </a:schemeClr>
              </a:solidFill>
              <a:latin typeface="Gadugi" panose="020B0502040204020203" pitchFamily="34" charset="0"/>
            </a:rPr>
            <a:t>a child or young person to take part in </a:t>
          </a:r>
          <a:r>
            <a:rPr lang="en-GB" sz="1500" b="1" kern="1200" dirty="0" smtClean="0">
              <a:solidFill>
                <a:schemeClr val="accent3">
                  <a:lumMod val="50000"/>
                </a:schemeClr>
              </a:solidFill>
              <a:latin typeface="Gadugi" panose="020B0502040204020203" pitchFamily="34" charset="0"/>
            </a:rPr>
            <a:t>sexual activities</a:t>
          </a:r>
          <a:r>
            <a:rPr lang="en-GB" sz="1500" kern="1200" dirty="0" smtClean="0">
              <a:solidFill>
                <a:schemeClr val="accent3">
                  <a:lumMod val="50000"/>
                </a:schemeClr>
              </a:solidFill>
              <a:latin typeface="Gadugi" panose="020B0502040204020203" pitchFamily="34" charset="0"/>
            </a:rPr>
            <a:t>. </a:t>
          </a:r>
          <a:endParaRPr lang="en-GB" sz="1500" b="1" kern="1200" dirty="0">
            <a:solidFill>
              <a:schemeClr val="accent3">
                <a:lumMod val="50000"/>
              </a:schemeClr>
            </a:solidFill>
            <a:latin typeface="Gadugi" panose="020B0502040204020203" pitchFamily="34" charset="0"/>
          </a:endParaRPr>
        </a:p>
        <a:p>
          <a:pPr marL="114300" lvl="1" indent="-114300" algn="l" defTabSz="666750">
            <a:lnSpc>
              <a:spcPct val="90000"/>
            </a:lnSpc>
            <a:spcBef>
              <a:spcPct val="0"/>
            </a:spcBef>
            <a:spcAft>
              <a:spcPts val="1200"/>
            </a:spcAft>
            <a:buChar char="••"/>
          </a:pPr>
          <a:r>
            <a:rPr lang="en-GB" sz="1500" kern="1200" dirty="0" smtClean="0">
              <a:solidFill>
                <a:schemeClr val="accent3">
                  <a:lumMod val="50000"/>
                </a:schemeClr>
              </a:solidFill>
              <a:latin typeface="Gadugi" panose="020B0502040204020203" pitchFamily="34" charset="0"/>
            </a:rPr>
            <a:t>It does not necessarily involve a high level of threat of violence and the child or young person may or </a:t>
          </a:r>
          <a:r>
            <a:rPr lang="en-GB" sz="1500" b="1" kern="1200" dirty="0" smtClean="0">
              <a:solidFill>
                <a:schemeClr val="accent3">
                  <a:lumMod val="50000"/>
                </a:schemeClr>
              </a:solidFill>
              <a:latin typeface="Gadugi" panose="020B0502040204020203" pitchFamily="34" charset="0"/>
            </a:rPr>
            <a:t>may not be aware of what is happening</a:t>
          </a:r>
          <a:r>
            <a:rPr lang="en-GB" sz="1500" kern="1200" dirty="0" smtClean="0">
              <a:solidFill>
                <a:schemeClr val="accent3">
                  <a:lumMod val="50000"/>
                </a:schemeClr>
              </a:solidFill>
              <a:latin typeface="Gadugi" panose="020B0502040204020203" pitchFamily="34" charset="0"/>
            </a:rPr>
            <a:t>.</a:t>
          </a:r>
          <a:endParaRPr lang="en-GB" sz="1500" b="1" kern="1200" dirty="0">
            <a:solidFill>
              <a:schemeClr val="accent3">
                <a:lumMod val="50000"/>
              </a:schemeClr>
            </a:solidFill>
            <a:latin typeface="Gadugi" panose="020B0502040204020203" pitchFamily="34" charset="0"/>
          </a:endParaRPr>
        </a:p>
        <a:p>
          <a:pPr marL="114300" lvl="1" indent="-114300" algn="l" defTabSz="666750">
            <a:lnSpc>
              <a:spcPct val="90000"/>
            </a:lnSpc>
            <a:spcBef>
              <a:spcPct val="0"/>
            </a:spcBef>
            <a:spcAft>
              <a:spcPts val="1200"/>
            </a:spcAft>
            <a:buChar char="••"/>
          </a:pPr>
          <a:r>
            <a:rPr lang="en-GB" sz="1500" b="0" kern="1200" dirty="0" smtClean="0">
              <a:solidFill>
                <a:schemeClr val="accent3">
                  <a:lumMod val="50000"/>
                </a:schemeClr>
              </a:solidFill>
              <a:latin typeface="Gadugi" panose="020B0502040204020203" pitchFamily="34" charset="0"/>
            </a:rPr>
            <a:t>Contact Abuse – involves </a:t>
          </a:r>
          <a:r>
            <a:rPr lang="en-GB" sz="1500" b="1" kern="1200" dirty="0" smtClean="0">
              <a:solidFill>
                <a:schemeClr val="accent3">
                  <a:lumMod val="50000"/>
                </a:schemeClr>
              </a:solidFill>
              <a:latin typeface="Gadugi" panose="020B0502040204020203" pitchFamily="34" charset="0"/>
            </a:rPr>
            <a:t>physical sexual contact.</a:t>
          </a:r>
          <a:endParaRPr lang="en-GB" sz="1500" b="1" kern="1200" dirty="0">
            <a:solidFill>
              <a:schemeClr val="accent3">
                <a:lumMod val="50000"/>
              </a:schemeClr>
            </a:solidFill>
            <a:latin typeface="Gadugi" panose="020B0502040204020203" pitchFamily="34" charset="0"/>
          </a:endParaRPr>
        </a:p>
        <a:p>
          <a:pPr marL="114300" lvl="1" indent="-114300" algn="l" defTabSz="666750">
            <a:lnSpc>
              <a:spcPct val="90000"/>
            </a:lnSpc>
            <a:spcBef>
              <a:spcPct val="0"/>
            </a:spcBef>
            <a:spcAft>
              <a:spcPts val="1200"/>
            </a:spcAft>
            <a:buChar char="••"/>
          </a:pPr>
          <a:r>
            <a:rPr lang="en-US" sz="1500" b="0" kern="1200" dirty="0" smtClean="0">
              <a:solidFill>
                <a:schemeClr val="accent3">
                  <a:lumMod val="50000"/>
                </a:schemeClr>
              </a:solidFill>
              <a:latin typeface="Gadugi" panose="020B0502040204020203" pitchFamily="34" charset="0"/>
            </a:rPr>
            <a:t>Non-Contact Abuse – includes </a:t>
          </a:r>
          <a:r>
            <a:rPr lang="en-US" sz="1500" b="1" kern="1200" dirty="0" smtClean="0">
              <a:solidFill>
                <a:schemeClr val="accent3">
                  <a:lumMod val="50000"/>
                </a:schemeClr>
              </a:solidFill>
              <a:latin typeface="Gadugi" panose="020B0502040204020203" pitchFamily="34" charset="0"/>
            </a:rPr>
            <a:t>online abuse </a:t>
          </a:r>
          <a:r>
            <a:rPr lang="en-US" sz="1500" b="0" kern="1200" dirty="0" smtClean="0">
              <a:solidFill>
                <a:schemeClr val="accent3">
                  <a:lumMod val="50000"/>
                </a:schemeClr>
              </a:solidFill>
              <a:latin typeface="Gadugi" panose="020B0502040204020203" pitchFamily="34" charset="0"/>
            </a:rPr>
            <a:t>such as viewing inappropriate images.</a:t>
          </a:r>
          <a:endParaRPr lang="en-US" sz="1500" b="0" kern="1200" dirty="0"/>
        </a:p>
        <a:p>
          <a:pPr marL="114300" lvl="1" indent="-114300" algn="l" defTabSz="666750">
            <a:lnSpc>
              <a:spcPct val="90000"/>
            </a:lnSpc>
            <a:spcBef>
              <a:spcPct val="0"/>
            </a:spcBef>
            <a:spcAft>
              <a:spcPct val="15000"/>
            </a:spcAft>
            <a:buChar char="••"/>
          </a:pPr>
          <a:r>
            <a:rPr lang="en-US" sz="1500" b="0" kern="1200" dirty="0" smtClean="0">
              <a:solidFill>
                <a:schemeClr val="accent3">
                  <a:lumMod val="50000"/>
                </a:schemeClr>
              </a:solidFill>
              <a:latin typeface="Gadugi" panose="020B0502040204020203" pitchFamily="34" charset="0"/>
            </a:rPr>
            <a:t>Men and </a:t>
          </a:r>
          <a:r>
            <a:rPr lang="en-GB" sz="1500" b="0" kern="1200" dirty="0" smtClean="0">
              <a:solidFill>
                <a:schemeClr val="accent3">
                  <a:lumMod val="50000"/>
                </a:schemeClr>
              </a:solidFill>
              <a:latin typeface="Gadugi" panose="020B0502040204020203" pitchFamily="34" charset="0"/>
            </a:rPr>
            <a:t>Women can </a:t>
          </a:r>
          <a:r>
            <a:rPr lang="en-GB" sz="1500" b="1" kern="1200" dirty="0" smtClean="0">
              <a:solidFill>
                <a:schemeClr val="accent3">
                  <a:lumMod val="50000"/>
                </a:schemeClr>
              </a:solidFill>
              <a:latin typeface="Gadugi" panose="020B0502040204020203" pitchFamily="34" charset="0"/>
            </a:rPr>
            <a:t>commit acts of sexual abuse. </a:t>
          </a:r>
          <a:r>
            <a:rPr lang="en-GB" sz="1500" b="0" kern="1200" dirty="0" smtClean="0">
              <a:solidFill>
                <a:schemeClr val="accent3">
                  <a:lumMod val="50000"/>
                </a:schemeClr>
              </a:solidFill>
              <a:latin typeface="Gadugi" panose="020B0502040204020203" pitchFamily="34" charset="0"/>
            </a:rPr>
            <a:t>As can other children and young people.</a:t>
          </a:r>
          <a:endParaRPr lang="en-US" sz="1500" b="0" kern="1200" dirty="0" smtClean="0">
            <a:solidFill>
              <a:schemeClr val="accent3">
                <a:lumMod val="50000"/>
              </a:schemeClr>
            </a:solidFill>
            <a:latin typeface="Gadugi" panose="020B0502040204020203" pitchFamily="34" charset="0"/>
          </a:endParaRPr>
        </a:p>
      </dsp:txBody>
      <dsp:txXfrm>
        <a:off x="143515" y="642896"/>
        <a:ext cx="3567764" cy="45197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0" y="0"/>
          <a:ext cx="4039953" cy="152661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GB" sz="2400" kern="1200" dirty="0" smtClean="0">
              <a:latin typeface="Gadugi" panose="020B0502040204020203" pitchFamily="34" charset="0"/>
            </a:rPr>
            <a:t>What is Child Sexual Exploitation?</a:t>
          </a:r>
          <a:endParaRPr lang="en-GB" sz="2400" kern="1200" dirty="0">
            <a:latin typeface="Gadugi" panose="020B0502040204020203" pitchFamily="34" charset="0"/>
          </a:endParaRPr>
        </a:p>
      </dsp:txBody>
      <dsp:txXfrm>
        <a:off x="0" y="0"/>
        <a:ext cx="4039953" cy="1017740"/>
      </dsp:txXfrm>
    </dsp:sp>
    <dsp:sp modelId="{D9162681-726D-47DB-AB7D-07F120106C3E}">
      <dsp:nvSpPr>
        <dsp:cNvPr id="0" name=""/>
        <dsp:cNvSpPr/>
      </dsp:nvSpPr>
      <dsp:spPr>
        <a:xfrm>
          <a:off x="1220" y="886249"/>
          <a:ext cx="5076433" cy="4427023"/>
        </a:xfrm>
        <a:prstGeom prst="roundRect">
          <a:avLst>
            <a:gd name="adj" fmla="val 10000"/>
          </a:avLst>
        </a:prstGeom>
        <a:solidFill>
          <a:schemeClr val="accent2">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ts val="600"/>
            </a:spcAft>
            <a:buChar char="••"/>
          </a:pPr>
          <a:r>
            <a:rPr lang="en-US" sz="1800" kern="1200" dirty="0" smtClean="0">
              <a:solidFill>
                <a:schemeClr val="accent2">
                  <a:lumMod val="50000"/>
                </a:schemeClr>
              </a:solidFill>
              <a:latin typeface="Gadugi" panose="020B0502040204020203" pitchFamily="34" charset="0"/>
            </a:rPr>
            <a:t>Child Sexual Exploitation (CSE) is a form of </a:t>
          </a:r>
          <a:r>
            <a:rPr lang="en-US" sz="1800" b="1" kern="1200" dirty="0" smtClean="0">
              <a:solidFill>
                <a:schemeClr val="accent2">
                  <a:lumMod val="50000"/>
                </a:schemeClr>
              </a:solidFill>
              <a:latin typeface="Gadugi" panose="020B0502040204020203" pitchFamily="34" charset="0"/>
            </a:rPr>
            <a:t>child abuse</a:t>
          </a:r>
          <a:endParaRPr lang="en-GB" sz="1800" b="1" kern="1200" dirty="0">
            <a:solidFill>
              <a:schemeClr val="accent2">
                <a:lumMod val="50000"/>
              </a:schemeClr>
            </a:solidFill>
            <a:latin typeface="Gadugi" panose="020B0502040204020203" pitchFamily="34" charset="0"/>
          </a:endParaRPr>
        </a:p>
        <a:p>
          <a:pPr marL="171450" lvl="1" indent="-171450" algn="l" defTabSz="800100">
            <a:lnSpc>
              <a:spcPct val="90000"/>
            </a:lnSpc>
            <a:spcBef>
              <a:spcPct val="0"/>
            </a:spcBef>
            <a:spcAft>
              <a:spcPts val="600"/>
            </a:spcAft>
            <a:buChar char="••"/>
          </a:pPr>
          <a:r>
            <a:rPr lang="en-US" sz="1800" kern="1200" dirty="0" smtClean="0">
              <a:solidFill>
                <a:schemeClr val="accent2">
                  <a:lumMod val="50000"/>
                </a:schemeClr>
              </a:solidFill>
              <a:latin typeface="Gadugi" panose="020B0502040204020203" pitchFamily="34" charset="0"/>
            </a:rPr>
            <a:t>It can happen to anyone who is </a:t>
          </a:r>
          <a:r>
            <a:rPr lang="en-US" sz="1800" b="1" kern="1200" dirty="0" smtClean="0">
              <a:solidFill>
                <a:schemeClr val="accent2">
                  <a:lumMod val="50000"/>
                </a:schemeClr>
              </a:solidFill>
              <a:latin typeface="Gadugi" panose="020B0502040204020203" pitchFamily="34" charset="0"/>
            </a:rPr>
            <a:t>persuaded, bullied or forced </a:t>
          </a:r>
          <a:r>
            <a:rPr lang="en-US" sz="1800" kern="1200" dirty="0" smtClean="0">
              <a:solidFill>
                <a:schemeClr val="accent2">
                  <a:lumMod val="50000"/>
                </a:schemeClr>
              </a:solidFill>
              <a:latin typeface="Gadugi" panose="020B0502040204020203" pitchFamily="34" charset="0"/>
            </a:rPr>
            <a:t>into having </a:t>
          </a:r>
          <a:r>
            <a:rPr lang="en-US" sz="1800" b="1" kern="1200" dirty="0" smtClean="0">
              <a:solidFill>
                <a:schemeClr val="accent2">
                  <a:lumMod val="50000"/>
                </a:schemeClr>
              </a:solidFill>
              <a:latin typeface="Gadugi" panose="020B0502040204020203" pitchFamily="34" charset="0"/>
            </a:rPr>
            <a:t>sex or sexual activity </a:t>
          </a:r>
          <a:r>
            <a:rPr lang="en-US" sz="1800" kern="1200" dirty="0" smtClean="0">
              <a:solidFill>
                <a:schemeClr val="accent2">
                  <a:lumMod val="50000"/>
                </a:schemeClr>
              </a:solidFill>
              <a:latin typeface="Gadugi" panose="020B0502040204020203" pitchFamily="34" charset="0"/>
            </a:rPr>
            <a:t>such as taking and sharing naked photos of themselves</a:t>
          </a:r>
          <a:endParaRPr lang="en-GB" sz="1800" b="1" kern="1200" dirty="0">
            <a:solidFill>
              <a:schemeClr val="accent2">
                <a:lumMod val="50000"/>
              </a:schemeClr>
            </a:solidFill>
            <a:latin typeface="Gadugi" panose="020B0502040204020203" pitchFamily="34" charset="0"/>
          </a:endParaRPr>
        </a:p>
        <a:p>
          <a:pPr marL="171450" lvl="1" indent="-171450" algn="l" defTabSz="800100">
            <a:lnSpc>
              <a:spcPct val="90000"/>
            </a:lnSpc>
            <a:spcBef>
              <a:spcPct val="0"/>
            </a:spcBef>
            <a:spcAft>
              <a:spcPts val="600"/>
            </a:spcAft>
            <a:buChar char="••"/>
          </a:pPr>
          <a:r>
            <a:rPr lang="en-US" sz="1800" kern="1200" dirty="0" smtClean="0">
              <a:solidFill>
                <a:schemeClr val="accent2">
                  <a:lumMod val="50000"/>
                </a:schemeClr>
              </a:solidFill>
              <a:latin typeface="Gadugi" panose="020B0502040204020203" pitchFamily="34" charset="0"/>
            </a:rPr>
            <a:t>This can be in return for things like </a:t>
          </a:r>
          <a:r>
            <a:rPr lang="en-US" sz="1800" b="1" kern="1200" dirty="0" smtClean="0">
              <a:solidFill>
                <a:schemeClr val="accent2">
                  <a:lumMod val="50000"/>
                </a:schemeClr>
              </a:solidFill>
              <a:latin typeface="Gadugi" panose="020B0502040204020203" pitchFamily="34" charset="0"/>
            </a:rPr>
            <a:t>alcohol, money, drugs </a:t>
          </a:r>
          <a:r>
            <a:rPr lang="en-US" sz="1800" kern="1200" dirty="0" smtClean="0">
              <a:solidFill>
                <a:schemeClr val="accent2">
                  <a:lumMod val="50000"/>
                </a:schemeClr>
              </a:solidFill>
              <a:latin typeface="Gadugi" panose="020B0502040204020203" pitchFamily="34" charset="0"/>
            </a:rPr>
            <a:t>or other gifts</a:t>
          </a:r>
          <a:endParaRPr lang="en-GB" sz="1800" kern="1200" dirty="0">
            <a:solidFill>
              <a:schemeClr val="accent2">
                <a:lumMod val="50000"/>
              </a:schemeClr>
            </a:solidFill>
            <a:latin typeface="Gadugi" panose="020B0502040204020203" pitchFamily="34" charset="0"/>
          </a:endParaRPr>
        </a:p>
        <a:p>
          <a:pPr marL="171450" lvl="1" indent="-171450" algn="l" defTabSz="800100">
            <a:lnSpc>
              <a:spcPct val="90000"/>
            </a:lnSpc>
            <a:spcBef>
              <a:spcPct val="0"/>
            </a:spcBef>
            <a:spcAft>
              <a:spcPts val="600"/>
            </a:spcAft>
            <a:buChar char="••"/>
          </a:pPr>
          <a:r>
            <a:rPr lang="en-GB" sz="1800" kern="1200" dirty="0" smtClean="0">
              <a:solidFill>
                <a:schemeClr val="accent2">
                  <a:lumMod val="50000"/>
                </a:schemeClr>
              </a:solidFill>
              <a:latin typeface="Gadugi" panose="020B0502040204020203" pitchFamily="34" charset="0"/>
            </a:rPr>
            <a:t>It can happen </a:t>
          </a:r>
          <a:r>
            <a:rPr lang="en-GB" sz="1800" b="1" kern="1200" dirty="0" smtClean="0">
              <a:solidFill>
                <a:schemeClr val="accent2">
                  <a:lumMod val="50000"/>
                </a:schemeClr>
              </a:solidFill>
              <a:latin typeface="Gadugi" panose="020B0502040204020203" pitchFamily="34" charset="0"/>
            </a:rPr>
            <a:t>online and face to face</a:t>
          </a:r>
          <a:endParaRPr lang="en-GB" sz="1800" kern="1200" dirty="0">
            <a:solidFill>
              <a:schemeClr val="accent2">
                <a:lumMod val="50000"/>
              </a:schemeClr>
            </a:solidFill>
            <a:latin typeface="Gadugi" panose="020B0502040204020203" pitchFamily="34" charset="0"/>
          </a:endParaRPr>
        </a:p>
        <a:p>
          <a:pPr marL="171450" lvl="1" indent="-171450" algn="l" defTabSz="800100">
            <a:lnSpc>
              <a:spcPct val="90000"/>
            </a:lnSpc>
            <a:spcBef>
              <a:spcPct val="0"/>
            </a:spcBef>
            <a:spcAft>
              <a:spcPts val="600"/>
            </a:spcAft>
            <a:buChar char="••"/>
          </a:pPr>
          <a:r>
            <a:rPr lang="en-US" sz="1800" kern="1200" dirty="0" smtClean="0">
              <a:solidFill>
                <a:schemeClr val="accent2">
                  <a:lumMod val="50000"/>
                </a:schemeClr>
              </a:solidFill>
              <a:latin typeface="Gadugi" panose="020B0502040204020203" pitchFamily="34" charset="0"/>
            </a:rPr>
            <a:t>It </a:t>
          </a:r>
          <a:r>
            <a:rPr lang="en-US" sz="1800" b="1" kern="1200" dirty="0" smtClean="0">
              <a:solidFill>
                <a:schemeClr val="accent2">
                  <a:lumMod val="50000"/>
                </a:schemeClr>
              </a:solidFill>
              <a:latin typeface="Gadugi" panose="020B0502040204020203" pitchFamily="34" charset="0"/>
            </a:rPr>
            <a:t>ruins lives </a:t>
          </a:r>
          <a:r>
            <a:rPr lang="en-US" sz="1800" kern="1200" dirty="0" smtClean="0">
              <a:solidFill>
                <a:schemeClr val="accent2">
                  <a:lumMod val="50000"/>
                </a:schemeClr>
              </a:solidFill>
              <a:latin typeface="Gadugi" panose="020B0502040204020203" pitchFamily="34" charset="0"/>
            </a:rPr>
            <a:t>and has serious </a:t>
          </a:r>
          <a:r>
            <a:rPr lang="en-US" sz="1800" b="1" kern="1200" dirty="0" smtClean="0">
              <a:solidFill>
                <a:schemeClr val="accent2">
                  <a:lumMod val="50000"/>
                </a:schemeClr>
              </a:solidFill>
              <a:latin typeface="Gadugi" panose="020B0502040204020203" pitchFamily="34" charset="0"/>
            </a:rPr>
            <a:t>long-term effects </a:t>
          </a:r>
          <a:r>
            <a:rPr lang="en-US" sz="1800" kern="1200" dirty="0" smtClean="0">
              <a:solidFill>
                <a:schemeClr val="accent2">
                  <a:lumMod val="50000"/>
                </a:schemeClr>
              </a:solidFill>
              <a:latin typeface="Gadugi" panose="020B0502040204020203" pitchFamily="34" charset="0"/>
            </a:rPr>
            <a:t>on young people and their families</a:t>
          </a:r>
          <a:endParaRPr lang="en-GB" sz="1800" b="1" kern="1200" dirty="0">
            <a:solidFill>
              <a:schemeClr val="accent2">
                <a:lumMod val="50000"/>
              </a:schemeClr>
            </a:solidFill>
            <a:latin typeface="Gadugi" panose="020B0502040204020203" pitchFamily="34" charset="0"/>
          </a:endParaRPr>
        </a:p>
      </dsp:txBody>
      <dsp:txXfrm>
        <a:off x="130883" y="1015912"/>
        <a:ext cx="4817107" cy="4167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0" y="40589"/>
          <a:ext cx="3086249" cy="71262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kern="1200" dirty="0" smtClean="0">
              <a:latin typeface="Gadugi" panose="020B0502040204020203" pitchFamily="34" charset="0"/>
            </a:rPr>
            <a:t>What are Nudes?</a:t>
          </a:r>
          <a:endParaRPr lang="en-GB" sz="1800" kern="1200" dirty="0">
            <a:latin typeface="Gadugi" panose="020B0502040204020203" pitchFamily="34" charset="0"/>
          </a:endParaRPr>
        </a:p>
      </dsp:txBody>
      <dsp:txXfrm>
        <a:off x="0" y="40589"/>
        <a:ext cx="3086249" cy="475081"/>
      </dsp:txXfrm>
    </dsp:sp>
    <dsp:sp modelId="{D9162681-726D-47DB-AB7D-07F120106C3E}">
      <dsp:nvSpPr>
        <dsp:cNvPr id="0" name=""/>
        <dsp:cNvSpPr/>
      </dsp:nvSpPr>
      <dsp:spPr>
        <a:xfrm>
          <a:off x="97960" y="574121"/>
          <a:ext cx="3793522" cy="4319322"/>
        </a:xfrm>
        <a:prstGeom prst="roundRect">
          <a:avLst>
            <a:gd name="adj" fmla="val 10000"/>
          </a:avLst>
        </a:prstGeom>
        <a:solidFill>
          <a:schemeClr val="accent2">
            <a:lumMod val="20000"/>
            <a:lumOff val="80000"/>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600"/>
            </a:spcAft>
            <a:buChar char="••"/>
          </a:pPr>
          <a:r>
            <a:rPr lang="en-GB" sz="1600" kern="1200" dirty="0" smtClean="0">
              <a:solidFill>
                <a:schemeClr val="accent2">
                  <a:lumMod val="50000"/>
                </a:schemeClr>
              </a:solidFill>
              <a:latin typeface="Gadugi" panose="020B0502040204020203" pitchFamily="34" charset="0"/>
            </a:rPr>
            <a:t>Nudes are when </a:t>
          </a:r>
          <a:r>
            <a:rPr lang="en-GB" sz="1600" b="1" kern="1200" dirty="0" smtClean="0">
              <a:solidFill>
                <a:schemeClr val="accent2">
                  <a:lumMod val="50000"/>
                </a:schemeClr>
              </a:solidFill>
              <a:latin typeface="Gadugi" panose="020B0502040204020203" pitchFamily="34" charset="0"/>
            </a:rPr>
            <a:t>someone shares </a:t>
          </a:r>
          <a:r>
            <a:rPr lang="en-GB" sz="1600" kern="1200" dirty="0" smtClean="0">
              <a:solidFill>
                <a:schemeClr val="accent2">
                  <a:lumMod val="50000"/>
                </a:schemeClr>
              </a:solidFill>
              <a:latin typeface="Gadugi" panose="020B0502040204020203" pitchFamily="34" charset="0"/>
            </a:rPr>
            <a:t>sexual, naked or semi-naked images or clips of themselves or others, </a:t>
          </a:r>
          <a:r>
            <a:rPr lang="en-GB" sz="1600" b="1" kern="1200" dirty="0" smtClean="0">
              <a:solidFill>
                <a:schemeClr val="accent2">
                  <a:lumMod val="50000"/>
                </a:schemeClr>
              </a:solidFill>
              <a:latin typeface="Gadugi" panose="020B0502040204020203" pitchFamily="34" charset="0"/>
            </a:rPr>
            <a:t>or sends </a:t>
          </a:r>
          <a:r>
            <a:rPr lang="en-GB" sz="1600" kern="1200" dirty="0" smtClean="0">
              <a:solidFill>
                <a:schemeClr val="accent2">
                  <a:lumMod val="50000"/>
                </a:schemeClr>
              </a:solidFill>
              <a:latin typeface="Gadugi" panose="020B0502040204020203" pitchFamily="34" charset="0"/>
            </a:rPr>
            <a:t>sexually explicit messages.</a:t>
          </a:r>
          <a:endParaRPr lang="en-GB" sz="1600" b="1" kern="1200" dirty="0">
            <a:solidFill>
              <a:schemeClr val="accent2">
                <a:lumMod val="50000"/>
              </a:schemeClr>
            </a:solidFill>
            <a:latin typeface="Gadugi" panose="020B0502040204020203" pitchFamily="34" charset="0"/>
          </a:endParaRPr>
        </a:p>
        <a:p>
          <a:pPr marL="171450" lvl="1" indent="-171450" algn="l" defTabSz="711200">
            <a:lnSpc>
              <a:spcPct val="90000"/>
            </a:lnSpc>
            <a:spcBef>
              <a:spcPct val="0"/>
            </a:spcBef>
            <a:spcAft>
              <a:spcPts val="600"/>
            </a:spcAft>
            <a:buChar char="••"/>
          </a:pPr>
          <a:r>
            <a:rPr lang="en-GB" sz="1600" kern="1200" dirty="0" smtClean="0">
              <a:solidFill>
                <a:schemeClr val="accent2">
                  <a:lumMod val="50000"/>
                </a:schemeClr>
              </a:solidFill>
              <a:latin typeface="Gadugi" panose="020B0502040204020203" pitchFamily="34" charset="0"/>
            </a:rPr>
            <a:t>The sender has </a:t>
          </a:r>
          <a:r>
            <a:rPr lang="en-GB" sz="1600" b="1" kern="1200" dirty="0" smtClean="0">
              <a:solidFill>
                <a:schemeClr val="accent2">
                  <a:lumMod val="50000"/>
                </a:schemeClr>
              </a:solidFill>
              <a:latin typeface="Gadugi" panose="020B0502040204020203" pitchFamily="34" charset="0"/>
            </a:rPr>
            <a:t>no control about how they are shared</a:t>
          </a:r>
          <a:r>
            <a:rPr lang="en-GB" sz="1600" kern="1200" dirty="0" smtClean="0">
              <a:solidFill>
                <a:schemeClr val="accent2">
                  <a:lumMod val="50000"/>
                </a:schemeClr>
              </a:solidFill>
              <a:latin typeface="Gadugi" panose="020B0502040204020203" pitchFamily="34" charset="0"/>
            </a:rPr>
            <a:t>, you may think sending nudes is harmless but it can </a:t>
          </a:r>
          <a:r>
            <a:rPr lang="en-GB" sz="1600" b="1" kern="1200" dirty="0" smtClean="0">
              <a:solidFill>
                <a:schemeClr val="accent2">
                  <a:lumMod val="50000"/>
                </a:schemeClr>
              </a:solidFill>
              <a:latin typeface="Gadugi" panose="020B0502040204020203" pitchFamily="34" charset="0"/>
            </a:rPr>
            <a:t>leave you vulnerable </a:t>
          </a:r>
          <a:r>
            <a:rPr lang="en-GB" sz="1600" kern="1200" dirty="0" smtClean="0">
              <a:solidFill>
                <a:schemeClr val="accent2">
                  <a:lumMod val="50000"/>
                </a:schemeClr>
              </a:solidFill>
              <a:latin typeface="Gadugi" panose="020B0502040204020203" pitchFamily="34" charset="0"/>
            </a:rPr>
            <a:t>to blackmail, bullying, unwanted attention and emotional distress.</a:t>
          </a:r>
          <a:endParaRPr lang="en-GB" sz="1600" b="1" kern="1200" dirty="0">
            <a:solidFill>
              <a:schemeClr val="accent2">
                <a:lumMod val="50000"/>
              </a:schemeClr>
            </a:solidFill>
            <a:latin typeface="Gadugi" panose="020B0502040204020203" pitchFamily="34" charset="0"/>
          </a:endParaRPr>
        </a:p>
        <a:p>
          <a:pPr marL="171450" lvl="1" indent="-171450" algn="l" defTabSz="711200">
            <a:lnSpc>
              <a:spcPct val="90000"/>
            </a:lnSpc>
            <a:spcBef>
              <a:spcPct val="0"/>
            </a:spcBef>
            <a:spcAft>
              <a:spcPts val="600"/>
            </a:spcAft>
            <a:buChar char="••"/>
          </a:pPr>
          <a:r>
            <a:rPr lang="en-GB" sz="1600" kern="1200" dirty="0" smtClean="0">
              <a:solidFill>
                <a:schemeClr val="accent2">
                  <a:lumMod val="50000"/>
                </a:schemeClr>
              </a:solidFill>
              <a:latin typeface="Gadugi" panose="020B0502040204020203" pitchFamily="34" charset="0"/>
            </a:rPr>
            <a:t>When you’re </a:t>
          </a:r>
          <a:r>
            <a:rPr lang="en-GB" sz="1600" b="1" kern="1200" dirty="0" smtClean="0">
              <a:solidFill>
                <a:schemeClr val="accent2">
                  <a:lumMod val="50000"/>
                </a:schemeClr>
              </a:solidFill>
              <a:latin typeface="Gadugi" panose="020B0502040204020203" pitchFamily="34" charset="0"/>
            </a:rPr>
            <a:t>under 18 it’s against the law </a:t>
          </a:r>
          <a:r>
            <a:rPr lang="en-GB" sz="1600" kern="1200" dirty="0" smtClean="0">
              <a:solidFill>
                <a:schemeClr val="accent2">
                  <a:lumMod val="50000"/>
                </a:schemeClr>
              </a:solidFill>
              <a:latin typeface="Gadugi" panose="020B0502040204020203" pitchFamily="34" charset="0"/>
            </a:rPr>
            <a:t>for anyone to take, share or have a sexual photo of you – </a:t>
          </a:r>
          <a:r>
            <a:rPr lang="en-GB" sz="1600" b="1" kern="1200" dirty="0" smtClean="0">
              <a:solidFill>
                <a:schemeClr val="accent2">
                  <a:lumMod val="50000"/>
                </a:schemeClr>
              </a:solidFill>
              <a:latin typeface="Gadugi" panose="020B0502040204020203" pitchFamily="34" charset="0"/>
            </a:rPr>
            <a:t>even if it’s a selfie</a:t>
          </a:r>
          <a:r>
            <a:rPr lang="en-GB" sz="1600" kern="1200" dirty="0" smtClean="0">
              <a:solidFill>
                <a:schemeClr val="accent2">
                  <a:lumMod val="50000"/>
                </a:schemeClr>
              </a:solidFill>
              <a:latin typeface="Gadugi" panose="020B0502040204020203" pitchFamily="34" charset="0"/>
            </a:rPr>
            <a:t>.</a:t>
          </a:r>
          <a:endParaRPr lang="en-GB" sz="1600" kern="1200" dirty="0">
            <a:solidFill>
              <a:schemeClr val="accent2">
                <a:lumMod val="50000"/>
              </a:schemeClr>
            </a:solidFill>
            <a:latin typeface="Gadugi" panose="020B0502040204020203" pitchFamily="34" charset="0"/>
          </a:endParaRPr>
        </a:p>
      </dsp:txBody>
      <dsp:txXfrm>
        <a:off x="209068" y="685229"/>
        <a:ext cx="3571306" cy="4097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46097-0C47-4597-B5AC-B1401DA759BD}">
      <dsp:nvSpPr>
        <dsp:cNvPr id="0" name=""/>
        <dsp:cNvSpPr/>
      </dsp:nvSpPr>
      <dsp:spPr>
        <a:xfrm>
          <a:off x="3204" y="-448323"/>
          <a:ext cx="3534009" cy="133360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kern="1200" dirty="0" smtClean="0">
              <a:latin typeface="Gadugi" panose="020B0502040204020203" pitchFamily="34" charset="0"/>
            </a:rPr>
            <a:t>What is </a:t>
          </a:r>
          <a:r>
            <a:rPr lang="en-US" sz="1800" kern="1200" dirty="0" smtClean="0">
              <a:latin typeface="Gadugi" panose="020B0502040204020203" pitchFamily="34" charset="0"/>
            </a:rPr>
            <a:t>Female Genital Mutilation?</a:t>
          </a:r>
        </a:p>
        <a:p>
          <a:pPr lvl="0" algn="l" defTabSz="800100">
            <a:lnSpc>
              <a:spcPct val="90000"/>
            </a:lnSpc>
            <a:spcBef>
              <a:spcPct val="0"/>
            </a:spcBef>
            <a:spcAft>
              <a:spcPct val="35000"/>
            </a:spcAft>
          </a:pPr>
          <a:endParaRPr lang="en-GB" sz="1800" kern="1200" dirty="0">
            <a:latin typeface="Gadugi" panose="020B0502040204020203" pitchFamily="34" charset="0"/>
          </a:endParaRPr>
        </a:p>
      </dsp:txBody>
      <dsp:txXfrm>
        <a:off x="3204" y="-448323"/>
        <a:ext cx="3534009" cy="889068"/>
      </dsp:txXfrm>
    </dsp:sp>
    <dsp:sp modelId="{D9162681-726D-47DB-AB7D-07F120106C3E}">
      <dsp:nvSpPr>
        <dsp:cNvPr id="0" name=""/>
        <dsp:cNvSpPr/>
      </dsp:nvSpPr>
      <dsp:spPr>
        <a:xfrm>
          <a:off x="0" y="226513"/>
          <a:ext cx="3519576" cy="4716349"/>
        </a:xfrm>
        <a:prstGeom prst="roundRect">
          <a:avLst>
            <a:gd name="adj" fmla="val 10000"/>
          </a:avLst>
        </a:prstGeom>
        <a:solidFill>
          <a:schemeClr val="accent6">
            <a:lumMod val="20000"/>
            <a:lumOff val="80000"/>
            <a:alpha val="9000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ts val="1200"/>
            </a:spcAft>
            <a:buChar char="••"/>
          </a:pPr>
          <a:r>
            <a:rPr lang="en-GB" sz="1600" kern="1200" dirty="0" smtClean="0">
              <a:solidFill>
                <a:schemeClr val="accent6">
                  <a:lumMod val="50000"/>
                </a:schemeClr>
              </a:solidFill>
              <a:latin typeface="Gadugi" panose="020B0502040204020203" pitchFamily="34" charset="0"/>
            </a:rPr>
            <a:t>Female Genital Mutilation is sometimes called </a:t>
          </a:r>
          <a:r>
            <a:rPr lang="en-GB" sz="1600" b="1" kern="1200" dirty="0" smtClean="0">
              <a:solidFill>
                <a:schemeClr val="accent6">
                  <a:lumMod val="50000"/>
                </a:schemeClr>
              </a:solidFill>
              <a:latin typeface="Gadugi" panose="020B0502040204020203" pitchFamily="34" charset="0"/>
            </a:rPr>
            <a:t>FGM</a:t>
          </a:r>
          <a:r>
            <a:rPr lang="en-GB" sz="1600" kern="1200" dirty="0" smtClean="0">
              <a:solidFill>
                <a:schemeClr val="accent6">
                  <a:lumMod val="50000"/>
                </a:schemeClr>
              </a:solidFill>
              <a:latin typeface="Gadugi" panose="020B0502040204020203" pitchFamily="34" charset="0"/>
            </a:rPr>
            <a:t>, female genital cutting or just </a:t>
          </a:r>
          <a:r>
            <a:rPr lang="en-GB" sz="1600" b="1" kern="1200" dirty="0" smtClean="0">
              <a:solidFill>
                <a:schemeClr val="accent6">
                  <a:lumMod val="50000"/>
                </a:schemeClr>
              </a:solidFill>
              <a:latin typeface="Gadugi" panose="020B0502040204020203" pitchFamily="34" charset="0"/>
            </a:rPr>
            <a:t>cutting</a:t>
          </a:r>
          <a:r>
            <a:rPr lang="en-GB" sz="1600" kern="1200" dirty="0" smtClean="0">
              <a:solidFill>
                <a:schemeClr val="accent6">
                  <a:lumMod val="50000"/>
                </a:schemeClr>
              </a:solidFill>
              <a:latin typeface="Gadugi" panose="020B0502040204020203" pitchFamily="34" charset="0"/>
            </a:rPr>
            <a:t> and </a:t>
          </a:r>
          <a:r>
            <a:rPr lang="en-GB" sz="1600" b="1" kern="1200" dirty="0" smtClean="0">
              <a:solidFill>
                <a:schemeClr val="accent6">
                  <a:lumMod val="50000"/>
                </a:schemeClr>
              </a:solidFill>
              <a:latin typeface="Gadugi" panose="020B0502040204020203" pitchFamily="34" charset="0"/>
            </a:rPr>
            <a:t>female circumcision</a:t>
          </a:r>
          <a:r>
            <a:rPr lang="en-GB" sz="1600" kern="1200" dirty="0" smtClean="0">
              <a:solidFill>
                <a:schemeClr val="accent6">
                  <a:lumMod val="50000"/>
                </a:schemeClr>
              </a:solidFill>
              <a:latin typeface="Gadugi" panose="020B0502040204020203" pitchFamily="34" charset="0"/>
            </a:rPr>
            <a:t>.</a:t>
          </a:r>
          <a:endParaRPr lang="en-GB" sz="1600" kern="1200" dirty="0">
            <a:solidFill>
              <a:schemeClr val="accent6">
                <a:lumMod val="50000"/>
              </a:schemeClr>
            </a:solidFill>
            <a:latin typeface="Gadugi" panose="020B0502040204020203" pitchFamily="34" charset="0"/>
          </a:endParaRPr>
        </a:p>
        <a:p>
          <a:pPr marL="171450" lvl="1" indent="-171450" algn="l" defTabSz="711200">
            <a:lnSpc>
              <a:spcPct val="90000"/>
            </a:lnSpc>
            <a:spcBef>
              <a:spcPct val="0"/>
            </a:spcBef>
            <a:spcAft>
              <a:spcPts val="1200"/>
            </a:spcAft>
            <a:buChar char="••"/>
          </a:pPr>
          <a:r>
            <a:rPr lang="en-US" sz="1600" kern="1200" dirty="0" smtClean="0">
              <a:solidFill>
                <a:schemeClr val="accent6">
                  <a:lumMod val="50000"/>
                </a:schemeClr>
              </a:solidFill>
              <a:latin typeface="Gadugi" panose="020B0502040204020203" pitchFamily="34" charset="0"/>
            </a:rPr>
            <a:t>FGM</a:t>
          </a:r>
          <a:r>
            <a:rPr lang="en-GB" sz="1600" kern="1200" dirty="0" smtClean="0">
              <a:solidFill>
                <a:schemeClr val="accent6">
                  <a:lumMod val="50000"/>
                </a:schemeClr>
              </a:solidFill>
              <a:latin typeface="Gadugi" panose="020B0502040204020203" pitchFamily="34" charset="0"/>
            </a:rPr>
            <a:t> is a form of </a:t>
          </a:r>
          <a:r>
            <a:rPr lang="en-GB" sz="1600" b="1" kern="1200" dirty="0" smtClean="0">
              <a:solidFill>
                <a:schemeClr val="accent6">
                  <a:lumMod val="50000"/>
                </a:schemeClr>
              </a:solidFill>
              <a:latin typeface="Gadugi" panose="020B0502040204020203" pitchFamily="34" charset="0"/>
            </a:rPr>
            <a:t>child abuse</a:t>
          </a:r>
          <a:r>
            <a:rPr lang="en-GB" sz="1600" kern="1200" dirty="0" smtClean="0">
              <a:solidFill>
                <a:schemeClr val="accent6">
                  <a:lumMod val="50000"/>
                </a:schemeClr>
              </a:solidFill>
              <a:latin typeface="Gadugi" panose="020B0502040204020203" pitchFamily="34" charset="0"/>
            </a:rPr>
            <a:t>.</a:t>
          </a:r>
          <a:endParaRPr lang="en-GB" sz="1600" b="1" kern="1200" dirty="0">
            <a:solidFill>
              <a:schemeClr val="accent6">
                <a:lumMod val="50000"/>
              </a:schemeClr>
            </a:solidFill>
            <a:latin typeface="Gadugi" panose="020B0502040204020203" pitchFamily="34" charset="0"/>
          </a:endParaRPr>
        </a:p>
        <a:p>
          <a:pPr marL="171450" lvl="1" indent="-171450" algn="l" defTabSz="711200">
            <a:lnSpc>
              <a:spcPct val="90000"/>
            </a:lnSpc>
            <a:spcBef>
              <a:spcPct val="0"/>
            </a:spcBef>
            <a:spcAft>
              <a:spcPts val="1200"/>
            </a:spcAft>
            <a:buChar char="••"/>
          </a:pPr>
          <a:r>
            <a:rPr lang="en-GB" sz="1600" kern="1200" dirty="0" smtClean="0">
              <a:solidFill>
                <a:schemeClr val="accent6">
                  <a:lumMod val="50000"/>
                </a:schemeClr>
              </a:solidFill>
              <a:latin typeface="Gadugi" panose="020B0502040204020203" pitchFamily="34" charset="0"/>
            </a:rPr>
            <a:t>Girls of </a:t>
          </a:r>
          <a:r>
            <a:rPr lang="en-GB" sz="1600" b="1" kern="1200" dirty="0" smtClean="0">
              <a:solidFill>
                <a:schemeClr val="accent6">
                  <a:lumMod val="50000"/>
                </a:schemeClr>
              </a:solidFill>
              <a:latin typeface="Gadugi" panose="020B0502040204020203" pitchFamily="34" charset="0"/>
            </a:rPr>
            <a:t>school age </a:t>
          </a:r>
          <a:r>
            <a:rPr lang="en-GB" sz="1600" kern="1200" dirty="0" smtClean="0">
              <a:solidFill>
                <a:schemeClr val="accent6">
                  <a:lumMod val="50000"/>
                </a:schemeClr>
              </a:solidFill>
              <a:latin typeface="Gadugi" panose="020B0502040204020203" pitchFamily="34" charset="0"/>
            </a:rPr>
            <a:t>may be </a:t>
          </a:r>
          <a:r>
            <a:rPr lang="en-GB" sz="1600" b="1" kern="1200" dirty="0" smtClean="0">
              <a:solidFill>
                <a:schemeClr val="accent6">
                  <a:lumMod val="50000"/>
                </a:schemeClr>
              </a:solidFill>
              <a:latin typeface="Gadugi" panose="020B0502040204020203" pitchFamily="34" charset="0"/>
            </a:rPr>
            <a:t>taken abroad</a:t>
          </a:r>
          <a:r>
            <a:rPr lang="en-GB" sz="1600" kern="1200" dirty="0" smtClean="0">
              <a:solidFill>
                <a:schemeClr val="accent6">
                  <a:lumMod val="50000"/>
                </a:schemeClr>
              </a:solidFill>
              <a:latin typeface="Gadugi" panose="020B0502040204020203" pitchFamily="34" charset="0"/>
            </a:rPr>
            <a:t> at the start of holidays, giving them sufficient time for them to recover before returning to their studies. </a:t>
          </a:r>
          <a:endParaRPr lang="en-GB" sz="1600" b="1" kern="1200" dirty="0">
            <a:solidFill>
              <a:schemeClr val="accent6">
                <a:lumMod val="50000"/>
              </a:schemeClr>
            </a:solidFill>
            <a:latin typeface="Gadugi" panose="020B0502040204020203" pitchFamily="34" charset="0"/>
          </a:endParaRPr>
        </a:p>
        <a:p>
          <a:pPr marL="171450" lvl="1" indent="-171450" algn="l" defTabSz="711200">
            <a:lnSpc>
              <a:spcPct val="90000"/>
            </a:lnSpc>
            <a:spcBef>
              <a:spcPct val="0"/>
            </a:spcBef>
            <a:spcAft>
              <a:spcPts val="1200"/>
            </a:spcAft>
            <a:buChar char="••"/>
          </a:pPr>
          <a:r>
            <a:rPr lang="en-GB" sz="1600" b="0" kern="1200" dirty="0" smtClean="0">
              <a:solidFill>
                <a:schemeClr val="accent6">
                  <a:lumMod val="50000"/>
                </a:schemeClr>
              </a:solidFill>
              <a:latin typeface="Gadugi" panose="020B0502040204020203" pitchFamily="34" charset="0"/>
            </a:rPr>
            <a:t>FGM can </a:t>
          </a:r>
          <a:r>
            <a:rPr lang="en-GB" sz="1600" b="1" kern="1200" dirty="0" smtClean="0">
              <a:solidFill>
                <a:schemeClr val="accent6">
                  <a:lumMod val="50000"/>
                </a:schemeClr>
              </a:solidFill>
              <a:latin typeface="Gadugi" panose="020B0502040204020203" pitchFamily="34" charset="0"/>
            </a:rPr>
            <a:t>occur at any age, </a:t>
          </a:r>
          <a:r>
            <a:rPr lang="en-GB" sz="1600" b="0" kern="1200" dirty="0" smtClean="0">
              <a:solidFill>
                <a:schemeClr val="accent6">
                  <a:lumMod val="50000"/>
                </a:schemeClr>
              </a:solidFill>
              <a:latin typeface="Gadugi" panose="020B0502040204020203" pitchFamily="34" charset="0"/>
            </a:rPr>
            <a:t>from birth to marriage and beyond</a:t>
          </a:r>
          <a:r>
            <a:rPr lang="en-GB" sz="1600" b="1" kern="1200" dirty="0" smtClean="0">
              <a:solidFill>
                <a:schemeClr val="accent6">
                  <a:lumMod val="50000"/>
                </a:schemeClr>
              </a:solidFill>
              <a:latin typeface="Gadugi" panose="020B0502040204020203" pitchFamily="34" charset="0"/>
            </a:rPr>
            <a:t>.</a:t>
          </a:r>
          <a:endParaRPr lang="en-GB" sz="1600" b="1" kern="1200" dirty="0">
            <a:solidFill>
              <a:schemeClr val="accent6">
                <a:lumMod val="50000"/>
              </a:schemeClr>
            </a:solidFill>
            <a:latin typeface="Gadugi" panose="020B0502040204020203" pitchFamily="34" charset="0"/>
          </a:endParaRPr>
        </a:p>
      </dsp:txBody>
      <dsp:txXfrm>
        <a:off x="103085" y="329598"/>
        <a:ext cx="3313406" cy="451017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4955F48-DD38-4191-864D-93D8180318D0}" type="datetimeFigureOut">
              <a:rPr lang="en-GB" smtClean="0"/>
              <a:t>04/03/2019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A1CC078-BB63-4764-80D5-6A87394F54EE}" type="slidenum">
              <a:rPr lang="en-GB" smtClean="0"/>
              <a:t>‹#›</a:t>
            </a:fld>
            <a:endParaRPr lang="en-GB"/>
          </a:p>
        </p:txBody>
      </p:sp>
    </p:spTree>
    <p:extLst>
      <p:ext uri="{BB962C8B-B14F-4D97-AF65-F5344CB8AC3E}">
        <p14:creationId xmlns:p14="http://schemas.microsoft.com/office/powerpoint/2010/main" val="2071557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4E04577-AD8E-471D-8B2F-1BD3523D6B8A}" type="datetimeFigureOut">
              <a:rPr lang="en-GB" smtClean="0"/>
              <a:t>04/03/2019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FD5BB4-2C33-4178-A621-89DFB01B1966}" type="slidenum">
              <a:rPr lang="en-GB" smtClean="0"/>
              <a:t>‹#›</a:t>
            </a:fld>
            <a:endParaRPr lang="en-GB"/>
          </a:p>
        </p:txBody>
      </p:sp>
    </p:spTree>
    <p:extLst>
      <p:ext uri="{BB962C8B-B14F-4D97-AF65-F5344CB8AC3E}">
        <p14:creationId xmlns:p14="http://schemas.microsoft.com/office/powerpoint/2010/main" val="138670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redirect?q=http://bit.ly/2qXL0IF&amp;event=video_description&amp;v=lGIEKGJRWEo&amp;redir_token=XRnhZARU2BhZMFmpxWontBdcIIp8MTUxNzkyMDU0MUAxNTE3ODM0MTQ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  (see slides 18 and 19 for a full description</a:t>
            </a:r>
            <a:r>
              <a:rPr lang="en-GB" sz="1200" b="1" kern="1200" baseline="0" dirty="0" smtClean="0">
                <a:solidFill>
                  <a:schemeClr val="tx1"/>
                </a:solidFill>
                <a:effectLst/>
                <a:latin typeface="+mn-lt"/>
                <a:ea typeface="+mn-ea"/>
                <a:cs typeface="+mn-cs"/>
              </a:rPr>
              <a:t> of the facilitator notes)</a:t>
            </a: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1" kern="1200" baseline="0" dirty="0" smtClean="0">
                <a:solidFill>
                  <a:schemeClr val="tx1"/>
                </a:solidFill>
                <a:effectLst/>
                <a:latin typeface="+mn-lt"/>
                <a:ea typeface="+mn-ea"/>
                <a:cs typeface="+mn-cs"/>
              </a:rPr>
              <a:t>Everyone working with children and young people have a ‘duty to safeguard’ them.  </a:t>
            </a:r>
            <a:r>
              <a:rPr lang="en-GB" sz="1200" b="0" kern="1200" dirty="0" smtClean="0">
                <a:solidFill>
                  <a:schemeClr val="tx1"/>
                </a:solidFill>
                <a:effectLst/>
                <a:latin typeface="+mn-lt"/>
                <a:ea typeface="+mn-ea"/>
                <a:cs typeface="+mn-cs"/>
              </a:rPr>
              <a:t>This resource has been developed so that staff in schools and education settings (Key Stage</a:t>
            </a:r>
            <a:r>
              <a:rPr lang="en-GB" sz="1200" b="0" kern="1200" baseline="0" dirty="0" smtClean="0">
                <a:solidFill>
                  <a:schemeClr val="tx1"/>
                </a:solidFill>
                <a:effectLst/>
                <a:latin typeface="+mn-lt"/>
                <a:ea typeface="+mn-ea"/>
                <a:cs typeface="+mn-cs"/>
              </a:rPr>
              <a:t> 3, 4 &amp; 5)</a:t>
            </a:r>
            <a:r>
              <a:rPr lang="en-GB" sz="1200" b="0" kern="1200" dirty="0" smtClean="0">
                <a:solidFill>
                  <a:schemeClr val="tx1"/>
                </a:solidFill>
                <a:effectLst/>
                <a:latin typeface="+mn-lt"/>
                <a:ea typeface="+mn-ea"/>
                <a:cs typeface="+mn-cs"/>
              </a:rPr>
              <a:t> can use it</a:t>
            </a:r>
            <a:r>
              <a:rPr lang="en-GB" sz="1200" b="0" kern="1200" baseline="0" dirty="0" smtClean="0">
                <a:solidFill>
                  <a:schemeClr val="tx1"/>
                </a:solidFill>
                <a:effectLst/>
                <a:latin typeface="+mn-lt"/>
                <a:ea typeface="+mn-ea"/>
                <a:cs typeface="+mn-cs"/>
              </a:rPr>
              <a:t> to raise awareness of safeguarding key themes with young people. It is essential that the facilitator is familiar with the content and links in each slide.  Videos should be viewed before showing and the facilitator should be clear on the direction they want to take regarding discussions and debate.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mn-lt"/>
                <a:ea typeface="+mn-ea"/>
                <a:cs typeface="+mn-cs"/>
              </a:rPr>
              <a:t>It is crucial that the facilitator considers the vulnerability of students involved as this may trigger strong emotional responses to the issues included.  The facilitator will need to consider appropriate additional support or opportunity for pupils to ‘’opt out or step out”.</a:t>
            </a:r>
            <a:endParaRPr lang="en-GB" sz="1200" b="0"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The facilitator should set a group agreement to ensure the possibility of inappropriate discussions / disclosures are reduced.  This will also help young people feel safe to participate in discussions. </a:t>
            </a:r>
            <a:r>
              <a:rPr lang="en-GB" sz="1200" b="0" i="0" kern="1200" baseline="0" dirty="0" smtClean="0">
                <a:solidFill>
                  <a:schemeClr val="tx1"/>
                </a:solidFill>
                <a:effectLst/>
                <a:latin typeface="+mn-lt"/>
                <a:ea typeface="+mn-ea"/>
                <a:cs typeface="+mn-cs"/>
              </a:rPr>
              <a:t>The group agreement should be displayed in every session and as part of the introduction, important statements such as ‘confidentiality’ could be reinforced to remind students of their rights. </a:t>
            </a:r>
          </a:p>
          <a:p>
            <a:pPr marL="0" indent="0">
              <a:buFont typeface="Arial" panose="020B0604020202020204" pitchFamily="34" charset="0"/>
              <a:buNone/>
            </a:pPr>
            <a:endParaRPr lang="en-GB" sz="1200" b="0" i="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Before the session is complete, students should be given the opportunity to take part in a closing round, this will help process any remaining feelings and to ensure closure. It will also provide the facilitator informal feedback about the session. </a:t>
            </a:r>
          </a:p>
          <a:p>
            <a:pPr marL="0" indent="0">
              <a:buFont typeface="Arial" panose="020B0604020202020204" pitchFamily="34" charset="0"/>
              <a:buNone/>
            </a:pPr>
            <a:endParaRPr lang="en-GB" sz="1200" b="1"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Explain</a:t>
            </a:r>
            <a:r>
              <a:rPr lang="en-GB" sz="1200" b="0" kern="1200" baseline="0" dirty="0" smtClean="0">
                <a:solidFill>
                  <a:schemeClr val="tx1"/>
                </a:solidFill>
                <a:effectLst/>
                <a:latin typeface="+mn-lt"/>
                <a:ea typeface="+mn-ea"/>
                <a:cs typeface="+mn-cs"/>
              </a:rPr>
              <a:t> what the content of this presentation will include (4 points on this slide). </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Information to keep you safe</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How you can help friends</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Who you can contact to get help</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How services work to keep you safe</a:t>
            </a:r>
          </a:p>
          <a:p>
            <a:pPr marL="457200" lvl="1" indent="0">
              <a:buFont typeface="Wingdings" panose="05000000000000000000" pitchFamily="2" charset="2"/>
              <a:buNone/>
            </a:pPr>
            <a:endParaRPr lang="en-GB"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mn-lt"/>
                <a:ea typeface="+mn-ea"/>
                <a:cs typeface="+mn-cs"/>
              </a:rPr>
              <a:t>Introduce the term ‘Durham Safeguarding Children Board’ (next slide will say what LSCB does).</a:t>
            </a:r>
          </a:p>
          <a:p>
            <a:pPr marL="0" lvl="0" indent="0">
              <a:buFont typeface="Wingdings" panose="05000000000000000000" pitchFamily="2"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Why do you think “safeguarding is everyone’s responsibility?”</a:t>
            </a:r>
          </a:p>
          <a:p>
            <a:pPr marL="171450" indent="-171450">
              <a:buFont typeface="Webdings" panose="05030102010509060703" pitchFamily="18" charset="2"/>
              <a:buChar char="_"/>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a:t>
            </a:r>
            <a:endParaRPr lang="en-US" sz="1200" b="0" dirty="0" smtClean="0">
              <a:solidFill>
                <a:schemeClr val="accent5">
                  <a:lumMod val="50000"/>
                </a:schemeClr>
              </a:solidFill>
              <a:latin typeface="Gadugi" panose="020B0502040204020203" pitchFamily="34" charset="0"/>
            </a:endParaRPr>
          </a:p>
          <a:p>
            <a:pPr marL="171450" lvl="0" indent="-171450">
              <a:buFont typeface="Arial" panose="020B0604020202020204" pitchFamily="34" charset="0"/>
              <a:buChar char="•"/>
            </a:pPr>
            <a:r>
              <a:rPr lang="en-US" sz="1200" b="0" dirty="0" smtClean="0">
                <a:solidFill>
                  <a:schemeClr val="accent5">
                    <a:lumMod val="50000"/>
                  </a:schemeClr>
                </a:solidFill>
                <a:latin typeface="+mn-lt"/>
              </a:rPr>
              <a:t>#hearmyvoice is a simple way for young people to express their views around safeguarding on social media.</a:t>
            </a:r>
            <a:r>
              <a:rPr lang="en-US" sz="1200" b="0" baseline="0" dirty="0" smtClean="0">
                <a:solidFill>
                  <a:schemeClr val="accent5">
                    <a:lumMod val="50000"/>
                  </a:schemeClr>
                </a:solidFill>
                <a:latin typeface="+mn-lt"/>
              </a:rPr>
              <a:t> T</a:t>
            </a:r>
            <a:r>
              <a:rPr lang="en-US" sz="1200" b="0" dirty="0" smtClean="0">
                <a:solidFill>
                  <a:schemeClr val="accent5">
                    <a:lumMod val="50000"/>
                  </a:schemeClr>
                </a:solidFill>
                <a:latin typeface="+mn-lt"/>
              </a:rPr>
              <a:t>his is covered on the final presentation slide (17).</a:t>
            </a:r>
            <a:endParaRPr lang="en-GB" sz="1200" b="0" kern="1200" dirty="0" smtClean="0">
              <a:solidFill>
                <a:schemeClr val="tx1"/>
              </a:solidFill>
              <a:effectLst/>
              <a:latin typeface="+mn-lt"/>
              <a:ea typeface="+mn-ea"/>
              <a:cs typeface="+mn-cs"/>
            </a:endParaRPr>
          </a:p>
          <a:p>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Webdings" charset="0"/>
              <a:buChar char="·"/>
              <a:tabLst/>
              <a:defRPr/>
            </a:pPr>
            <a:r>
              <a:rPr lang="en-GB" sz="1200" b="1" kern="1200" dirty="0" smtClean="0">
                <a:solidFill>
                  <a:schemeClr val="tx1"/>
                </a:solidFill>
                <a:effectLst/>
                <a:latin typeface="+mn-lt"/>
                <a:ea typeface="+mn-ea"/>
                <a:cs typeface="+mn-cs"/>
              </a:rPr>
              <a:t>Video/audio clips: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Throughout</a:t>
            </a:r>
            <a:r>
              <a:rPr lang="en-GB" sz="1200" b="0" kern="1200" baseline="0" dirty="0" smtClean="0">
                <a:solidFill>
                  <a:schemeClr val="tx1"/>
                </a:solidFill>
                <a:effectLst/>
                <a:latin typeface="+mn-lt"/>
                <a:ea typeface="+mn-ea"/>
                <a:cs typeface="+mn-cs"/>
              </a:rPr>
              <a:t> this presentation some slides have links to video clips that show the issue and enable further discussion.  Some may appear to be more suitable for a younger audience however this is a ‘distancing technique’, whereby students can discuss the issues generally.</a:t>
            </a:r>
            <a:endParaRPr lang="en-GB" b="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19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The concept of ‘sender’ needs to be explored.  This can be the individual who took the image</a:t>
            </a:r>
            <a:r>
              <a:rPr lang="en-GB" sz="1200" b="0" kern="1200" baseline="0" dirty="0" smtClean="0">
                <a:solidFill>
                  <a:schemeClr val="tx1"/>
                </a:solidFill>
                <a:effectLst/>
                <a:latin typeface="+mn-lt"/>
                <a:ea typeface="+mn-ea"/>
                <a:cs typeface="+mn-cs"/>
              </a:rPr>
              <a:t> and sent it, or another who has received it and then passed the images on (both off and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mn-lt"/>
                <a:ea typeface="+mn-ea"/>
                <a:cs typeface="+mn-cs"/>
              </a:rPr>
              <a:t>The taking of ‘selfies’ and the sharing of these through a variety of ways has changed over time.  Photos (including revealing / explicit images) may be ‘widely shared’ without the owners consent.  Explore where images can end up (with or without the owners consent) and the impact that this could have.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smtClean="0">
                <a:solidFill>
                  <a:schemeClr val="tx1"/>
                </a:solidFill>
                <a:effectLst/>
                <a:latin typeface="+mn-lt"/>
                <a:ea typeface="+mn-ea"/>
                <a:cs typeface="+mn-cs"/>
              </a:rPr>
              <a:t>Take time to explore ‘the law’ relating to this issue. https://www.childline.org.uk/info-advice/bullying-abuse-safety/online-mobile-safety/sexting/</a:t>
            </a:r>
            <a:r>
              <a:rPr lang="en-GB" sz="1200" b="1" kern="1200" baseline="0" dirty="0" smtClean="0">
                <a:solidFill>
                  <a:srgbClr val="FF0000"/>
                </a:solidFill>
                <a:effectLst/>
                <a:latin typeface="+mn-lt"/>
                <a:ea typeface="+mn-ea"/>
                <a:cs typeface="+mn-cs"/>
              </a:rPr>
              <a:t>.  </a:t>
            </a:r>
            <a:r>
              <a:rPr lang="en-GB" b="1" i="1" dirty="0" smtClean="0">
                <a:solidFill>
                  <a:srgbClr val="FF0000"/>
                </a:solidFill>
              </a:rPr>
              <a:t>The purple sexting link on the slide takes you too the ChildLine</a:t>
            </a:r>
            <a:r>
              <a:rPr lang="en-GB" b="1" i="1" baseline="0" dirty="0" smtClean="0">
                <a:solidFill>
                  <a:srgbClr val="FF0000"/>
                </a:solidFill>
              </a:rPr>
              <a:t> page where sexting and the law is explored in depth</a:t>
            </a:r>
            <a:r>
              <a:rPr lang="en-GB" b="1" i="1" dirty="0" smtClean="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What are the</a:t>
            </a:r>
            <a:r>
              <a:rPr lang="en-GB" sz="1200" b="0" kern="1200" baseline="0" dirty="0" smtClean="0">
                <a:solidFill>
                  <a:schemeClr val="tx1"/>
                </a:solidFill>
                <a:effectLst/>
                <a:latin typeface="+mn-lt"/>
                <a:ea typeface="+mn-ea"/>
                <a:cs typeface="+mn-cs"/>
              </a:rPr>
              <a:t> ‘rights’ of the person in a photograph.  Are they able to claim these rights?  What steps can individuals take to protect their privacy e.g. action / laws etc?</a:t>
            </a: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What advice can you give to individuals / others to help them protect their privacy?</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a:buChar char="·"/>
            </a:pPr>
            <a:r>
              <a:rPr lang="en-GB" sz="1200" b="1" kern="1200" dirty="0" smtClean="0">
                <a:solidFill>
                  <a:schemeClr val="tx1"/>
                </a:solidFill>
                <a:effectLst/>
                <a:latin typeface="+mn-lt"/>
                <a:ea typeface="+mn-ea"/>
                <a:cs typeface="+mn-cs"/>
              </a:rPr>
              <a:t>Video/audio clip:</a:t>
            </a:r>
          </a:p>
          <a:p>
            <a:pPr marL="171450" indent="-171450">
              <a:buFont typeface="Arial"/>
              <a:buChar char="•"/>
            </a:pPr>
            <a:r>
              <a:rPr lang="en-GB" sz="1200" b="1" i="1" kern="1200" dirty="0" smtClean="0">
                <a:solidFill>
                  <a:schemeClr val="tx1"/>
                </a:solidFill>
                <a:effectLst/>
                <a:latin typeface="+mn-lt"/>
                <a:ea typeface="+mn-ea"/>
                <a:cs typeface="+mn-cs"/>
              </a:rPr>
              <a:t>Be Share Aware  </a:t>
            </a:r>
            <a:r>
              <a:rPr lang="en-GB" sz="1200" b="0" i="1" kern="1200" dirty="0" smtClean="0">
                <a:solidFill>
                  <a:schemeClr val="tx1"/>
                </a:solidFill>
                <a:effectLst/>
                <a:latin typeface="+mn-lt"/>
                <a:ea typeface="+mn-ea"/>
                <a:cs typeface="+mn-cs"/>
              </a:rPr>
              <a:t>produced by NSPCC and O2</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safety advice from a 10 year old.  Teach your child to Be Share Aware. Sharing in real life is great but children need our help to stay safe online. NSPCC and O2 can help with step-by-step advice. Find out more here</a:t>
            </a:r>
            <a:r>
              <a:rPr lang="en-GB" sz="1200" b="0" i="1" kern="1200" dirty="0" smtClean="0">
                <a:solidFill>
                  <a:schemeClr val="tx1"/>
                </a:solidFill>
                <a:effectLst/>
                <a:latin typeface="+mn-lt"/>
                <a:ea typeface="+mn-ea"/>
                <a:cs typeface="+mn-cs"/>
              </a:rPr>
              <a:t>: </a:t>
            </a:r>
            <a:r>
              <a:rPr lang="en-GB" sz="1200" b="0" i="1" u="none" strike="noStrike" kern="1200" dirty="0" smtClean="0">
                <a:solidFill>
                  <a:schemeClr val="tx1"/>
                </a:solidFill>
                <a:effectLst/>
                <a:latin typeface="+mn-lt"/>
                <a:ea typeface="+mn-ea"/>
                <a:cs typeface="+mn-cs"/>
                <a:hlinkClick r:id="rId3"/>
              </a:rPr>
              <a:t>http://bit.ly/2qXL0IF</a:t>
            </a:r>
            <a:r>
              <a:rPr lang="en-GB" sz="1200" b="0" i="1" u="none" strike="noStrike" kern="1200" dirty="0" smtClean="0">
                <a:solidFill>
                  <a:schemeClr val="tx1"/>
                </a:solidFill>
                <a:effectLst/>
                <a:latin typeface="+mn-lt"/>
                <a:ea typeface="+mn-ea"/>
                <a:cs typeface="+mn-cs"/>
              </a:rPr>
              <a:t> </a:t>
            </a:r>
          </a:p>
          <a:p>
            <a:pPr marL="171450" indent="-171450">
              <a:buFont typeface="Arial"/>
              <a:buChar char="•"/>
            </a:pPr>
            <a:endParaRPr lang="en-GB" sz="1200" b="0" i="1" kern="1200" dirty="0" smtClean="0">
              <a:solidFill>
                <a:schemeClr val="tx1"/>
              </a:solidFill>
              <a:effectLst/>
              <a:latin typeface="+mn-lt"/>
              <a:ea typeface="+mn-ea"/>
              <a:cs typeface="+mn-cs"/>
            </a:endParaRPr>
          </a:p>
          <a:p>
            <a:pPr marL="171450" indent="-171450">
              <a:buFont typeface="Arial"/>
              <a:buChar char="•"/>
            </a:pPr>
            <a:r>
              <a:rPr lang="en-GB" sz="1200" b="1" i="1" kern="1200" dirty="0" smtClean="0">
                <a:solidFill>
                  <a:schemeClr val="tx1"/>
                </a:solidFill>
                <a:effectLst/>
                <a:latin typeface="+mn-lt"/>
                <a:ea typeface="+mn-ea"/>
                <a:cs typeface="+mn-cs"/>
              </a:rPr>
              <a:t>‘I saw your willy’ </a:t>
            </a:r>
            <a:r>
              <a:rPr lang="en-GB" sz="1200" b="0" i="1" kern="1200" dirty="0" smtClean="0">
                <a:solidFill>
                  <a:schemeClr val="tx1"/>
                </a:solidFill>
                <a:effectLst/>
                <a:latin typeface="+mn-lt"/>
                <a:ea typeface="+mn-ea"/>
                <a:cs typeface="+mn-cs"/>
              </a:rPr>
              <a:t>-</a:t>
            </a:r>
            <a:r>
              <a:rPr lang="en-GB" sz="1200" b="0" i="1"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NSPCC and O2 animation to highlight the consequences of taking and sharing images to others.</a:t>
            </a:r>
            <a:r>
              <a:rPr lang="en-GB" sz="1200" b="0" i="0" kern="1200" baseline="0" dirty="0" smtClean="0">
                <a:solidFill>
                  <a:schemeClr val="tx1"/>
                </a:solidFill>
                <a:effectLst/>
                <a:latin typeface="+mn-lt"/>
                <a:ea typeface="+mn-ea"/>
                <a:cs typeface="+mn-cs"/>
              </a:rPr>
              <a:t> Asking parents to be Share Aware in regard to online safety. </a:t>
            </a:r>
          </a:p>
          <a:p>
            <a:pPr marL="0" indent="0">
              <a:buFont typeface="Webdings"/>
              <a:buNone/>
            </a:pPr>
            <a:endParaRPr lang="en-GB" sz="1200" b="0" i="0" kern="1200" baseline="0" dirty="0" smtClean="0">
              <a:solidFill>
                <a:schemeClr val="tx1"/>
              </a:solidFill>
              <a:effectLst/>
              <a:latin typeface="+mn-lt"/>
              <a:ea typeface="+mn-ea"/>
              <a:cs typeface="+mn-cs"/>
            </a:endParaRPr>
          </a:p>
          <a:p>
            <a:endParaRPr lang="en-GB" i="1" dirty="0" smtClean="0"/>
          </a:p>
          <a:p>
            <a:endParaRPr lang="en-GB" i="1" dirty="0" smtClean="0"/>
          </a:p>
          <a:p>
            <a:endParaRPr lang="en-GB" i="1" dirty="0" smtClean="0"/>
          </a:p>
          <a:p>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48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b="1" i="1" kern="1200" baseline="0" dirty="0" smtClean="0">
                <a:solidFill>
                  <a:schemeClr val="tx1"/>
                </a:solidFill>
                <a:effectLst/>
                <a:latin typeface="+mn-lt"/>
                <a:ea typeface="+mn-ea"/>
                <a:cs typeface="+mn-cs"/>
              </a:rPr>
              <a:t>The film ‘Think Again’ contains descriptions of Female Genital Mutilation (FGM). Some students may find it upsetting</a:t>
            </a:r>
            <a:r>
              <a:rPr lang="en-GB" sz="1200" b="1" kern="1200" baseline="0" dirty="0" smtClean="0">
                <a:solidFill>
                  <a:schemeClr val="tx1"/>
                </a:solidFill>
                <a:effectLst/>
                <a:latin typeface="+mn-lt"/>
                <a:ea typeface="+mn-ea"/>
                <a:cs typeface="+mn-cs"/>
              </a:rPr>
              <a:t> to </a:t>
            </a:r>
            <a:r>
              <a:rPr lang="en-GB" sz="1200" b="1" i="1" kern="1200" baseline="0" dirty="0" smtClean="0">
                <a:solidFill>
                  <a:schemeClr val="tx1"/>
                </a:solidFill>
                <a:effectLst/>
                <a:latin typeface="+mn-lt"/>
                <a:ea typeface="+mn-ea"/>
                <a:cs typeface="+mn-cs"/>
              </a:rPr>
              <a:t>hear young women discussing this. Students should be reminded of their group agreement and their right to ’opt out’ if necessary. </a:t>
            </a:r>
            <a:endParaRPr lang="en-GB" sz="1200" b="1" i="1"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Although FGM is illegal in the UK, the</a:t>
            </a:r>
            <a:r>
              <a:rPr lang="en-GB" sz="1200" b="0" kern="1200" baseline="0" dirty="0" smtClean="0">
                <a:solidFill>
                  <a:schemeClr val="tx1"/>
                </a:solidFill>
                <a:effectLst/>
                <a:latin typeface="+mn-lt"/>
                <a:ea typeface="+mn-ea"/>
                <a:cs typeface="+mn-cs"/>
              </a:rPr>
              <a:t> practice </a:t>
            </a:r>
            <a:r>
              <a:rPr lang="en-GB" sz="1200" b="0" kern="1200" dirty="0" smtClean="0">
                <a:solidFill>
                  <a:schemeClr val="tx1"/>
                </a:solidFill>
                <a:effectLst/>
                <a:latin typeface="+mn-lt"/>
                <a:ea typeface="+mn-ea"/>
                <a:cs typeface="+mn-cs"/>
              </a:rPr>
              <a:t>still happens to UK children</a:t>
            </a:r>
            <a:r>
              <a:rPr lang="en-GB" sz="1200" b="0" kern="1200" baseline="0" dirty="0" smtClean="0">
                <a:solidFill>
                  <a:schemeClr val="tx1"/>
                </a:solidFill>
                <a:effectLst/>
                <a:latin typeface="+mn-lt"/>
                <a:ea typeface="+mn-ea"/>
                <a:cs typeface="+mn-cs"/>
              </a:rPr>
              <a:t> and usually performed overseas.  Some girls may be aware that this practice will  happen to them and be told that it is in their best interests and a ‘right of passage’ to womanhood.  Other girls will be forced to undergo this procedure against their will.  Almost all have no concept of what happens and the implications of it.  Countries where FGM takes place include Egypt, Somalia, Ethiopia (but these are not the only ones and it can relate to cultural practice).</a:t>
            </a:r>
            <a:r>
              <a:rPr lang="en-GB" sz="1200" b="0" kern="1200" dirty="0" smtClean="0">
                <a:solidFill>
                  <a:schemeClr val="tx1"/>
                </a:solidFill>
                <a:effectLst/>
                <a:latin typeface="+mn-lt"/>
                <a:ea typeface="+mn-ea"/>
                <a:cs typeface="+mn-cs"/>
              </a:rPr>
              <a:t> </a:t>
            </a:r>
          </a:p>
          <a:p>
            <a:pPr marL="171450" indent="-171450">
              <a:buFont typeface="Arial"/>
              <a:buChar char="•"/>
            </a:pPr>
            <a:endParaRPr lang="en-GB" sz="1200" b="0"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It is important to help students understand that although illegal in this country</a:t>
            </a:r>
            <a:r>
              <a:rPr lang="en-GB" sz="1200" b="0" kern="1200" baseline="0" dirty="0" smtClean="0">
                <a:solidFill>
                  <a:schemeClr val="tx1"/>
                </a:solidFill>
                <a:effectLst/>
                <a:latin typeface="+mn-lt"/>
                <a:ea typeface="+mn-ea"/>
                <a:cs typeface="+mn-cs"/>
              </a:rPr>
              <a:t> it still happens or has happened to girls attending UK schools (including students in County Durham!)</a:t>
            </a:r>
          </a:p>
          <a:p>
            <a:pPr marL="171450" indent="-171450">
              <a:buFont typeface="Arial"/>
              <a:buChar char="•"/>
            </a:pPr>
            <a:endParaRPr lang="en-GB" sz="1200" b="0" kern="1200" baseline="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Statistics / numbers may be low in</a:t>
            </a:r>
            <a:r>
              <a:rPr lang="en-GB" sz="1200" b="0" kern="1200" baseline="0" dirty="0" smtClean="0">
                <a:solidFill>
                  <a:schemeClr val="tx1"/>
                </a:solidFill>
                <a:effectLst/>
                <a:latin typeface="+mn-lt"/>
                <a:ea typeface="+mn-ea"/>
                <a:cs typeface="+mn-cs"/>
              </a:rPr>
              <a:t> the local area</a:t>
            </a:r>
            <a:r>
              <a:rPr lang="en-GB" sz="1200" b="0" kern="1200" dirty="0" smtClean="0">
                <a:solidFill>
                  <a:schemeClr val="tx1"/>
                </a:solidFill>
                <a:effectLst/>
                <a:latin typeface="+mn-lt"/>
                <a:ea typeface="+mn-ea"/>
                <a:cs typeface="+mn-cs"/>
              </a:rPr>
              <a:t> because of cultural and ethnic</a:t>
            </a:r>
            <a:r>
              <a:rPr lang="en-GB" sz="1200" b="0" kern="1200" baseline="0" dirty="0" smtClean="0">
                <a:solidFill>
                  <a:schemeClr val="tx1"/>
                </a:solidFill>
                <a:effectLst/>
                <a:latin typeface="+mn-lt"/>
                <a:ea typeface="+mn-ea"/>
                <a:cs typeface="+mn-cs"/>
              </a:rPr>
              <a:t> diversity</a:t>
            </a:r>
            <a:r>
              <a:rPr lang="en-GB" sz="1200" b="0" kern="1200" dirty="0" smtClean="0">
                <a:solidFill>
                  <a:schemeClr val="tx1"/>
                </a:solidFill>
                <a:effectLst/>
                <a:latin typeface="+mn-lt"/>
                <a:ea typeface="+mn-ea"/>
                <a:cs typeface="+mn-cs"/>
              </a:rPr>
              <a:t>, but</a:t>
            </a:r>
            <a:r>
              <a:rPr lang="en-GB" sz="1200" b="0" kern="1200" baseline="0" dirty="0" smtClean="0">
                <a:solidFill>
                  <a:schemeClr val="tx1"/>
                </a:solidFill>
                <a:effectLst/>
                <a:latin typeface="+mn-lt"/>
                <a:ea typeface="+mn-ea"/>
                <a:cs typeface="+mn-cs"/>
              </a:rPr>
              <a:t> this should not detract from the fact that this is a significant issue within safeguarding.</a:t>
            </a:r>
            <a:endParaRPr lang="en-GB" sz="1200" b="0" kern="1200" dirty="0" smtClean="0">
              <a:solidFill>
                <a:schemeClr val="tx1"/>
              </a:solidFill>
              <a:effectLst/>
              <a:latin typeface="+mn-lt"/>
              <a:ea typeface="+mn-ea"/>
              <a:cs typeface="+mn-cs"/>
            </a:endParaRPr>
          </a:p>
          <a:p>
            <a:pPr marL="171450" indent="-171450">
              <a:buFont typeface="Arial"/>
              <a:buChar char="•"/>
            </a:pPr>
            <a:endParaRPr lang="en-GB" sz="1200" b="0"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The focus</a:t>
            </a:r>
            <a:r>
              <a:rPr lang="en-GB" sz="1200" b="0" kern="1200" baseline="0" dirty="0" smtClean="0">
                <a:solidFill>
                  <a:schemeClr val="tx1"/>
                </a:solidFill>
                <a:effectLst/>
                <a:latin typeface="+mn-lt"/>
                <a:ea typeface="+mn-ea"/>
                <a:cs typeface="+mn-cs"/>
              </a:rPr>
              <a:t> is on broadening everyone’s understanding of FGM; the signs and symptoms, that it is illegal practice and where individuals can go for help, advice and support.</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  </a:t>
            </a:r>
          </a:p>
          <a:p>
            <a:pPr marL="171450" indent="-171450">
              <a:buFont typeface="Arial"/>
              <a:buChar char="•"/>
            </a:pPr>
            <a:r>
              <a:rPr lang="en-GB" sz="1200" b="0" kern="1200" dirty="0" smtClean="0">
                <a:solidFill>
                  <a:schemeClr val="tx1"/>
                </a:solidFill>
                <a:effectLst/>
                <a:latin typeface="+mn-lt"/>
                <a:ea typeface="+mn-ea"/>
                <a:cs typeface="+mn-cs"/>
              </a:rPr>
              <a:t>If this practice is illegal in the UK why</a:t>
            </a:r>
            <a:r>
              <a:rPr lang="en-GB" sz="1200" b="0" kern="1200" baseline="0" dirty="0" smtClean="0">
                <a:solidFill>
                  <a:schemeClr val="tx1"/>
                </a:solidFill>
                <a:effectLst/>
                <a:latin typeface="+mn-lt"/>
                <a:ea typeface="+mn-ea"/>
                <a:cs typeface="+mn-cs"/>
              </a:rPr>
              <a:t> should we be concerned with it</a:t>
            </a:r>
            <a:r>
              <a:rPr lang="en-GB" sz="1200" b="0" kern="1200" dirty="0" smtClean="0">
                <a:solidFill>
                  <a:schemeClr val="tx1"/>
                </a:solidFill>
                <a:effectLst/>
                <a:latin typeface="+mn-lt"/>
                <a:ea typeface="+mn-ea"/>
                <a:cs typeface="+mn-cs"/>
              </a:rPr>
              <a:t>?  (known and unknown cases).</a:t>
            </a:r>
          </a:p>
          <a:p>
            <a:pPr marL="171450" indent="-171450">
              <a:buFont typeface="Arial"/>
              <a:buChar char="•"/>
            </a:pPr>
            <a:r>
              <a:rPr lang="en-GB" sz="1200" b="0" kern="1200" dirty="0" smtClean="0">
                <a:solidFill>
                  <a:schemeClr val="tx1"/>
                </a:solidFill>
                <a:effectLst/>
                <a:latin typeface="+mn-lt"/>
                <a:ea typeface="+mn-ea"/>
                <a:cs typeface="+mn-cs"/>
              </a:rPr>
              <a:t>Why do you think teachers and care professionals must report ‘known’ cases?</a:t>
            </a:r>
          </a:p>
          <a:p>
            <a:pPr marL="0" indent="0">
              <a:buFont typeface="Webdings" panose="05030102010509060703" pitchFamily="18" charset="2"/>
              <a:buNone/>
            </a:pPr>
            <a:endParaRPr lang="en-GB" sz="1200" b="1" i="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  </a:t>
            </a:r>
          </a:p>
          <a:p>
            <a:pPr marL="171450" indent="-171450">
              <a:buFont typeface="Arial"/>
              <a:buChar char="•"/>
            </a:pPr>
            <a:r>
              <a:rPr lang="en-GB" sz="1200" b="0" kern="1200" dirty="0" smtClean="0">
                <a:solidFill>
                  <a:schemeClr val="tx1"/>
                </a:solidFill>
                <a:effectLst/>
                <a:latin typeface="+mn-lt"/>
                <a:ea typeface="+mn-ea"/>
                <a:cs typeface="+mn-cs"/>
              </a:rPr>
              <a:t>Local</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charity the Angelou</a:t>
            </a:r>
            <a:r>
              <a:rPr lang="en-GB" sz="1200" b="0" kern="1200" baseline="0" dirty="0" smtClean="0">
                <a:solidFill>
                  <a:schemeClr val="tx1"/>
                </a:solidFill>
                <a:effectLst/>
                <a:latin typeface="+mn-lt"/>
                <a:ea typeface="+mn-ea"/>
                <a:cs typeface="+mn-cs"/>
              </a:rPr>
              <a:t> Centre based in Newcastle</a:t>
            </a:r>
            <a:r>
              <a:rPr lang="en-GB" sz="1200" b="0" kern="1200" dirty="0" smtClean="0">
                <a:solidFill>
                  <a:schemeClr val="tx1"/>
                </a:solidFill>
                <a:effectLst/>
                <a:latin typeface="+mn-lt"/>
                <a:ea typeface="+mn-ea"/>
                <a:cs typeface="+mn-cs"/>
              </a:rPr>
              <a:t> work to raise</a:t>
            </a:r>
            <a:r>
              <a:rPr lang="en-GB" sz="1200" b="0" kern="1200" baseline="0" dirty="0" smtClean="0">
                <a:solidFill>
                  <a:schemeClr val="tx1"/>
                </a:solidFill>
                <a:effectLst/>
                <a:latin typeface="+mn-lt"/>
                <a:ea typeface="+mn-ea"/>
                <a:cs typeface="+mn-cs"/>
              </a:rPr>
              <a:t> awareness of FGM.  They also support girls and women directly affected by FGM.  </a:t>
            </a:r>
            <a:r>
              <a:rPr lang="en-GB" sz="1200" b="1" kern="1200" baseline="0" dirty="0" smtClean="0">
                <a:solidFill>
                  <a:schemeClr val="tx1"/>
                </a:solidFill>
                <a:effectLst/>
                <a:latin typeface="+mn-lt"/>
                <a:ea typeface="+mn-ea"/>
                <a:cs typeface="+mn-cs"/>
              </a:rPr>
              <a:t>http://angelou-centre.org.uk/</a:t>
            </a: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Forward</a:t>
            </a:r>
            <a:r>
              <a:rPr lang="en-GB" sz="1200" b="0" kern="1200" baseline="0" dirty="0" smtClean="0">
                <a:solidFill>
                  <a:schemeClr val="tx1"/>
                </a:solidFill>
                <a:effectLst/>
                <a:latin typeface="+mn-lt"/>
                <a:ea typeface="+mn-ea"/>
                <a:cs typeface="+mn-cs"/>
              </a:rPr>
              <a:t>uk charity also provide similar services. </a:t>
            </a:r>
            <a:r>
              <a:rPr lang="en-GB" sz="1200" b="1" kern="1200" baseline="0" dirty="0" smtClean="0">
                <a:solidFill>
                  <a:schemeClr val="tx1"/>
                </a:solidFill>
                <a:effectLst/>
                <a:latin typeface="+mn-lt"/>
                <a:ea typeface="+mn-ea"/>
                <a:cs typeface="+mn-cs"/>
              </a:rPr>
              <a:t>http://forwarduk.org.uk</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a:buChar char="·"/>
            </a:pPr>
            <a:r>
              <a:rPr lang="en-GB" sz="1200" b="1" kern="1200" dirty="0" smtClean="0">
                <a:solidFill>
                  <a:schemeClr val="tx1"/>
                </a:solidFill>
                <a:effectLst/>
                <a:latin typeface="+mn-lt"/>
                <a:ea typeface="+mn-ea"/>
                <a:cs typeface="+mn-cs"/>
              </a:rPr>
              <a:t>Video/audio clips:</a:t>
            </a:r>
          </a:p>
          <a:p>
            <a:pPr marL="171450" indent="-171450">
              <a:buFont typeface="Arial"/>
              <a:buChar char="•"/>
            </a:pPr>
            <a:r>
              <a:rPr lang="en-GB" sz="1200" b="1" i="0" kern="1200" dirty="0" smtClean="0">
                <a:solidFill>
                  <a:schemeClr val="tx1"/>
                </a:solidFill>
                <a:effectLst/>
                <a:latin typeface="+mn-lt"/>
                <a:ea typeface="+mn-ea"/>
                <a:cs typeface="+mn-cs"/>
              </a:rPr>
              <a:t>'My Body My Rules‘ </a:t>
            </a:r>
            <a:r>
              <a:rPr lang="en-GB" sz="1200" b="0" i="0" kern="1200" dirty="0" smtClean="0">
                <a:solidFill>
                  <a:schemeClr val="tx1"/>
                </a:solidFill>
                <a:effectLst/>
                <a:latin typeface="+mn-lt"/>
                <a:ea typeface="+mn-ea"/>
                <a:cs typeface="+mn-cs"/>
              </a:rPr>
              <a:t>(forwarduk 2015) is a three minute animated film aimed at raising awareness of Female Genital Mutilation (FGM) amongst primary school aged children in the UK. </a:t>
            </a:r>
            <a:r>
              <a:rPr lang="en-GB" sz="1200" b="0" i="1" kern="1200" baseline="0" dirty="0" smtClean="0">
                <a:solidFill>
                  <a:schemeClr val="tx1"/>
                </a:solidFill>
                <a:effectLst/>
                <a:latin typeface="+mn-lt"/>
                <a:ea typeface="+mn-ea"/>
                <a:cs typeface="+mn-cs"/>
              </a:rPr>
              <a:t> </a:t>
            </a:r>
          </a:p>
          <a:p>
            <a:pPr marL="0" indent="0">
              <a:buFont typeface="Webdings"/>
              <a:buNone/>
            </a:pPr>
            <a:endParaRPr lang="en-GB" sz="1200" b="0" i="1" kern="1200" baseline="0" dirty="0" smtClean="0">
              <a:solidFill>
                <a:schemeClr val="tx1"/>
              </a:solidFill>
              <a:effectLst/>
              <a:latin typeface="+mn-lt"/>
              <a:ea typeface="+mn-ea"/>
              <a:cs typeface="+mn-cs"/>
            </a:endParaRPr>
          </a:p>
          <a:p>
            <a:pPr marL="171450" indent="-171450">
              <a:buFont typeface="Arial"/>
              <a:buChar char="•"/>
            </a:pPr>
            <a:r>
              <a:rPr lang="en-GB" sz="1200" b="1" i="0" kern="1200" dirty="0" smtClean="0">
                <a:solidFill>
                  <a:schemeClr val="tx1"/>
                </a:solidFill>
                <a:effectLst/>
                <a:latin typeface="+mn-lt"/>
                <a:ea typeface="+mn-ea"/>
                <a:cs typeface="+mn-cs"/>
              </a:rPr>
              <a:t>"Think Again“</a:t>
            </a:r>
            <a:r>
              <a:rPr lang="en-GB" sz="1200" b="1"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is a thought-provoking film that follows a 12-year-old's struggle between family honour and the facts about FGM. On discovering that her mum wants to take her back home to be 'cut' she explores the implications FGM</a:t>
            </a:r>
            <a:r>
              <a:rPr lang="en-GB" sz="1200" b="0" i="0" kern="1200" baseline="0" dirty="0" smtClean="0">
                <a:solidFill>
                  <a:schemeClr val="tx1"/>
                </a:solidFill>
                <a:effectLst/>
                <a:latin typeface="+mn-lt"/>
                <a:ea typeface="+mn-ea"/>
                <a:cs typeface="+mn-cs"/>
              </a:rPr>
              <a:t> might have</a:t>
            </a:r>
            <a:r>
              <a:rPr lang="en-GB" sz="1200" b="0" i="0" kern="1200" dirty="0" smtClean="0">
                <a:solidFill>
                  <a:schemeClr val="tx1"/>
                </a:solidFill>
                <a:effectLst/>
                <a:latin typeface="+mn-lt"/>
                <a:ea typeface="+mn-ea"/>
                <a:cs typeface="+mn-cs"/>
              </a:rPr>
              <a:t> on her life.  The</a:t>
            </a:r>
            <a:r>
              <a:rPr lang="en-GB" sz="1200" b="0" i="0" kern="1200" baseline="0" dirty="0" smtClean="0">
                <a:solidFill>
                  <a:schemeClr val="tx1"/>
                </a:solidFill>
                <a:effectLst/>
                <a:latin typeface="+mn-lt"/>
                <a:ea typeface="+mn-ea"/>
                <a:cs typeface="+mn-cs"/>
              </a:rPr>
              <a:t> film also covers</a:t>
            </a:r>
            <a:r>
              <a:rPr lang="en-GB" sz="1200" b="0" i="0" kern="1200" dirty="0" smtClean="0">
                <a:solidFill>
                  <a:schemeClr val="tx1"/>
                </a:solidFill>
                <a:effectLst/>
                <a:latin typeface="+mn-lt"/>
                <a:ea typeface="+mn-ea"/>
                <a:cs typeface="+mn-cs"/>
              </a:rPr>
              <a:t> misconceptions and explains why the practice persists in the 21st century. </a:t>
            </a:r>
            <a:endParaRPr lang="en-GB" i="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84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r>
              <a:rPr lang="en-GB" sz="1200" b="1" kern="1200" baseline="0" dirty="0" smtClean="0">
                <a:solidFill>
                  <a:schemeClr val="tx1"/>
                </a:solidFill>
                <a:effectLst/>
                <a:latin typeface="+mn-lt"/>
                <a:ea typeface="+mn-ea"/>
                <a:cs typeface="+mn-cs"/>
              </a:rPr>
              <a:t>  </a:t>
            </a:r>
          </a:p>
          <a:p>
            <a:pPr marL="171450" indent="-171450">
              <a:buFont typeface="Arial"/>
              <a:buChar char="•"/>
            </a:pPr>
            <a:r>
              <a:rPr lang="en-GB" sz="1200" b="0" kern="1200" baseline="0" dirty="0" smtClean="0">
                <a:solidFill>
                  <a:schemeClr val="tx1"/>
                </a:solidFill>
                <a:effectLst/>
                <a:latin typeface="+mn-lt"/>
                <a:ea typeface="+mn-ea"/>
                <a:cs typeface="+mn-cs"/>
              </a:rPr>
              <a:t>The Police across County Durham and Darlington are called out to approximately 12,000 domestic abuse incidents per year.  Many of these are witnessed by, or involve children and young people.  </a:t>
            </a:r>
            <a:r>
              <a:rPr lang="en-GB" sz="1200" b="0" kern="1200" dirty="0" smtClean="0">
                <a:solidFill>
                  <a:schemeClr val="tx1"/>
                </a:solidFill>
                <a:effectLst/>
                <a:latin typeface="+mn-lt"/>
                <a:ea typeface="+mn-ea"/>
                <a:cs typeface="+mn-cs"/>
              </a:rPr>
              <a:t>The facilitator will</a:t>
            </a:r>
            <a:r>
              <a:rPr lang="en-GB" sz="1200" b="0" kern="1200" baseline="0" dirty="0" smtClean="0">
                <a:solidFill>
                  <a:schemeClr val="tx1"/>
                </a:solidFill>
                <a:effectLst/>
                <a:latin typeface="+mn-lt"/>
                <a:ea typeface="+mn-ea"/>
                <a:cs typeface="+mn-cs"/>
              </a:rPr>
              <a:t> need to explore the different aspects of domestic abuse (emotional, physical, sexual, financial and psychological).</a:t>
            </a:r>
          </a:p>
          <a:p>
            <a:pPr marL="171450" indent="-171450">
              <a:buFont typeface="Webdings" panose="05030102010509060703" pitchFamily="18" charset="2"/>
              <a:buChar char=""/>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  </a:t>
            </a:r>
          </a:p>
          <a:p>
            <a:pPr marL="171450" indent="-171450">
              <a:buFont typeface="Arial"/>
              <a:buChar char="•"/>
            </a:pPr>
            <a:r>
              <a:rPr lang="en-GB" sz="1200" b="0" kern="1200" dirty="0" smtClean="0">
                <a:solidFill>
                  <a:schemeClr val="tx1"/>
                </a:solidFill>
                <a:effectLst/>
                <a:latin typeface="+mn-lt"/>
                <a:ea typeface="+mn-ea"/>
                <a:cs typeface="+mn-cs"/>
              </a:rPr>
              <a:t>Witnessing domestic abuse is not only about ‘seeing it or being immediately involved’.</a:t>
            </a:r>
            <a:r>
              <a:rPr lang="en-GB" sz="1200" b="0" kern="1200" baseline="0" dirty="0" smtClean="0">
                <a:solidFill>
                  <a:schemeClr val="tx1"/>
                </a:solidFill>
                <a:effectLst/>
                <a:latin typeface="+mn-lt"/>
                <a:ea typeface="+mn-ea"/>
                <a:cs typeface="+mn-cs"/>
              </a:rPr>
              <a:t>  It includes hearing what is going on.  How might this affect the children or young people involved?</a:t>
            </a:r>
          </a:p>
          <a:p>
            <a:pPr marL="171450" indent="-171450">
              <a:buFont typeface="Arial"/>
              <a:buChar char="•"/>
            </a:pPr>
            <a:endParaRPr lang="en-GB" sz="1200" b="0" kern="1200" baseline="0" dirty="0" smtClean="0">
              <a:solidFill>
                <a:schemeClr val="tx1"/>
              </a:solidFill>
              <a:effectLst/>
              <a:latin typeface="+mn-lt"/>
              <a:ea typeface="+mn-ea"/>
              <a:cs typeface="+mn-cs"/>
            </a:endParaRPr>
          </a:p>
          <a:p>
            <a:pPr marL="171450" indent="-171450">
              <a:buFont typeface="Arial"/>
              <a:buChar char="•"/>
            </a:pPr>
            <a:r>
              <a:rPr lang="en-GB" sz="1200" b="0" kern="1200" baseline="0" dirty="0" smtClean="0">
                <a:solidFill>
                  <a:schemeClr val="tx1"/>
                </a:solidFill>
                <a:effectLst/>
                <a:latin typeface="+mn-lt"/>
                <a:ea typeface="+mn-ea"/>
                <a:cs typeface="+mn-cs"/>
              </a:rPr>
              <a:t>Teenage abusive relationships are often not considered by young people as domestic abuse.   What if any, are the differences between teenage abusive relationships and adult abusive relationships?  How can young people help others to understand what is ‘acceptable’ and ‘not acceptable’ in a relationship or friendship?</a:t>
            </a:r>
          </a:p>
          <a:p>
            <a:pPr marL="171450" indent="-171450">
              <a:buFont typeface="Arial"/>
              <a:buChar char="•"/>
            </a:pPr>
            <a:endParaRPr lang="en-GB" sz="1200" b="1" kern="1200" baseline="0" dirty="0" smtClean="0">
              <a:solidFill>
                <a:schemeClr val="tx1"/>
              </a:solidFill>
              <a:effectLst/>
              <a:latin typeface="+mn-lt"/>
              <a:ea typeface="+mn-ea"/>
              <a:cs typeface="+mn-cs"/>
            </a:endParaRPr>
          </a:p>
          <a:p>
            <a:pPr marL="171450" indent="-171450">
              <a:buFont typeface="Arial"/>
              <a:buChar char="•"/>
            </a:pPr>
            <a:r>
              <a:rPr lang="en-GB" sz="1200" b="0" kern="1200" baseline="0" dirty="0" smtClean="0">
                <a:solidFill>
                  <a:schemeClr val="tx1"/>
                </a:solidFill>
                <a:effectLst/>
                <a:latin typeface="+mn-lt"/>
                <a:ea typeface="+mn-ea"/>
                <a:cs typeface="+mn-cs"/>
              </a:rPr>
              <a:t>Why do you think so many children and young people become subject to a child protection plan as a result of domestic abuse?</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  </a:t>
            </a:r>
          </a:p>
          <a:p>
            <a:pPr marL="171450" indent="-171450">
              <a:buFont typeface="Arial"/>
              <a:buChar char="•"/>
            </a:pPr>
            <a:r>
              <a:rPr lang="en-GB" sz="1200" b="0" kern="1200" dirty="0" smtClean="0">
                <a:solidFill>
                  <a:schemeClr val="tx1"/>
                </a:solidFill>
                <a:effectLst/>
                <a:latin typeface="+mn-lt"/>
                <a:ea typeface="+mn-ea"/>
                <a:cs typeface="+mn-cs"/>
              </a:rPr>
              <a:t>There are two links to Harbour (domestic</a:t>
            </a:r>
            <a:r>
              <a:rPr lang="en-GB" sz="1200" b="0" kern="1200" baseline="0" dirty="0" smtClean="0">
                <a:solidFill>
                  <a:schemeClr val="tx1"/>
                </a:solidFill>
                <a:effectLst/>
                <a:latin typeface="+mn-lt"/>
                <a:ea typeface="+mn-ea"/>
                <a:cs typeface="+mn-cs"/>
              </a:rPr>
              <a:t> abuse support service) on this slide. The link in the quote at the bottom right covers issues relating to children affected by domestic abuse.  The other is the Harbour logo, which is a direct link to their support service.</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GB" sz="1200" b="1" kern="1200" dirty="0" smtClean="0">
                <a:solidFill>
                  <a:schemeClr val="tx1"/>
                </a:solidFill>
                <a:effectLst/>
                <a:latin typeface="+mn-lt"/>
                <a:ea typeface="+mn-ea"/>
                <a:cs typeface="+mn-cs"/>
              </a:rPr>
              <a:t>Participant reflection: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baseline="0" dirty="0" smtClean="0">
                <a:solidFill>
                  <a:schemeClr val="tx1"/>
                </a:solidFill>
                <a:effectLst/>
                <a:latin typeface="+mn-lt"/>
                <a:ea typeface="+mn-ea"/>
                <a:cs typeface="+mn-cs"/>
              </a:rPr>
              <a:t>Students should be given some time to consider individually who they would talk to if they, their carers or a friend are victims or witness domestic abuse.  </a:t>
            </a:r>
          </a:p>
          <a:p>
            <a:pPr marL="171450" indent="-171450">
              <a:buFont typeface="Webdings" panose="05030102010509060703" pitchFamily="18" charset="2"/>
              <a:buChar char="]"/>
            </a:pP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69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a:buChar char="•"/>
            </a:pPr>
            <a:r>
              <a:rPr lang="en-GB" sz="1200" b="0" kern="1200" dirty="0" smtClean="0">
                <a:solidFill>
                  <a:schemeClr val="tx1"/>
                </a:solidFill>
                <a:effectLst/>
                <a:latin typeface="+mn-lt"/>
                <a:ea typeface="+mn-ea"/>
                <a:cs typeface="+mn-cs"/>
              </a:rPr>
              <a:t>Before clicking on link (child</a:t>
            </a:r>
            <a:r>
              <a:rPr lang="en-GB" sz="1200" b="0" kern="1200" baseline="0" dirty="0" smtClean="0">
                <a:solidFill>
                  <a:schemeClr val="tx1"/>
                </a:solidFill>
                <a:effectLst/>
                <a:latin typeface="+mn-lt"/>
                <a:ea typeface="+mn-ea"/>
                <a:cs typeface="+mn-cs"/>
              </a:rPr>
              <a:t> top centre) explore the questions below.</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a:buChar char="•"/>
            </a:pPr>
            <a:r>
              <a:rPr lang="en-GB" sz="1200" b="0" kern="1200" dirty="0" smtClean="0">
                <a:solidFill>
                  <a:schemeClr val="tx1"/>
                </a:solidFill>
                <a:effectLst/>
                <a:latin typeface="+mn-lt"/>
                <a:ea typeface="+mn-ea"/>
                <a:cs typeface="+mn-cs"/>
              </a:rPr>
              <a:t>What do</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you consider a nurturing and caring environment is - for a child to thrive</a:t>
            </a:r>
            <a:r>
              <a:rPr lang="en-GB" sz="1200" b="0" kern="1200" baseline="0" dirty="0" smtClean="0">
                <a:solidFill>
                  <a:schemeClr val="tx1"/>
                </a:solidFill>
                <a:effectLst/>
                <a:latin typeface="+mn-lt"/>
                <a:ea typeface="+mn-ea"/>
                <a:cs typeface="+mn-cs"/>
              </a:rPr>
              <a:t> or grow up in?</a:t>
            </a:r>
          </a:p>
          <a:p>
            <a:pPr marL="171450" indent="-171450">
              <a:buFont typeface="Arial"/>
              <a:buChar char="•"/>
            </a:pPr>
            <a:r>
              <a:rPr lang="en-GB" sz="1200" b="0" kern="1200" baseline="0" dirty="0" smtClean="0">
                <a:solidFill>
                  <a:schemeClr val="tx1"/>
                </a:solidFill>
                <a:effectLst/>
                <a:latin typeface="+mn-lt"/>
                <a:ea typeface="+mn-ea"/>
                <a:cs typeface="+mn-cs"/>
              </a:rPr>
              <a:t>What practical examples can you give to show your understanding?</a:t>
            </a:r>
          </a:p>
          <a:p>
            <a:pPr marL="171450" indent="-171450">
              <a:buFont typeface="Arial"/>
              <a:buChar char="•"/>
            </a:pPr>
            <a:r>
              <a:rPr lang="en-GB" sz="1200" b="0" kern="1200" baseline="0" dirty="0" smtClean="0">
                <a:solidFill>
                  <a:schemeClr val="tx1"/>
                </a:solidFill>
                <a:effectLst/>
                <a:latin typeface="+mn-lt"/>
                <a:ea typeface="+mn-ea"/>
                <a:cs typeface="+mn-cs"/>
              </a:rPr>
              <a:t>What might be the impact of not having been cared for?</a:t>
            </a:r>
          </a:p>
          <a:p>
            <a:pPr marL="171450" indent="-171450">
              <a:buFont typeface="Arial"/>
              <a:buChar char="•"/>
            </a:pPr>
            <a:r>
              <a:rPr lang="en-GB" sz="1200" b="0" kern="1200" dirty="0" smtClean="0">
                <a:solidFill>
                  <a:schemeClr val="tx1"/>
                </a:solidFill>
                <a:effectLst/>
                <a:latin typeface="+mn-lt"/>
                <a:ea typeface="+mn-ea"/>
                <a:cs typeface="+mn-cs"/>
              </a:rPr>
              <a:t>Can you think</a:t>
            </a:r>
            <a:r>
              <a:rPr lang="en-GB" sz="1200" b="0" kern="1200" baseline="0" dirty="0" smtClean="0">
                <a:solidFill>
                  <a:schemeClr val="tx1"/>
                </a:solidFill>
                <a:effectLst/>
                <a:latin typeface="+mn-lt"/>
                <a:ea typeface="+mn-ea"/>
                <a:cs typeface="+mn-cs"/>
              </a:rPr>
              <a:t> of any other analogies (other than the tree) to describe neglect?</a:t>
            </a:r>
          </a:p>
          <a:p>
            <a:pPr marL="171450" indent="-171450">
              <a:buFont typeface="Arial"/>
              <a:buChar char="•"/>
            </a:pPr>
            <a:r>
              <a:rPr lang="en-GB" sz="1200" b="0" kern="1200" baseline="0" dirty="0" smtClean="0">
                <a:solidFill>
                  <a:schemeClr val="tx1"/>
                </a:solidFill>
                <a:effectLst/>
                <a:latin typeface="+mn-lt"/>
                <a:ea typeface="+mn-ea"/>
                <a:cs typeface="+mn-cs"/>
              </a:rPr>
              <a:t>Does neglect always happen as a result of poor parenting /caring.  Can it happen in any other situation? (consider issues such as malnutrition as a result of drought / famine, fleeing war torn areas, families that are homeless etc.)</a:t>
            </a:r>
          </a:p>
          <a:p>
            <a:pPr marL="0" indent="0">
              <a:buFont typeface="Webdings" panose="05030102010509060703" pitchFamily="18" charset="2"/>
              <a:buNone/>
            </a:pPr>
            <a:endParaRPr lang="en-GB" sz="1200" b="0" i="1"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a:t>
            </a:r>
          </a:p>
          <a:p>
            <a:pPr marL="171450" indent="-171450">
              <a:buFont typeface="Arial"/>
              <a:buChar char="•"/>
            </a:pPr>
            <a:r>
              <a:rPr lang="en-GB" sz="1200" b="0" i="0" kern="1200" baseline="0" dirty="0" smtClean="0">
                <a:solidFill>
                  <a:schemeClr val="tx1"/>
                </a:solidFill>
                <a:effectLst/>
                <a:latin typeface="+mn-lt"/>
                <a:ea typeface="+mn-ea"/>
                <a:cs typeface="+mn-cs"/>
              </a:rPr>
              <a:t>The facilitator should be mindful that ‘Michelle’s story’  may raise questions about young carers and their role. Some young people take on a caring role for a parent/carer who misuses drugs or alcohol.  Facilitate discussion about when a young person may become ‘at risk’.  Please take into consideration there may be a young person (known or unknown) in the session that currently has caring responsibilities. </a:t>
            </a:r>
          </a:p>
          <a:p>
            <a:pPr marL="171450" indent="-171450">
              <a:buFont typeface="Arial"/>
              <a:buChar char="•"/>
            </a:pPr>
            <a:endParaRPr lang="en-GB" sz="1200" b="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i="0" kern="1200" baseline="0" dirty="0" smtClean="0">
                <a:solidFill>
                  <a:schemeClr val="tx1"/>
                </a:solidFill>
                <a:effectLst/>
                <a:latin typeface="+mn-lt"/>
                <a:ea typeface="+mn-ea"/>
                <a:cs typeface="+mn-cs"/>
              </a:rPr>
              <a:t>It might be helpful to share with students the definition of a young carer.  </a:t>
            </a:r>
            <a:r>
              <a:rPr lang="en-GB" sz="1200" b="0" i="1" kern="1200" dirty="0" smtClean="0">
                <a:solidFill>
                  <a:schemeClr val="tx1"/>
                </a:solidFill>
                <a:effectLst/>
                <a:latin typeface="+mn-lt"/>
                <a:ea typeface="+mn-ea"/>
                <a:cs typeface="+mn-cs"/>
              </a:rPr>
              <a:t>A young carer is someone aged 18 or under who helps look after a relative who has a condition, such as a disability, illness, mental health condition, or a drug or alcohol problem.</a:t>
            </a:r>
            <a:r>
              <a:rPr lang="en-GB" sz="1200" b="0" i="1"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‘Being a young carer your rights’ (NHS).  For further information go to</a:t>
            </a:r>
            <a:r>
              <a:rPr lang="en-GB" sz="1200" b="0" i="1" kern="1200" baseline="0" dirty="0" smtClean="0">
                <a:solidFill>
                  <a:schemeClr val="tx1"/>
                </a:solidFill>
                <a:effectLst/>
                <a:latin typeface="+mn-lt"/>
                <a:ea typeface="+mn-ea"/>
                <a:cs typeface="+mn-cs"/>
              </a:rPr>
              <a:t>: </a:t>
            </a:r>
            <a:r>
              <a:rPr lang="en-GB" sz="1200" b="1" i="1" kern="1200" baseline="0" dirty="0" smtClean="0">
                <a:solidFill>
                  <a:schemeClr val="tx1"/>
                </a:solidFill>
                <a:effectLst/>
                <a:latin typeface="+mn-lt"/>
                <a:ea typeface="+mn-ea"/>
                <a:cs typeface="+mn-cs"/>
              </a:rPr>
              <a:t>https://www.nhs.uk/conditions/social-care-and-support/young-carers-rights</a:t>
            </a: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a:buChar char="·"/>
            </a:pPr>
            <a:r>
              <a:rPr lang="en-GB" sz="1200" b="1" kern="1200" dirty="0" smtClean="0">
                <a:solidFill>
                  <a:schemeClr val="tx1"/>
                </a:solidFill>
                <a:effectLst/>
                <a:latin typeface="+mn-lt"/>
                <a:ea typeface="+mn-ea"/>
                <a:cs typeface="+mn-cs"/>
              </a:rPr>
              <a:t>Video/audio clip:</a:t>
            </a:r>
          </a:p>
          <a:p>
            <a:pPr marL="171450" indent="-171450">
              <a:buFont typeface="Arial"/>
              <a:buChar char="•"/>
            </a:pPr>
            <a:r>
              <a:rPr lang="en-GB" sz="1200" b="1" i="0" kern="1200" dirty="0" smtClean="0">
                <a:solidFill>
                  <a:schemeClr val="tx1"/>
                </a:solidFill>
                <a:effectLst/>
                <a:latin typeface="+mn-lt"/>
                <a:ea typeface="+mn-ea"/>
                <a:cs typeface="+mn-cs"/>
              </a:rPr>
              <a:t>Michelle’s Story</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This is the story of Michelle and her experience of neglect as she was growing up. For more information about child neglect, please visit the LSCB website at </a:t>
            </a:r>
            <a:r>
              <a:rPr lang="en-GB" sz="1200" b="1" i="0" kern="1200" dirty="0" smtClean="0">
                <a:solidFill>
                  <a:schemeClr val="tx1"/>
                </a:solidFill>
                <a:effectLst/>
                <a:latin typeface="+mn-lt"/>
                <a:ea typeface="+mn-ea"/>
                <a:cs typeface="+mn-cs"/>
              </a:rPr>
              <a:t>www.rbkc.gov.uk/lscbneglectcampaign</a:t>
            </a:r>
            <a:r>
              <a:rPr lang="en-GB" sz="1200" b="0" i="0" kern="1200" dirty="0" smtClean="0">
                <a:solidFill>
                  <a:schemeClr val="tx1"/>
                </a:solidFill>
                <a:effectLst/>
                <a:latin typeface="+mn-lt"/>
                <a:ea typeface="+mn-ea"/>
                <a:cs typeface="+mn-cs"/>
              </a:rPr>
              <a:t> or the NSPCC at  </a:t>
            </a:r>
            <a:r>
              <a:rPr lang="en-GB" sz="1200" b="1" i="0" kern="1200" dirty="0" smtClean="0">
                <a:solidFill>
                  <a:srgbClr val="0070C0"/>
                </a:solidFill>
                <a:effectLst/>
                <a:latin typeface="+mn-lt"/>
                <a:ea typeface="+mn-ea"/>
                <a:cs typeface="+mn-cs"/>
              </a:rPr>
              <a:t>www.nspcc.org.uk</a:t>
            </a:r>
          </a:p>
          <a:p>
            <a:pPr marL="0" indent="0">
              <a:buFont typeface="Arial"/>
              <a:buNone/>
            </a:pPr>
            <a:endParaRPr lang="en-GB" b="1" i="1" dirty="0" smtClean="0">
              <a:solidFill>
                <a:srgbClr val="0070C0"/>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233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  </a:t>
            </a:r>
          </a:p>
          <a:p>
            <a:pPr marL="171450" indent="-171450">
              <a:buFont typeface="Arial"/>
              <a:buChar char="•"/>
            </a:pPr>
            <a:r>
              <a:rPr lang="en-GB" sz="1200" b="0" kern="1200" dirty="0" smtClean="0">
                <a:solidFill>
                  <a:schemeClr val="tx1"/>
                </a:solidFill>
                <a:effectLst/>
                <a:latin typeface="+mn-lt"/>
                <a:ea typeface="+mn-ea"/>
                <a:cs typeface="+mn-cs"/>
              </a:rPr>
              <a:t>Children have the right to be looked after properly.  This could be linked to work on Rights Respecting</a:t>
            </a:r>
            <a:r>
              <a:rPr lang="en-GB" sz="1200" b="0" kern="1200" baseline="0" dirty="0" smtClean="0">
                <a:solidFill>
                  <a:schemeClr val="tx1"/>
                </a:solidFill>
                <a:effectLst/>
                <a:latin typeface="+mn-lt"/>
                <a:ea typeface="+mn-ea"/>
                <a:cs typeface="+mn-cs"/>
              </a:rPr>
              <a:t> Award criteria (United Nations Convention of the Rights of the Child). </a:t>
            </a:r>
            <a:r>
              <a:rPr lang="en-GB" sz="1200" b="1" i="1" kern="1200" dirty="0" smtClean="0">
                <a:solidFill>
                  <a:schemeClr val="tx1"/>
                </a:solidFill>
                <a:effectLst/>
                <a:latin typeface="+mn-lt"/>
                <a:ea typeface="+mn-ea"/>
                <a:cs typeface="+mn-cs"/>
              </a:rPr>
              <a:t>https://www.unicef.org.uk</a:t>
            </a:r>
            <a:endParaRPr lang="en-GB" sz="1200" b="1" i="1" kern="1200" baseline="0" dirty="0" smtClean="0">
              <a:solidFill>
                <a:schemeClr val="tx1"/>
              </a:solidFill>
              <a:effectLst/>
              <a:latin typeface="+mn-lt"/>
              <a:ea typeface="+mn-ea"/>
              <a:cs typeface="+mn-cs"/>
            </a:endParaRPr>
          </a:p>
          <a:p>
            <a:pPr marL="171450" indent="-171450">
              <a:buFont typeface="Webdings" panose="05030102010509060703" pitchFamily="18" charset="2"/>
              <a:buChar char=""/>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  </a:t>
            </a:r>
          </a:p>
          <a:p>
            <a:pPr marL="171450" indent="-171450">
              <a:buFont typeface="Arial"/>
              <a:buChar char="•"/>
            </a:pPr>
            <a:r>
              <a:rPr lang="en-GB" sz="1200" b="0" kern="1200" dirty="0" smtClean="0">
                <a:solidFill>
                  <a:schemeClr val="tx1"/>
                </a:solidFill>
                <a:effectLst/>
                <a:latin typeface="+mn-lt"/>
                <a:ea typeface="+mn-ea"/>
                <a:cs typeface="+mn-cs"/>
              </a:rPr>
              <a:t>What rights do children have?  How</a:t>
            </a:r>
            <a:r>
              <a:rPr lang="en-GB" sz="1200" b="0" kern="1200" baseline="0" dirty="0" smtClean="0">
                <a:solidFill>
                  <a:schemeClr val="tx1"/>
                </a:solidFill>
                <a:effectLst/>
                <a:latin typeface="+mn-lt"/>
                <a:ea typeface="+mn-ea"/>
                <a:cs typeface="+mn-cs"/>
              </a:rPr>
              <a:t> easy are they to be claimed?  Are you aware of any countries that do not sign up to the UN Convention of the Rights of the Child?  Why might this be the case?</a:t>
            </a:r>
            <a:endParaRPr lang="en-GB" sz="1200" b="0"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How is the voice of the child heard?  What ways can you think of that ensures children feel they have a voice?</a:t>
            </a: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Participant reflection:  </a:t>
            </a:r>
          </a:p>
          <a:p>
            <a:pPr marL="171450" indent="-171450">
              <a:buFont typeface="Arial"/>
              <a:buChar char="•"/>
            </a:pPr>
            <a:r>
              <a:rPr lang="en-GB" sz="1200" b="0" kern="1200" baseline="0" dirty="0" smtClean="0">
                <a:solidFill>
                  <a:schemeClr val="tx1"/>
                </a:solidFill>
                <a:effectLst/>
                <a:latin typeface="+mn-lt"/>
                <a:ea typeface="+mn-ea"/>
                <a:cs typeface="+mn-cs"/>
              </a:rPr>
              <a:t>It is important to help students reflect on who they would go to for help.</a:t>
            </a:r>
          </a:p>
          <a:p>
            <a:pPr marL="0" indent="0">
              <a:buFont typeface="Webdings" panose="05030102010509060703" pitchFamily="18" charset="2"/>
              <a:buNone/>
            </a:pPr>
            <a:r>
              <a:rPr lang="en-GB" sz="1200" b="0" kern="1200" baseline="0" dirty="0" smtClean="0">
                <a:solidFill>
                  <a:schemeClr val="tx1"/>
                </a:solidFill>
                <a:effectLst/>
                <a:latin typeface="+mn-lt"/>
                <a:ea typeface="+mn-ea"/>
                <a:cs typeface="+mn-cs"/>
              </a:rPr>
              <a:t> </a:t>
            </a: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Video/audio clip: </a:t>
            </a:r>
          </a:p>
          <a:p>
            <a:pPr marL="171450" indent="-171450">
              <a:buFont typeface="Arial"/>
              <a:buChar char="•"/>
            </a:pPr>
            <a:r>
              <a:rPr lang="en-GB" sz="1200" b="0" kern="1200" dirty="0" smtClean="0">
                <a:solidFill>
                  <a:schemeClr val="tx1"/>
                </a:solidFill>
                <a:effectLst/>
                <a:latin typeface="+mn-lt"/>
                <a:ea typeface="+mn-ea"/>
                <a:cs typeface="+mn-cs"/>
              </a:rPr>
              <a:t>This video takes the viewer through the steps that are taken when</a:t>
            </a:r>
            <a:r>
              <a:rPr lang="en-GB" sz="1200" b="0" kern="1200" baseline="0" dirty="0" smtClean="0">
                <a:solidFill>
                  <a:schemeClr val="tx1"/>
                </a:solidFill>
                <a:effectLst/>
                <a:latin typeface="+mn-lt"/>
                <a:ea typeface="+mn-ea"/>
                <a:cs typeface="+mn-cs"/>
              </a:rPr>
              <a:t> a child rings ChildLine.  </a:t>
            </a:r>
            <a:endParaRPr lang="en-GB" b="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581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a:buChar char="•"/>
            </a:pPr>
            <a:r>
              <a:rPr lang="en-GB" sz="1200" b="0" kern="1200" dirty="0" smtClean="0">
                <a:solidFill>
                  <a:schemeClr val="tx1"/>
                </a:solidFill>
                <a:effectLst/>
                <a:latin typeface="+mn-lt"/>
                <a:ea typeface="+mn-ea"/>
                <a:cs typeface="+mn-cs"/>
              </a:rPr>
              <a:t>Durham Local Safeguarding Children Board (LSCB) has key priorities for future work.  One priority is ‘Increasing the Voice of the Child’</a:t>
            </a: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a:buChar char="•"/>
            </a:pPr>
            <a:r>
              <a:rPr lang="en-GB" sz="1200" b="0" kern="1200" dirty="0" smtClean="0">
                <a:solidFill>
                  <a:schemeClr val="tx1"/>
                </a:solidFill>
                <a:effectLst/>
                <a:latin typeface="+mn-lt"/>
                <a:ea typeface="+mn-ea"/>
                <a:cs typeface="+mn-cs"/>
              </a:rPr>
              <a:t>Some</a:t>
            </a:r>
            <a:r>
              <a:rPr lang="en-GB" sz="1200" b="0" kern="1200" baseline="0" dirty="0" smtClean="0">
                <a:solidFill>
                  <a:schemeClr val="tx1"/>
                </a:solidFill>
                <a:effectLst/>
                <a:latin typeface="+mn-lt"/>
                <a:ea typeface="+mn-ea"/>
                <a:cs typeface="+mn-cs"/>
              </a:rPr>
              <a:t> children / young people feel that if they ‘tell’ on a friend they may lose that person’s friendship. How can children and young people demonstrate that ‘telling’ is really about looking out for and caring for someone?</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Participant reflection:</a:t>
            </a:r>
          </a:p>
          <a:p>
            <a:pPr marL="171450" indent="-171450">
              <a:buFont typeface="Arial"/>
              <a:buChar char="•"/>
            </a:pPr>
            <a:r>
              <a:rPr lang="en-GB" sz="1200" b="0" kern="1200" dirty="0" smtClean="0">
                <a:solidFill>
                  <a:schemeClr val="tx1"/>
                </a:solidFill>
                <a:effectLst/>
                <a:latin typeface="+mn-lt"/>
                <a:ea typeface="+mn-ea"/>
                <a:cs typeface="+mn-cs"/>
              </a:rPr>
              <a:t>Who would you go to, if</a:t>
            </a:r>
            <a:r>
              <a:rPr lang="en-GB" sz="1200" b="0" kern="1200" baseline="0" dirty="0" smtClean="0">
                <a:solidFill>
                  <a:schemeClr val="tx1"/>
                </a:solidFill>
                <a:effectLst/>
                <a:latin typeface="+mn-lt"/>
                <a:ea typeface="+mn-ea"/>
                <a:cs typeface="+mn-cs"/>
              </a:rPr>
              <a:t> you needed to help a friend?</a:t>
            </a: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29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a:buChar char="•"/>
            </a:pPr>
            <a:r>
              <a:rPr lang="en-GB" sz="1200" b="0" kern="1200" dirty="0" smtClean="0">
                <a:solidFill>
                  <a:schemeClr val="tx1"/>
                </a:solidFill>
                <a:effectLst/>
                <a:latin typeface="+mn-lt"/>
                <a:ea typeface="+mn-ea"/>
                <a:cs typeface="+mn-cs"/>
              </a:rPr>
              <a:t>All of the logos have a link to the organisation shown.  Please familiarise yourself with these and ensure that you have an understanding</a:t>
            </a:r>
            <a:r>
              <a:rPr lang="en-GB" sz="1200" b="0" kern="1200" baseline="0" dirty="0" smtClean="0">
                <a:solidFill>
                  <a:schemeClr val="tx1"/>
                </a:solidFill>
                <a:effectLst/>
                <a:latin typeface="+mn-lt"/>
                <a:ea typeface="+mn-ea"/>
                <a:cs typeface="+mn-cs"/>
              </a:rPr>
              <a:t> of their services and areas of work.  Model this by clicking on some of the logos during discussion – or ask students to find out more about each one.</a:t>
            </a:r>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29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Reinforce the idea that safeguarding is everyone’s responsibility whether student  / friend or adult.</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The facilitator might need to spend time exploring the concepts of keeping children and young people safe and protecting them from harm.</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Can students give other examples of services / organisations or individuals whose duty it is to keep</a:t>
            </a:r>
            <a:r>
              <a:rPr lang="en-GB" sz="1200" b="0" kern="1200" baseline="0" dirty="0" smtClean="0">
                <a:solidFill>
                  <a:schemeClr val="tx1"/>
                </a:solidFill>
                <a:effectLst/>
                <a:latin typeface="+mn-lt"/>
                <a:ea typeface="+mn-ea"/>
                <a:cs typeface="+mn-cs"/>
              </a:rPr>
              <a:t> children and young people safe? (e.g. youth clubs, scouts, football clubs, dance groups, private tutors, counsellors, school crossing patrol etc.)</a:t>
            </a:r>
            <a:endParaRPr lang="en-GB"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What does ‘protecting them from harm’ mean?</a:t>
            </a: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What is a safe environment?</a:t>
            </a: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a:t>
            </a:r>
          </a:p>
          <a:p>
            <a:pPr marL="171450" indent="-171450">
              <a:buFont typeface="Arial"/>
              <a:buChar char="•"/>
            </a:pPr>
            <a:r>
              <a:rPr lang="en-GB" sz="1200" b="0" kern="1200" dirty="0" smtClean="0">
                <a:solidFill>
                  <a:schemeClr val="tx1"/>
                </a:solidFill>
                <a:effectLst/>
                <a:latin typeface="+mn-lt"/>
                <a:ea typeface="+mn-ea"/>
                <a:cs typeface="+mn-cs"/>
              </a:rPr>
              <a:t>Facilitators may want to show the LSCB website</a:t>
            </a:r>
            <a:r>
              <a:rPr lang="en-GB" sz="1200" b="0" kern="1200" baseline="0" dirty="0" smtClean="0">
                <a:solidFill>
                  <a:schemeClr val="tx1"/>
                </a:solidFill>
                <a:effectLst/>
                <a:latin typeface="+mn-lt"/>
                <a:ea typeface="+mn-ea"/>
                <a:cs typeface="+mn-cs"/>
              </a:rPr>
              <a:t> for further information on their function and role www.durham-lscb.org.uk (see link at top of each slide).</a:t>
            </a:r>
          </a:p>
          <a:p>
            <a:pPr marL="0" indent="0">
              <a:buFont typeface="Webdings" panose="05030102010509060703" pitchFamily="18" charset="2"/>
              <a:buNone/>
            </a:pPr>
            <a:endParaRPr lang="en-GB" sz="1200" b="0"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15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513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03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Reinforce the idea that safeguarding is everyone’s responsibility whether student  / friend or adult.</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The facilitator might need to spend time exploring the concepts of keeping children and young people safe and protecting them from harm.</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Can students give other examples of services / organisations or individuals whose duty it is to keep</a:t>
            </a:r>
            <a:r>
              <a:rPr lang="en-GB" sz="1200" b="0" kern="1200" baseline="0" dirty="0" smtClean="0">
                <a:solidFill>
                  <a:schemeClr val="tx1"/>
                </a:solidFill>
                <a:effectLst/>
                <a:latin typeface="+mn-lt"/>
                <a:ea typeface="+mn-ea"/>
                <a:cs typeface="+mn-cs"/>
              </a:rPr>
              <a:t> children and young people safe? (e.g. youth clubs, scouts, football clubs, dance groups, private tutors, counsellors, school crossing patrol etc.)</a:t>
            </a:r>
            <a:endParaRPr lang="en-GB" sz="1200" b="1"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What does ‘protecting them from harm’ mean?</a:t>
            </a: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What is a safe environment?</a:t>
            </a:r>
          </a:p>
          <a:p>
            <a:pPr marL="171450" indent="-171450">
              <a:buFont typeface="Arial" panose="020B0604020202020204" pitchFamily="34" charset="0"/>
              <a:buChar char="•"/>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a:t>
            </a:r>
          </a:p>
          <a:p>
            <a:pPr marL="171450" indent="-171450">
              <a:buFont typeface="Arial"/>
              <a:buChar char="•"/>
            </a:pPr>
            <a:r>
              <a:rPr lang="en-GB" sz="1200" b="0" kern="1200" dirty="0" smtClean="0">
                <a:solidFill>
                  <a:schemeClr val="tx1"/>
                </a:solidFill>
                <a:effectLst/>
                <a:latin typeface="+mn-lt"/>
                <a:ea typeface="+mn-ea"/>
                <a:cs typeface="+mn-cs"/>
              </a:rPr>
              <a:t>Facilitators may want to show the LSCB website</a:t>
            </a:r>
            <a:r>
              <a:rPr lang="en-GB" sz="1200" b="0" kern="1200" baseline="0" dirty="0" smtClean="0">
                <a:solidFill>
                  <a:schemeClr val="tx1"/>
                </a:solidFill>
                <a:effectLst/>
                <a:latin typeface="+mn-lt"/>
                <a:ea typeface="+mn-ea"/>
                <a:cs typeface="+mn-cs"/>
              </a:rPr>
              <a:t> for further information on their function and role www.durham-lscb.org.uk (see link at top of each slide).</a:t>
            </a:r>
          </a:p>
          <a:p>
            <a:pPr marL="0" indent="0">
              <a:buFont typeface="Webdings" panose="05030102010509060703" pitchFamily="18" charset="2"/>
              <a:buNone/>
            </a:pPr>
            <a:endParaRPr lang="en-GB" sz="1200" b="0"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9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This slide introduces the key themes of safeguarding.</a:t>
            </a:r>
            <a:r>
              <a:rPr lang="en-GB" sz="1200" b="0" kern="1200" baseline="0" dirty="0" smtClean="0">
                <a:solidFill>
                  <a:schemeClr val="tx1"/>
                </a:solidFill>
                <a:effectLst/>
                <a:latin typeface="+mn-lt"/>
                <a:ea typeface="+mn-ea"/>
                <a:cs typeface="+mn-cs"/>
              </a:rPr>
              <a:t>  By clicking on each door – this will take you to a more detailed explanation of the issue. </a:t>
            </a:r>
            <a:r>
              <a:rPr lang="en-GB" sz="1200" b="0" i="0" kern="1200" baseline="0" dirty="0" smtClean="0">
                <a:solidFill>
                  <a:schemeClr val="tx1"/>
                </a:solidFill>
                <a:effectLst/>
                <a:latin typeface="+mn-lt"/>
                <a:ea typeface="+mn-ea"/>
                <a:cs typeface="+mn-cs"/>
              </a:rPr>
              <a:t>Within the theme ‘Child abuse’, physical, emotional, sexual abuse and neglect will be covered. Under the heading Child Sexual Exploitation, ‘Nude’s (or sexting) will be addressed.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At this point the facilitator can focus on just</a:t>
            </a:r>
            <a:r>
              <a:rPr lang="en-GB" baseline="0" dirty="0" smtClean="0"/>
              <a:t> one theme and look at this in depth. Other themes can be explored at  different times.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The home button at the centre bottom of each slide will take you back to this overview slide.</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4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  </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This slide covers the 4 elements of abuse.  They can occur on their own but are often</a:t>
            </a:r>
            <a:r>
              <a:rPr lang="en-GB" sz="1200" b="0" kern="1200" baseline="0" dirty="0" smtClean="0">
                <a:solidFill>
                  <a:schemeClr val="tx1"/>
                </a:solidFill>
                <a:effectLst/>
                <a:latin typeface="+mn-lt"/>
                <a:ea typeface="+mn-ea"/>
                <a:cs typeface="+mn-cs"/>
              </a:rPr>
              <a:t> linked.  The following 4 slides deal with each type of abuse in more detail. </a:t>
            </a:r>
          </a:p>
          <a:p>
            <a:pPr marL="171450" indent="-171450">
              <a:buFont typeface="Webdings" panose="05030102010509060703" pitchFamily="18" charset="2"/>
              <a:buChar char=""/>
            </a:pP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_"/>
              <a:tabLst/>
              <a:defRPr/>
            </a:pPr>
            <a:r>
              <a:rPr lang="en-GB" sz="1200" b="1" kern="1200" dirty="0" smtClean="0">
                <a:solidFill>
                  <a:schemeClr val="tx1"/>
                </a:solidFill>
                <a:effectLst/>
                <a:latin typeface="+mn-lt"/>
                <a:ea typeface="+mn-ea"/>
                <a:cs typeface="+mn-cs"/>
              </a:rPr>
              <a:t>Participant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smtClean="0">
                <a:solidFill>
                  <a:schemeClr val="tx1"/>
                </a:solidFill>
                <a:effectLst/>
                <a:latin typeface="+mn-lt"/>
                <a:ea typeface="+mn-ea"/>
                <a:cs typeface="+mn-cs"/>
              </a:rPr>
              <a:t>Encourage</a:t>
            </a:r>
            <a:r>
              <a:rPr lang="en-GB" sz="1200" b="0" kern="1200" baseline="0" dirty="0" smtClean="0">
                <a:solidFill>
                  <a:schemeClr val="tx1"/>
                </a:solidFill>
                <a:effectLst/>
                <a:latin typeface="+mn-lt"/>
                <a:ea typeface="+mn-ea"/>
                <a:cs typeface="+mn-cs"/>
              </a:rPr>
              <a:t> students to explore each element of abuse and identify how they might be interconnected.</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If young people are at risk or have experienced child abuse which agencies might</a:t>
            </a:r>
            <a:r>
              <a:rPr lang="en-GB" sz="1200" b="0" kern="1200" baseline="0" dirty="0" smtClean="0">
                <a:solidFill>
                  <a:schemeClr val="tx1"/>
                </a:solidFill>
                <a:effectLst/>
                <a:latin typeface="+mn-lt"/>
                <a:ea typeface="+mn-ea"/>
                <a:cs typeface="+mn-cs"/>
              </a:rPr>
              <a:t> be able to help?</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Reinforce agency contact details.</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What is a child protection plan?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ABC can be a useful</a:t>
            </a:r>
            <a:r>
              <a:rPr lang="en-GB" sz="1200" b="0" kern="1200" baseline="0" dirty="0" smtClean="0">
                <a:solidFill>
                  <a:schemeClr val="tx1"/>
                </a:solidFill>
                <a:effectLst/>
                <a:latin typeface="+mn-lt"/>
                <a:ea typeface="+mn-ea"/>
                <a:cs typeface="+mn-cs"/>
              </a:rPr>
              <a:t> tool for students to consider if abuse in any form may be happening to a friend / family member.</a:t>
            </a:r>
          </a:p>
          <a:p>
            <a:pPr marL="0" indent="0">
              <a:buFont typeface="Arial" panose="020B0604020202020204" pitchFamily="34" charset="0"/>
              <a:buNone/>
            </a:pPr>
            <a:endParaRPr lang="en-GB" sz="12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i"/>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Additional information for facilitators</a:t>
            </a:r>
            <a:endParaRPr lang="en-GB" sz="1200" b="0"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Explore with students ‘agencies’ roles and responsibilities;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what they can do and what</a:t>
            </a:r>
            <a:r>
              <a:rPr lang="en-GB" sz="1200" b="0" kern="1200" baseline="0" dirty="0" smtClean="0">
                <a:solidFill>
                  <a:schemeClr val="tx1"/>
                </a:solidFill>
                <a:effectLst/>
                <a:latin typeface="+mn-lt"/>
                <a:ea typeface="+mn-ea"/>
                <a:cs typeface="+mn-cs"/>
              </a:rPr>
              <a:t> they don’t.  For example, many children think contact with social care means automatic removal of a child from the home / situation and loss of contact with family / carers.</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Participant reflection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‘Myth busting’  students</a:t>
            </a:r>
            <a:r>
              <a:rPr lang="en-GB" sz="1200" b="0" kern="1200" baseline="0" dirty="0" smtClean="0">
                <a:solidFill>
                  <a:schemeClr val="tx1"/>
                </a:solidFill>
                <a:effectLst/>
                <a:latin typeface="+mn-lt"/>
                <a:ea typeface="+mn-ea"/>
                <a:cs typeface="+mn-cs"/>
              </a:rPr>
              <a:t> can reflect on what they have heard / think they know about abuse and agency involvement.</a:t>
            </a: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
            </a:pP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06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 </a:t>
            </a:r>
          </a:p>
          <a:p>
            <a:pPr marL="171450" indent="-171450">
              <a:buFont typeface="Arial"/>
              <a:buChar char="•"/>
            </a:pPr>
            <a:r>
              <a:rPr lang="en-GB" sz="1200" b="0" kern="1200" dirty="0" smtClean="0">
                <a:solidFill>
                  <a:schemeClr val="tx1"/>
                </a:solidFill>
                <a:effectLst/>
                <a:latin typeface="+mn-lt"/>
                <a:ea typeface="+mn-ea"/>
                <a:cs typeface="+mn-cs"/>
              </a:rPr>
              <a:t>Following on from the previous</a:t>
            </a:r>
            <a:r>
              <a:rPr lang="en-GB" sz="1200" b="0" kern="1200" baseline="0" dirty="0" smtClean="0">
                <a:solidFill>
                  <a:schemeClr val="tx1"/>
                </a:solidFill>
                <a:effectLst/>
                <a:latin typeface="+mn-lt"/>
                <a:ea typeface="+mn-ea"/>
                <a:cs typeface="+mn-cs"/>
              </a:rPr>
              <a:t> slide</a:t>
            </a:r>
            <a:r>
              <a:rPr lang="en-GB" sz="1200" b="0" kern="1200" dirty="0" smtClean="0">
                <a:solidFill>
                  <a:schemeClr val="tx1"/>
                </a:solidFill>
                <a:effectLst/>
                <a:latin typeface="+mn-lt"/>
                <a:ea typeface="+mn-ea"/>
                <a:cs typeface="+mn-cs"/>
              </a:rPr>
              <a:t>, this looks at examples</a:t>
            </a:r>
            <a:r>
              <a:rPr lang="en-GB" sz="1200" b="0" kern="1200" baseline="0" dirty="0" smtClean="0">
                <a:solidFill>
                  <a:schemeClr val="tx1"/>
                </a:solidFill>
                <a:effectLst/>
                <a:latin typeface="+mn-lt"/>
                <a:ea typeface="+mn-ea"/>
                <a:cs typeface="+mn-cs"/>
              </a:rPr>
              <a:t> of physical abuse.  It is important to note that bruises and injuries to non mobile babies are an immediate safeguarding concern.</a:t>
            </a:r>
          </a:p>
          <a:p>
            <a:pPr marL="0" indent="0">
              <a:buFont typeface="Webdings" panose="05030102010509060703" pitchFamily="18" charset="2"/>
              <a:buNone/>
            </a:pPr>
            <a:r>
              <a:rPr lang="en-GB" sz="1200" b="0" kern="1200" baseline="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_"/>
              <a:tabLst/>
              <a:defRPr/>
            </a:pPr>
            <a:r>
              <a:rPr lang="en-GB" sz="1200" b="1" kern="1200" dirty="0" smtClean="0">
                <a:solidFill>
                  <a:schemeClr val="tx1"/>
                </a:solidFill>
                <a:effectLst/>
                <a:latin typeface="+mn-lt"/>
                <a:ea typeface="+mn-ea"/>
                <a:cs typeface="+mn-cs"/>
              </a:rPr>
              <a:t>Participant discussion: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Could smacking a child be considered physical</a:t>
            </a:r>
            <a:r>
              <a:rPr lang="en-GB" sz="1200" b="0" kern="1200" baseline="0" dirty="0" smtClean="0">
                <a:solidFill>
                  <a:schemeClr val="tx1"/>
                </a:solidFill>
                <a:effectLst/>
                <a:latin typeface="+mn-lt"/>
                <a:ea typeface="+mn-ea"/>
                <a:cs typeface="+mn-cs"/>
              </a:rPr>
              <a:t> abuse?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baseline="0" dirty="0" smtClean="0">
                <a:solidFill>
                  <a:schemeClr val="tx1"/>
                </a:solidFill>
                <a:effectLst/>
                <a:latin typeface="+mn-lt"/>
                <a:ea typeface="+mn-ea"/>
                <a:cs typeface="+mn-cs"/>
              </a:rPr>
              <a:t>What might students / pupils consider ‘acceptable’ in relation to physical chastisement?  What are the boundaries?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baseline="0" dirty="0" smtClean="0">
                <a:solidFill>
                  <a:schemeClr val="tx1"/>
                </a:solidFill>
                <a:effectLst/>
                <a:latin typeface="+mn-lt"/>
                <a:ea typeface="+mn-ea"/>
                <a:cs typeface="+mn-cs"/>
              </a:rPr>
              <a:t>Why have some countries banned smacking (e.g. Scotland)?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baseline="0" dirty="0" smtClean="0">
                <a:solidFill>
                  <a:schemeClr val="tx1"/>
                </a:solidFill>
                <a:effectLst/>
                <a:latin typeface="+mn-lt"/>
                <a:ea typeface="+mn-ea"/>
                <a:cs typeface="+mn-cs"/>
              </a:rPr>
              <a:t>Can this be seen as ‘big brother’ or a ‘nanny state’ ?</a:t>
            </a: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  </a:t>
            </a:r>
          </a:p>
          <a:p>
            <a:pPr marL="171450" indent="-171450">
              <a:buFont typeface="Arial"/>
              <a:buChar char="•"/>
            </a:pPr>
            <a:r>
              <a:rPr lang="en-GB" sz="1200" b="0" kern="1200" dirty="0" smtClean="0">
                <a:solidFill>
                  <a:schemeClr val="tx1"/>
                </a:solidFill>
                <a:effectLst/>
                <a:latin typeface="+mn-lt"/>
                <a:ea typeface="+mn-ea"/>
                <a:cs typeface="+mn-cs"/>
              </a:rPr>
              <a:t>Fabricated or induced illness - sometimes referred to as </a:t>
            </a:r>
            <a:r>
              <a:rPr lang="en-GB" sz="1200" b="1" kern="1200" dirty="0" smtClean="0">
                <a:solidFill>
                  <a:schemeClr val="tx1"/>
                </a:solidFill>
                <a:effectLst/>
                <a:latin typeface="+mn-lt"/>
                <a:ea typeface="+mn-ea"/>
                <a:cs typeface="+mn-cs"/>
              </a:rPr>
              <a:t>‘</a:t>
            </a:r>
            <a:r>
              <a:rPr lang="en-GB" sz="1200" b="0" kern="1200" dirty="0" smtClean="0">
                <a:solidFill>
                  <a:schemeClr val="tx1"/>
                </a:solidFill>
                <a:effectLst/>
                <a:latin typeface="+mn-lt"/>
                <a:ea typeface="+mn-ea"/>
                <a:cs typeface="+mn-cs"/>
              </a:rPr>
              <a:t>Munchausen Syndrome by Proxy’ (MSBP) is another</a:t>
            </a:r>
            <a:r>
              <a:rPr lang="en-GB" sz="1200" b="0" kern="1200" baseline="0" dirty="0" smtClean="0">
                <a:solidFill>
                  <a:schemeClr val="tx1"/>
                </a:solidFill>
                <a:effectLst/>
                <a:latin typeface="+mn-lt"/>
                <a:ea typeface="+mn-ea"/>
                <a:cs typeface="+mn-cs"/>
              </a:rPr>
              <a:t> title for this type of abuse. This form of abuse is not common but does happen and often becomes highlighted in the media / press.  It can initially be hard to spot or detect.  Students may want to explore real life or dramatized examples.</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r>
              <a:rPr lang="en-GB" sz="1200" kern="1200" dirty="0" smtClean="0">
                <a:solidFill>
                  <a:schemeClr val="tx1"/>
                </a:solidFill>
                <a:effectLst/>
                <a:latin typeface="+mn-lt"/>
                <a:ea typeface="+mn-ea"/>
                <a:cs typeface="+mn-cs"/>
                <a:sym typeface="Webdings" panose="05030102010509060703" pitchFamily="18" charset="2"/>
              </a:rPr>
              <a:t></a:t>
            </a:r>
            <a:r>
              <a:rPr lang="en-GB" sz="1200" b="1" kern="1200" dirty="0" smtClean="0">
                <a:solidFill>
                  <a:schemeClr val="tx1"/>
                </a:solidFill>
                <a:effectLst/>
                <a:latin typeface="+mn-lt"/>
                <a:ea typeface="+mn-ea"/>
                <a:cs typeface="+mn-cs"/>
              </a:rPr>
              <a:t> Video/audio clip:</a:t>
            </a:r>
          </a:p>
          <a:p>
            <a:pPr marL="171450" indent="-171450">
              <a:buFont typeface="Arial"/>
              <a:buChar char="•"/>
            </a:pPr>
            <a:r>
              <a:rPr lang="en-GB" sz="1200" b="0" i="0" kern="1200" dirty="0" smtClean="0">
                <a:solidFill>
                  <a:srgbClr val="FFC000"/>
                </a:solidFill>
                <a:effectLst>
                  <a:outerShdw blurRad="38100" dist="38100" dir="2700000" algn="tl">
                    <a:srgbClr val="000000">
                      <a:alpha val="43137"/>
                    </a:srgbClr>
                  </a:outerShdw>
                </a:effectLst>
                <a:latin typeface="+mn-lt"/>
                <a:ea typeface="+mn-ea"/>
                <a:cs typeface="+mn-cs"/>
              </a:rPr>
              <a:t>A video produced by the NSPCC- Alfie the 7 year old astronaut. The advert highlights domestic abuse in the home from the child’s perspective.</a:t>
            </a:r>
            <a:r>
              <a:rPr lang="en-GB" sz="1200" b="0" i="0" kern="1200" baseline="0" dirty="0" smtClean="0">
                <a:solidFill>
                  <a:srgbClr val="FFC000"/>
                </a:solidFill>
                <a:effectLst>
                  <a:outerShdw blurRad="38100" dist="38100" dir="2700000" algn="tl">
                    <a:srgbClr val="000000">
                      <a:alpha val="43137"/>
                    </a:srgbClr>
                  </a:outerShdw>
                </a:effectLst>
                <a:latin typeface="+mn-lt"/>
                <a:ea typeface="+mn-ea"/>
                <a:cs typeface="+mn-cs"/>
              </a:rPr>
              <a:t> This provides an opportunity to discuss the effects of physical abuse and domestic violence on children and young people. </a:t>
            </a:r>
            <a:endParaRPr lang="en-GB" i="0" dirty="0">
              <a:solidFill>
                <a:srgbClr val="FFC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78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  </a:t>
            </a:r>
            <a:r>
              <a:rPr lang="en-GB" sz="1200" b="1" i="1" kern="1200" dirty="0" smtClean="0">
                <a:solidFill>
                  <a:schemeClr val="tx1"/>
                </a:solidFill>
                <a:effectLst/>
                <a:latin typeface="+mn-lt"/>
                <a:ea typeface="+mn-ea"/>
                <a:cs typeface="+mn-cs"/>
              </a:rPr>
              <a:t>This is a complex area and may need to be given</a:t>
            </a:r>
            <a:r>
              <a:rPr lang="en-GB" sz="1200" b="1" i="1" kern="1200" baseline="0" dirty="0" smtClean="0">
                <a:solidFill>
                  <a:schemeClr val="tx1"/>
                </a:solidFill>
                <a:effectLst/>
                <a:latin typeface="+mn-lt"/>
                <a:ea typeface="+mn-ea"/>
                <a:cs typeface="+mn-cs"/>
              </a:rPr>
              <a:t> time.</a:t>
            </a:r>
          </a:p>
          <a:p>
            <a:pPr marL="171450" indent="-171450">
              <a:buFont typeface="Arial"/>
              <a:buChar char="•"/>
            </a:pPr>
            <a:r>
              <a:rPr lang="en-GB" sz="1200" b="0" kern="1200" baseline="0" dirty="0" smtClean="0">
                <a:solidFill>
                  <a:schemeClr val="tx1"/>
                </a:solidFill>
                <a:effectLst/>
                <a:latin typeface="+mn-lt"/>
                <a:ea typeface="+mn-ea"/>
                <a:cs typeface="+mn-cs"/>
              </a:rPr>
              <a:t>The slide contains information about emotional abuse, bullying and self-harm.  Each aspect can be addressed with students in isolation but it is important to remind students that they are often interconnected.   Point out to students that although there are links between emotional abuse and bullying they do not automatically result in self-harm.  </a:t>
            </a:r>
          </a:p>
          <a:p>
            <a:pPr marL="171450" indent="-171450">
              <a:buFont typeface="Arial"/>
              <a:buChar char="•"/>
            </a:pPr>
            <a:endParaRPr lang="en-GB" sz="1200" b="1" kern="1200" baseline="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Some children and young people will</a:t>
            </a:r>
            <a:r>
              <a:rPr lang="en-GB" sz="1200" b="0" kern="1200" baseline="0" dirty="0" smtClean="0">
                <a:solidFill>
                  <a:schemeClr val="tx1"/>
                </a:solidFill>
                <a:effectLst/>
                <a:latin typeface="+mn-lt"/>
                <a:ea typeface="+mn-ea"/>
                <a:cs typeface="+mn-cs"/>
              </a:rPr>
              <a:t> experience regular negative comments and put downs and consider these to be </a:t>
            </a:r>
            <a:r>
              <a:rPr lang="en-GB" sz="1200" b="0" kern="1200" dirty="0" smtClean="0">
                <a:solidFill>
                  <a:schemeClr val="tx1"/>
                </a:solidFill>
                <a:effectLst/>
                <a:latin typeface="+mn-lt"/>
                <a:ea typeface="+mn-ea"/>
                <a:cs typeface="+mn-cs"/>
              </a:rPr>
              <a:t>’normal’ within their lives.  Equally</a:t>
            </a:r>
            <a:r>
              <a:rPr lang="en-GB" sz="1200" b="0" kern="1200" baseline="0" dirty="0" smtClean="0">
                <a:solidFill>
                  <a:schemeClr val="tx1"/>
                </a:solidFill>
                <a:effectLst/>
                <a:latin typeface="+mn-lt"/>
                <a:ea typeface="+mn-ea"/>
                <a:cs typeface="+mn-cs"/>
              </a:rPr>
              <a:t> the lack of love and attention can be normalised.  </a:t>
            </a:r>
          </a:p>
          <a:p>
            <a:pPr marL="171450" indent="-171450">
              <a:buFont typeface="Arial"/>
              <a:buChar char="•"/>
            </a:pPr>
            <a:endParaRPr lang="en-GB" sz="1200" b="1" kern="1200" baseline="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Many people will have different levels of ‘tolerance and acceptability’ of behaviours that may contribute to emotional abuse.  </a:t>
            </a:r>
          </a:p>
          <a:p>
            <a:pPr marL="171450" indent="-171450">
              <a:buFont typeface="Arial"/>
              <a:buChar char="•"/>
            </a:pPr>
            <a:endParaRPr lang="en-GB" sz="1200" b="0" kern="1200" dirty="0" smtClean="0">
              <a:solidFill>
                <a:schemeClr val="tx1"/>
              </a:solidFill>
              <a:effectLst/>
              <a:latin typeface="+mn-lt"/>
              <a:ea typeface="+mn-ea"/>
              <a:cs typeface="+mn-cs"/>
            </a:endParaRPr>
          </a:p>
          <a:p>
            <a:pPr marL="171450" indent="-171450">
              <a:buFont typeface="Arial"/>
              <a:buChar char="•"/>
            </a:pPr>
            <a:r>
              <a:rPr lang="en-GB" sz="1200" b="0" kern="1200" dirty="0" smtClean="0">
                <a:solidFill>
                  <a:schemeClr val="tx1"/>
                </a:solidFill>
                <a:effectLst/>
                <a:latin typeface="+mn-lt"/>
                <a:ea typeface="+mn-ea"/>
                <a:cs typeface="+mn-cs"/>
              </a:rPr>
              <a:t>PAPYRUS is an organisation / charity that supports people</a:t>
            </a:r>
            <a:r>
              <a:rPr lang="en-GB" sz="1200" b="0" kern="1200" baseline="0" dirty="0" smtClean="0">
                <a:solidFill>
                  <a:schemeClr val="tx1"/>
                </a:solidFill>
                <a:effectLst/>
                <a:latin typeface="+mn-lt"/>
                <a:ea typeface="+mn-ea"/>
                <a:cs typeface="+mn-cs"/>
              </a:rPr>
              <a:t> of all ages on self harm and suicide.  Please familiarise yourself with their website before showing students.</a:t>
            </a: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 </a:t>
            </a:r>
          </a:p>
          <a:p>
            <a:pPr marL="171450" indent="-171450">
              <a:buFont typeface="Arial"/>
              <a:buChar char="•"/>
            </a:pPr>
            <a:r>
              <a:rPr lang="en-GB" sz="1200" b="0" kern="1200" dirty="0" smtClean="0">
                <a:solidFill>
                  <a:schemeClr val="tx1"/>
                </a:solidFill>
                <a:effectLst/>
                <a:latin typeface="+mn-lt"/>
                <a:ea typeface="+mn-ea"/>
                <a:cs typeface="+mn-cs"/>
              </a:rPr>
              <a:t>What are the similarities and differences between emotional</a:t>
            </a:r>
            <a:r>
              <a:rPr lang="en-GB" sz="1200" b="0" kern="1200" baseline="0" dirty="0" smtClean="0">
                <a:solidFill>
                  <a:schemeClr val="tx1"/>
                </a:solidFill>
                <a:effectLst/>
                <a:latin typeface="+mn-lt"/>
                <a:ea typeface="+mn-ea"/>
                <a:cs typeface="+mn-cs"/>
              </a:rPr>
              <a:t> abuse and bullying?  </a:t>
            </a:r>
          </a:p>
          <a:p>
            <a:pPr marL="171450" indent="-171450">
              <a:buFont typeface="Arial"/>
              <a:buChar char="•"/>
            </a:pPr>
            <a:r>
              <a:rPr lang="en-GB" sz="1200" b="0" kern="1200" baseline="0" dirty="0" smtClean="0">
                <a:solidFill>
                  <a:schemeClr val="tx1"/>
                </a:solidFill>
                <a:effectLst/>
                <a:latin typeface="+mn-lt"/>
                <a:ea typeface="+mn-ea"/>
                <a:cs typeface="+mn-cs"/>
              </a:rPr>
              <a:t>What are the short and long term (severe or adverse) effects of emotional abuse?</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Can people recover from emotional abuse?  If so, how might this happen?</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What should students do if they witness or experience bullying/ emotional abuse?</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What should students do if they witness or suspect someone is self-harming?</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Explore the term ‘duty of care’.  Does this extend to students?</a:t>
            </a:r>
          </a:p>
          <a:p>
            <a:pPr marL="171450" indent="-171450">
              <a:buFont typeface="Webdings" panose="05030102010509060703" pitchFamily="18" charset="2"/>
              <a:buChar char="_"/>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  </a:t>
            </a:r>
            <a:r>
              <a:rPr lang="en-GB" sz="1200" b="1" i="1" kern="1200" dirty="0" smtClean="0">
                <a:solidFill>
                  <a:schemeClr val="tx1"/>
                </a:solidFill>
                <a:effectLst/>
                <a:latin typeface="+mn-lt"/>
                <a:ea typeface="+mn-ea"/>
                <a:cs typeface="+mn-cs"/>
              </a:rPr>
              <a:t>https://www.anti-bullyingalliance.org.uk</a:t>
            </a:r>
          </a:p>
          <a:p>
            <a:pPr marL="0" indent="0">
              <a:buFont typeface="Webdings" panose="05030102010509060703" pitchFamily="18" charset="2"/>
              <a:buNone/>
            </a:pPr>
            <a:endParaRPr lang="en-GB" sz="1200" b="1" i="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Participant reflection:</a:t>
            </a:r>
          </a:p>
          <a:p>
            <a:pPr marL="0" indent="0">
              <a:buFont typeface="Webdings" panose="05030102010509060703" pitchFamily="18" charset="2"/>
              <a:buNone/>
            </a:pPr>
            <a:r>
              <a:rPr lang="en-GB" sz="1200" b="0" kern="1200" dirty="0" smtClean="0">
                <a:solidFill>
                  <a:schemeClr val="tx1"/>
                </a:solidFill>
                <a:effectLst/>
                <a:latin typeface="+mn-lt"/>
                <a:ea typeface="+mn-ea"/>
                <a:cs typeface="+mn-cs"/>
              </a:rPr>
              <a:t>Students may</a:t>
            </a:r>
            <a:r>
              <a:rPr lang="en-GB" sz="1200" b="0" kern="1200" baseline="0" dirty="0" smtClean="0">
                <a:solidFill>
                  <a:schemeClr val="tx1"/>
                </a:solidFill>
                <a:effectLst/>
                <a:latin typeface="+mn-lt"/>
                <a:ea typeface="+mn-ea"/>
                <a:cs typeface="+mn-cs"/>
              </a:rPr>
              <a:t> need ‘space and time’ to reflect.  Reflection diaries can be useful at this point.</a:t>
            </a:r>
          </a:p>
          <a:p>
            <a:pPr marL="171450" indent="-171450">
              <a:buFont typeface="Webdings" panose="05030102010509060703" pitchFamily="18" charset="2"/>
              <a:buChar char="i"/>
            </a:pPr>
            <a:endParaRPr lang="en-GB" sz="1200" b="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69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GB" sz="1200" b="1" kern="1200" dirty="0" smtClean="0">
                <a:solidFill>
                  <a:schemeClr val="tx1"/>
                </a:solidFill>
                <a:effectLst/>
                <a:latin typeface="+mn-lt"/>
                <a:ea typeface="+mn-ea"/>
                <a:cs typeface="+mn-cs"/>
              </a:rPr>
              <a:t>Facilitator instructions and explanation:  </a:t>
            </a:r>
            <a:r>
              <a:rPr lang="en-GB" sz="1200" b="1" i="1" kern="1200" dirty="0" smtClean="0">
                <a:solidFill>
                  <a:schemeClr val="tx1"/>
                </a:solidFill>
                <a:effectLst/>
                <a:latin typeface="+mn-lt"/>
                <a:ea typeface="+mn-ea"/>
                <a:cs typeface="+mn-cs"/>
              </a:rPr>
              <a:t>Discussion of this issue will be guided by the age/maturity and ability of students. </a:t>
            </a:r>
            <a:endParaRPr lang="en-GB"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Students will need to have an understanding of language / terminology relating to this topic.  Before</a:t>
            </a:r>
            <a:r>
              <a:rPr lang="en-GB" sz="1200" b="0" kern="1200" baseline="0" dirty="0" smtClean="0">
                <a:solidFill>
                  <a:schemeClr val="tx1"/>
                </a:solidFill>
                <a:effectLst/>
                <a:latin typeface="+mn-lt"/>
                <a:ea typeface="+mn-ea"/>
                <a:cs typeface="+mn-cs"/>
              </a:rPr>
              <a:t> showing this slide ask students what they consider sexual abuse to be.  Brainstorm ideas.   Watch the video.  From this language and concepts can then be explored.</a:t>
            </a: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  (relating</a:t>
            </a:r>
            <a:r>
              <a:rPr lang="en-GB" sz="1200" b="1" kern="1200" baseline="0" dirty="0" smtClean="0">
                <a:solidFill>
                  <a:schemeClr val="tx1"/>
                </a:solidFill>
                <a:effectLst/>
                <a:latin typeface="+mn-lt"/>
                <a:ea typeface="+mn-ea"/>
                <a:cs typeface="+mn-cs"/>
              </a:rPr>
              <a:t> to</a:t>
            </a:r>
            <a:r>
              <a:rPr lang="en-GB" sz="1200" b="1" kern="1200" dirty="0" smtClean="0">
                <a:solidFill>
                  <a:schemeClr val="tx1"/>
                </a:solidFill>
                <a:effectLst/>
                <a:latin typeface="+mn-lt"/>
                <a:ea typeface="+mn-ea"/>
                <a:cs typeface="+mn-cs"/>
              </a:rPr>
              <a:t> the VIDEO)</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b="0" i="0" kern="1200" baseline="0" dirty="0" smtClean="0">
                <a:solidFill>
                  <a:schemeClr val="tx1"/>
                </a:solidFill>
                <a:effectLst/>
                <a:latin typeface="+mn-lt"/>
                <a:ea typeface="+mn-ea"/>
                <a:cs typeface="+mn-cs"/>
              </a:rPr>
              <a:t>What is sexual harassment?</a:t>
            </a:r>
          </a:p>
          <a:p>
            <a:pPr marL="171450" indent="-171450">
              <a:buFont typeface="Arial"/>
              <a:buChar char="•"/>
            </a:pPr>
            <a:r>
              <a:rPr lang="en-GB" sz="1200" b="0" i="0" kern="1200" baseline="0" dirty="0" smtClean="0">
                <a:solidFill>
                  <a:schemeClr val="tx1"/>
                </a:solidFill>
                <a:effectLst/>
                <a:latin typeface="+mn-lt"/>
                <a:ea typeface="+mn-ea"/>
                <a:cs typeface="+mn-cs"/>
              </a:rPr>
              <a:t>What kind of comments of a sexual and personal nature might be considered  sexual harassment?  Does this constitute sexual abuse? How does sexual harassment differ from what Sarah describes in the video clip?</a:t>
            </a:r>
          </a:p>
          <a:p>
            <a:pPr marL="171450" indent="-171450">
              <a:buFont typeface="Arial"/>
              <a:buChar char="•"/>
            </a:pPr>
            <a:r>
              <a:rPr lang="en-GB" sz="1200" b="0" i="0" kern="1200" baseline="0" dirty="0" smtClean="0">
                <a:solidFill>
                  <a:schemeClr val="tx1"/>
                </a:solidFill>
                <a:effectLst/>
                <a:latin typeface="+mn-lt"/>
                <a:ea typeface="+mn-ea"/>
                <a:cs typeface="+mn-cs"/>
              </a:rPr>
              <a:t>Does it just happen to people over the age of 18?</a:t>
            </a:r>
          </a:p>
          <a:p>
            <a:pPr marL="171450" indent="-171450">
              <a:buFont typeface="Arial"/>
              <a:buChar char="•"/>
            </a:pPr>
            <a:r>
              <a:rPr lang="en-GB" sz="1200" b="0" i="0" kern="1200" baseline="0" dirty="0" smtClean="0">
                <a:solidFill>
                  <a:schemeClr val="tx1"/>
                </a:solidFill>
                <a:effectLst/>
                <a:latin typeface="+mn-lt"/>
                <a:ea typeface="+mn-ea"/>
                <a:cs typeface="+mn-cs"/>
              </a:rPr>
              <a:t>Does it depend on your sexuality or your gender?</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  </a:t>
            </a:r>
          </a:p>
          <a:p>
            <a:pPr marL="171450" indent="-171450">
              <a:buFont typeface="Arial"/>
              <a:buChar char="•"/>
            </a:pPr>
            <a:r>
              <a:rPr lang="en-GB" sz="1200" b="0" i="0" kern="1200" baseline="0" dirty="0" smtClean="0">
                <a:solidFill>
                  <a:schemeClr val="tx1"/>
                </a:solidFill>
                <a:effectLst/>
                <a:latin typeface="+mn-lt"/>
                <a:ea typeface="+mn-ea"/>
                <a:cs typeface="+mn-cs"/>
              </a:rPr>
              <a:t>Further discussion or time could be used to examine some of the recent stories shared in the news or media. Stories of people or victims ‘speaking out’. You may want to discuss how some high profile people have made a stance against sexual harassment and link it to the rights of women and raise awareness of International Women’s Day in March. </a:t>
            </a:r>
            <a:endParaRPr lang="en-GB" sz="1200" b="1" i="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a:buChar char="·"/>
            </a:pPr>
            <a:r>
              <a:rPr lang="en-GB" sz="1200" b="1" kern="1200" dirty="0" smtClean="0">
                <a:solidFill>
                  <a:schemeClr val="tx1"/>
                </a:solidFill>
                <a:effectLst/>
                <a:latin typeface="+mn-lt"/>
                <a:ea typeface="+mn-ea"/>
                <a:cs typeface="+mn-cs"/>
              </a:rPr>
              <a:t>Video/audio clip:</a:t>
            </a:r>
            <a:r>
              <a:rPr lang="en-GB" sz="1200" b="0" i="1" kern="1200" dirty="0" smtClean="0">
                <a:solidFill>
                  <a:srgbClr val="FFC000"/>
                </a:solidFill>
                <a:effectLst/>
                <a:latin typeface="+mn-lt"/>
                <a:ea typeface="+mn-ea"/>
                <a:cs typeface="+mn-cs"/>
              </a:rPr>
              <a:t> </a:t>
            </a:r>
          </a:p>
          <a:p>
            <a:pPr marL="171450" indent="-171450">
              <a:buFont typeface="Arial"/>
              <a:buChar char="•"/>
            </a:pPr>
            <a:r>
              <a:rPr lang="en-GB" sz="1200" b="1" i="1" kern="1200" dirty="0" smtClean="0">
                <a:solidFill>
                  <a:srgbClr val="FFC000"/>
                </a:solidFill>
                <a:effectLst/>
                <a:latin typeface="+mn-lt"/>
                <a:ea typeface="+mn-ea"/>
                <a:cs typeface="+mn-cs"/>
              </a:rPr>
              <a:t>‘Watch Sarah’s Story’ </a:t>
            </a:r>
            <a:r>
              <a:rPr lang="en-GB" sz="1200" b="0" i="1" kern="1200" dirty="0" smtClean="0">
                <a:solidFill>
                  <a:srgbClr val="FFC000"/>
                </a:solidFill>
                <a:effectLst/>
                <a:latin typeface="+mn-lt"/>
                <a:ea typeface="+mn-ea"/>
                <a:cs typeface="+mn-cs"/>
              </a:rPr>
              <a:t>– </a:t>
            </a:r>
            <a:r>
              <a:rPr lang="en-GB" sz="1200" b="0" i="1" kern="1200" baseline="0" dirty="0" smtClean="0">
                <a:solidFill>
                  <a:srgbClr val="FFC000"/>
                </a:solidFill>
                <a:effectLst/>
                <a:latin typeface="+mn-lt"/>
                <a:ea typeface="+mn-ea"/>
                <a:cs typeface="+mn-cs"/>
              </a:rPr>
              <a:t> </a:t>
            </a:r>
            <a:r>
              <a:rPr lang="en-GB" sz="1200" b="0" i="0" kern="1200" dirty="0" smtClean="0">
                <a:solidFill>
                  <a:srgbClr val="FFC000"/>
                </a:solidFill>
                <a:effectLst/>
                <a:latin typeface="+mn-lt"/>
                <a:ea typeface="+mn-ea"/>
                <a:cs typeface="+mn-cs"/>
              </a:rPr>
              <a:t>A short animation narrated</a:t>
            </a:r>
            <a:r>
              <a:rPr lang="en-GB" sz="1200" b="0" i="0" kern="1200" baseline="0" dirty="0" smtClean="0">
                <a:solidFill>
                  <a:srgbClr val="FFC000"/>
                </a:solidFill>
                <a:effectLst/>
                <a:latin typeface="+mn-lt"/>
                <a:ea typeface="+mn-ea"/>
                <a:cs typeface="+mn-cs"/>
              </a:rPr>
              <a:t> by Sarah who was a victim of sexual abuse as a child when a family friend moved into the family home. Sarah shares her experiences and how ChildLine enabled her to move forward with her life.</a:t>
            </a:r>
          </a:p>
          <a:p>
            <a:pPr marL="171450" indent="-171450">
              <a:buFont typeface="Arial"/>
              <a:buChar char="•"/>
            </a:pPr>
            <a:endParaRPr lang="en-GB" sz="1200" b="0" i="0" kern="1200" baseline="0" dirty="0" smtClean="0">
              <a:solidFill>
                <a:srgbClr val="FFC000"/>
              </a:solidFill>
              <a:effectLst/>
              <a:latin typeface="+mn-lt"/>
              <a:ea typeface="+mn-ea"/>
              <a:cs typeface="+mn-cs"/>
            </a:endParaRPr>
          </a:p>
          <a:p>
            <a:pPr marL="171450" indent="-171450">
              <a:buFont typeface="Arial"/>
              <a:buChar char="•"/>
            </a:pPr>
            <a:r>
              <a:rPr lang="en-GB" sz="1200" b="0" i="0" kern="1200" baseline="0" dirty="0" smtClean="0">
                <a:solidFill>
                  <a:srgbClr val="FFC000"/>
                </a:solidFill>
                <a:effectLst/>
                <a:latin typeface="+mn-lt"/>
                <a:ea typeface="+mn-ea"/>
                <a:cs typeface="+mn-cs"/>
              </a:rPr>
              <a:t>The clip can be used to highlight and inform that children and young people may disclose abuse at any age, in some cases many years after the sexual abuse took place. The facilitator can use the opportunity to reinforce the idea that it is never too late to disclose or seek advice and support for any form of abuse.</a:t>
            </a:r>
          </a:p>
          <a:p>
            <a:pPr marL="0" indent="0">
              <a:buFont typeface="Webdings"/>
              <a:buNone/>
            </a:pPr>
            <a:endParaRPr lang="en-GB" sz="1200" b="0" i="1" kern="1200" baseline="0" dirty="0" smtClean="0">
              <a:solidFill>
                <a:srgbClr val="FFC000"/>
              </a:solidFill>
              <a:effectLst/>
              <a:latin typeface="+mn-lt"/>
              <a:ea typeface="+mn-ea"/>
              <a:cs typeface="+mn-cs"/>
            </a:endParaRPr>
          </a:p>
          <a:p>
            <a:pPr marL="0" indent="0">
              <a:buFont typeface="Webdings"/>
              <a:buNone/>
            </a:pPr>
            <a:endParaRPr lang="en-GB" sz="1200" b="0" i="1" kern="1200" baseline="0" dirty="0" smtClean="0">
              <a:solidFill>
                <a:srgbClr val="FFC000"/>
              </a:solidFill>
              <a:effectLst/>
              <a:latin typeface="+mn-lt"/>
              <a:ea typeface="+mn-ea"/>
              <a:cs typeface="+mn-cs"/>
            </a:endParaRPr>
          </a:p>
          <a:p>
            <a:pPr marL="0" indent="0">
              <a:buFont typeface="Webdings"/>
              <a:buNone/>
            </a:pPr>
            <a:endParaRPr lang="en-GB" sz="1200" b="0" i="1" kern="1200" baseline="0" dirty="0" smtClean="0">
              <a:solidFill>
                <a:srgbClr val="FFC000"/>
              </a:solidFill>
              <a:effectLst/>
              <a:latin typeface="+mn-lt"/>
              <a:ea typeface="+mn-ea"/>
              <a:cs typeface="+mn-cs"/>
            </a:endParaRPr>
          </a:p>
          <a:p>
            <a:pPr marL="0" indent="0">
              <a:buFont typeface="Webdings"/>
              <a:buNone/>
            </a:pPr>
            <a:endParaRPr lang="en-GB" sz="1200" b="0" i="1" kern="1200" baseline="0" dirty="0" smtClean="0">
              <a:solidFill>
                <a:srgbClr val="FFC000"/>
              </a:solidFill>
              <a:effectLst/>
              <a:latin typeface="+mn-lt"/>
              <a:ea typeface="+mn-ea"/>
              <a:cs typeface="+mn-cs"/>
            </a:endParaRPr>
          </a:p>
          <a:p>
            <a:pPr marL="0" indent="0">
              <a:buFont typeface="Webdings"/>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62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Some students will</a:t>
            </a:r>
            <a:r>
              <a:rPr lang="en-GB" sz="1200" b="0" kern="1200" baseline="0" dirty="0" smtClean="0">
                <a:solidFill>
                  <a:schemeClr val="tx1"/>
                </a:solidFill>
                <a:effectLst/>
                <a:latin typeface="+mn-lt"/>
                <a:ea typeface="+mn-ea"/>
                <a:cs typeface="+mn-cs"/>
              </a:rPr>
              <a:t> think that it is easy to ‘just say no’ (in terms of persuasion).  It is important to recognise that all forms of exploitation are fuelled by power, control, circumstances and erosion of a victim’s self worth and esteem, thereby making it hard to simply  ‘just say no’.</a:t>
            </a:r>
          </a:p>
          <a:p>
            <a:pPr marL="171450" indent="-171450">
              <a:buFont typeface="Arial" panose="020B0604020202020204" pitchFamily="34" charset="0"/>
              <a:buChar char="•"/>
            </a:pP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The link to ‘Think</a:t>
            </a:r>
            <a:r>
              <a:rPr lang="en-GB" sz="1200" b="0" kern="1200" baseline="0" dirty="0" smtClean="0">
                <a:solidFill>
                  <a:schemeClr val="tx1"/>
                </a:solidFill>
                <a:effectLst/>
                <a:latin typeface="+mn-lt"/>
                <a:ea typeface="+mn-ea"/>
                <a:cs typeface="+mn-cs"/>
              </a:rPr>
              <a:t> U Know’ logo will take you directly to the CEOP (Child Exploitation and Online Protection) site for children and young people.</a:t>
            </a:r>
          </a:p>
          <a:p>
            <a:pPr marL="171450" indent="-171450">
              <a:buFont typeface="Arial" panose="020B0604020202020204" pitchFamily="34" charset="0"/>
              <a:buChar char="•"/>
            </a:pPr>
            <a:endParaRPr lang="en-GB" sz="1200" b="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Reinforce the idea that help and support is available from lots of sources, however the Police have dedicated teams to address reports of CSE.</a:t>
            </a: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Explore what persuaded, bullied, or forced might look like (including power and control).  What</a:t>
            </a:r>
            <a:r>
              <a:rPr lang="en-GB" sz="1200" b="0" kern="1200" baseline="0" dirty="0" smtClean="0">
                <a:solidFill>
                  <a:schemeClr val="tx1"/>
                </a:solidFill>
                <a:effectLst/>
                <a:latin typeface="+mn-lt"/>
                <a:ea typeface="+mn-ea"/>
                <a:cs typeface="+mn-cs"/>
              </a:rPr>
              <a:t> examples can be given? How are they similar and what are the differences?  Do they hold equal weight?</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What do pupils think serious long term effects could be? (e.g. future relationships, their own individual wellbeing, self esteem, family,</a:t>
            </a:r>
            <a:r>
              <a:rPr lang="en-GB" sz="1200" b="0" kern="1200" baseline="0" dirty="0" smtClean="0">
                <a:solidFill>
                  <a:schemeClr val="tx1"/>
                </a:solidFill>
                <a:effectLst/>
                <a:latin typeface="+mn-lt"/>
                <a:ea typeface="+mn-ea"/>
                <a:cs typeface="+mn-cs"/>
              </a:rPr>
              <a:t> social life, education, aspirations etc.)</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Who is a trusted adult, what makes them trusted?  Can pupils give examples of who they may be?</a:t>
            </a: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0"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Facilitator can refer back to slide 7 on sexual abuse - to explore what sex or sexual activity might include.</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Participant reflection:</a:t>
            </a:r>
            <a:r>
              <a:rPr lang="en-GB" sz="1200" b="1" kern="1200" baseline="0" dirty="0" smtClean="0">
                <a:solidFill>
                  <a:schemeClr val="tx1"/>
                </a:solidFill>
                <a:effectLst/>
                <a:latin typeface="+mn-lt"/>
                <a:ea typeface="+mn-ea"/>
                <a:cs typeface="+mn-cs"/>
              </a:rPr>
              <a:t>  </a:t>
            </a:r>
            <a:r>
              <a:rPr lang="en-GB" sz="1200" b="0" i="0" kern="1200" baseline="0" dirty="0" smtClean="0">
                <a:solidFill>
                  <a:schemeClr val="tx1"/>
                </a:solidFill>
                <a:effectLst/>
                <a:latin typeface="+mn-lt"/>
                <a:ea typeface="+mn-ea"/>
                <a:cs typeface="+mn-cs"/>
              </a:rPr>
              <a:t>The  earlier discussion can be expanded and the following are further points for reflection / consideration.</a:t>
            </a:r>
          </a:p>
          <a:p>
            <a:pPr marL="171450" indent="-171450">
              <a:buFont typeface="Arial"/>
              <a:buChar char="•"/>
            </a:pPr>
            <a:r>
              <a:rPr lang="en-GB" sz="1200" b="0" i="0" kern="1200" baseline="0" dirty="0" smtClean="0">
                <a:solidFill>
                  <a:schemeClr val="tx1"/>
                </a:solidFill>
                <a:effectLst/>
                <a:latin typeface="+mn-lt"/>
                <a:ea typeface="+mn-ea"/>
                <a:cs typeface="+mn-cs"/>
              </a:rPr>
              <a:t>Do you think this is something that could happen or does happen at your age?</a:t>
            </a:r>
          </a:p>
          <a:p>
            <a:pPr marL="171450" indent="-171450">
              <a:buFont typeface="Arial"/>
              <a:buChar char="•"/>
            </a:pPr>
            <a:r>
              <a:rPr lang="en-GB" sz="1200" b="0" i="0" kern="1200" baseline="0" dirty="0" smtClean="0">
                <a:solidFill>
                  <a:schemeClr val="tx1"/>
                </a:solidFill>
                <a:effectLst/>
                <a:latin typeface="+mn-lt"/>
                <a:ea typeface="+mn-ea"/>
                <a:cs typeface="+mn-cs"/>
              </a:rPr>
              <a:t>This clip showed it happening to a girl, could this happen to a boy?</a:t>
            </a:r>
          </a:p>
          <a:p>
            <a:pPr marL="171450" indent="-171450">
              <a:buFont typeface="Arial"/>
              <a:buChar char="•"/>
            </a:pPr>
            <a:r>
              <a:rPr lang="en-GB" sz="1200" b="0" i="0" kern="1200" baseline="0" dirty="0" smtClean="0">
                <a:solidFill>
                  <a:schemeClr val="tx1"/>
                </a:solidFill>
                <a:effectLst/>
                <a:latin typeface="+mn-lt"/>
                <a:ea typeface="+mn-ea"/>
                <a:cs typeface="+mn-cs"/>
              </a:rPr>
              <a:t>How could you prevent this happening to you or one of your friends?</a:t>
            </a:r>
          </a:p>
          <a:p>
            <a:pPr marL="171450" indent="-171450">
              <a:buFont typeface="Arial"/>
              <a:buChar char="•"/>
            </a:pPr>
            <a:r>
              <a:rPr lang="en-GB" sz="1200" b="0" i="0" kern="1200" baseline="0" dirty="0" smtClean="0">
                <a:solidFill>
                  <a:schemeClr val="tx1"/>
                </a:solidFill>
                <a:effectLst/>
                <a:latin typeface="+mn-lt"/>
                <a:ea typeface="+mn-ea"/>
                <a:cs typeface="+mn-cs"/>
              </a:rPr>
              <a:t>How can we keep in touch with our friends in a safe way?</a:t>
            </a:r>
          </a:p>
          <a:p>
            <a:pPr marL="171450" indent="-171450">
              <a:buFont typeface="Arial"/>
              <a:buChar char="•"/>
            </a:pPr>
            <a:r>
              <a:rPr lang="en-GB" sz="1200" b="0" i="0" kern="1200" baseline="0" dirty="0" smtClean="0">
                <a:solidFill>
                  <a:schemeClr val="tx1"/>
                </a:solidFill>
                <a:effectLst/>
                <a:latin typeface="+mn-lt"/>
                <a:ea typeface="+mn-ea"/>
                <a:cs typeface="+mn-cs"/>
              </a:rPr>
              <a:t>Can we create three top tips for us all to remember?</a:t>
            </a:r>
          </a:p>
          <a:p>
            <a:pPr marL="171450" indent="-171450">
              <a:buFont typeface="Arial"/>
              <a:buChar char="•"/>
            </a:pPr>
            <a:r>
              <a:rPr lang="en-GB" sz="1200" b="0" i="0" kern="1200" baseline="0" dirty="0" smtClean="0">
                <a:solidFill>
                  <a:schemeClr val="tx1"/>
                </a:solidFill>
                <a:effectLst/>
                <a:latin typeface="+mn-lt"/>
                <a:ea typeface="+mn-ea"/>
                <a:cs typeface="+mn-cs"/>
              </a:rPr>
              <a:t>Can we watch the video once again and discuss the levels of risk, what was high risk and why? (The facilitator could provide laminated cards with the levels of risk printed on to hold up in the class to aid the discussion).</a:t>
            </a:r>
          </a:p>
          <a:p>
            <a:pPr marL="0" indent="0">
              <a:buFont typeface="Webdings" panose="05030102010509060703" pitchFamily="18" charset="2"/>
              <a:buNone/>
            </a:pPr>
            <a:endParaRPr lang="en-GB" sz="1200" b="0" i="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ebdings"/>
              <a:buChar char="·"/>
              <a:tabLst/>
              <a:defRPr/>
            </a:pPr>
            <a:r>
              <a:rPr lang="en-GB" sz="1200" b="1" kern="1200" dirty="0" smtClean="0">
                <a:solidFill>
                  <a:schemeClr val="tx1"/>
                </a:solidFill>
                <a:effectLst/>
                <a:latin typeface="+mn-lt"/>
                <a:ea typeface="+mn-ea"/>
                <a:cs typeface="+mn-cs"/>
              </a:rPr>
              <a:t>Video/audio clip- See slide</a:t>
            </a:r>
            <a:r>
              <a:rPr lang="en-GB" sz="1200" b="1" kern="1200" baseline="0" dirty="0" smtClean="0">
                <a:solidFill>
                  <a:schemeClr val="tx1"/>
                </a:solidFill>
                <a:effectLst/>
                <a:latin typeface="+mn-lt"/>
                <a:ea typeface="+mn-ea"/>
                <a:cs typeface="+mn-cs"/>
              </a:rPr>
              <a:t> for a description of the video. </a:t>
            </a:r>
            <a:r>
              <a:rPr lang="en-GB" dirty="0" smtClean="0"/>
              <a:t>Also</a:t>
            </a:r>
            <a:r>
              <a:rPr lang="en-GB" baseline="0" dirty="0" smtClean="0"/>
              <a:t> consider using these:</a:t>
            </a:r>
            <a:endParaRPr lang="en-GB" sz="1200" b="1" kern="1200" dirty="0" smtClean="0">
              <a:solidFill>
                <a:schemeClr val="tx1"/>
              </a:solidFill>
              <a:effectLst/>
              <a:latin typeface="+mn-lt"/>
              <a:ea typeface="+mn-ea"/>
              <a:cs typeface="+mn-cs"/>
            </a:endParaRPr>
          </a:p>
          <a:p>
            <a:pPr marL="171450" indent="-171450">
              <a:buFont typeface="Arial"/>
              <a:buChar char="•"/>
            </a:pPr>
            <a:r>
              <a:rPr lang="en-GB" b="1" i="1" dirty="0" smtClean="0"/>
              <a:t>Kayleigh’s Love Story </a:t>
            </a:r>
            <a:r>
              <a:rPr lang="en-GB" dirty="0" smtClean="0"/>
              <a:t>– (rated 15) This is a five</a:t>
            </a:r>
            <a:r>
              <a:rPr lang="en-GB" baseline="0" dirty="0" smtClean="0"/>
              <a:t> </a:t>
            </a:r>
            <a:r>
              <a:rPr lang="en-GB" dirty="0" smtClean="0"/>
              <a:t>minute film about aspects of the last 13 days of the life of 15-year-old Kayleigh Haywood.  In November 2015, she was groomed online by Luke Harlow, a man she had never met, before being raped and murdered by his next door neighbour Stephen Beadman. http://www.youtube.com/watch?v=WsbYHI-rZOE  LINK????</a:t>
            </a:r>
          </a:p>
          <a:p>
            <a:endParaRPr lang="en-GB" dirty="0" smtClean="0"/>
          </a:p>
          <a:p>
            <a:pPr marL="171450" indent="-171450">
              <a:buFont typeface="Arial"/>
              <a:buChar char="•"/>
            </a:pPr>
            <a:r>
              <a:rPr lang="en-GB" b="1" i="1" dirty="0" smtClean="0"/>
              <a:t>The Story of Jay </a:t>
            </a:r>
            <a:r>
              <a:rPr lang="en-GB" dirty="0" smtClean="0"/>
              <a:t>– a two minute animation.</a:t>
            </a:r>
            <a:r>
              <a:rPr lang="en-GB" baseline="0" dirty="0" smtClean="0"/>
              <a:t> </a:t>
            </a:r>
            <a:r>
              <a:rPr lang="en-GB" dirty="0" smtClean="0"/>
              <a:t>This video was developed with young people as part of the NSPCC Protect and Respect Service.</a:t>
            </a:r>
            <a:r>
              <a:rPr lang="en-GB" baseline="0" dirty="0" smtClean="0"/>
              <a:t> </a:t>
            </a:r>
            <a:r>
              <a:rPr lang="en-GB" dirty="0" smtClean="0"/>
              <a:t>Sometimes relationships aren't what they seem. Can you see the signs that something isn't right in this relationship? Would you know what to do if this were happening to you, or your friend? Please note: This video contains scenes of a sexual nature and depiction of drug use. http://www.youtube.com/watch?v=w6vYbZSUL5U.</a:t>
            </a:r>
            <a:endParaRPr lang="en-GB" b="1" dirty="0" smtClean="0"/>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87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ebdings" panose="05030102010509060703" pitchFamily="18" charset="2"/>
              <a:buChar char=""/>
            </a:pPr>
            <a:r>
              <a:rPr lang="en-GB" sz="1200" b="1" kern="1200" dirty="0" smtClean="0">
                <a:solidFill>
                  <a:schemeClr val="tx1"/>
                </a:solidFill>
                <a:effectLst/>
                <a:latin typeface="+mn-lt"/>
                <a:ea typeface="+mn-ea"/>
                <a:cs typeface="+mn-cs"/>
              </a:rPr>
              <a:t>Facilitator instructions and explanation:</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This</a:t>
            </a:r>
            <a:r>
              <a:rPr lang="en-GB" sz="1200" b="0" kern="1200" baseline="0" dirty="0" smtClean="0">
                <a:solidFill>
                  <a:schemeClr val="tx1"/>
                </a:solidFill>
                <a:effectLst/>
                <a:latin typeface="+mn-lt"/>
                <a:ea typeface="+mn-ea"/>
                <a:cs typeface="+mn-cs"/>
              </a:rPr>
              <a:t> slide provides information on basic data relating to Child Sexual Exploitation (CSE) and grooming.   It is important to stress that although girls are predominantly the victims. It happens to boys too.</a:t>
            </a: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Emphasise the circles as these have been generated by young people themselves.</a:t>
            </a:r>
          </a:p>
          <a:p>
            <a:pPr marL="171450" indent="-171450">
              <a:buFont typeface="Arial" panose="020B0604020202020204" pitchFamily="34" charset="0"/>
              <a:buChar char="•"/>
            </a:pPr>
            <a:r>
              <a:rPr lang="en-GB" sz="1200" b="0" kern="1200" baseline="0" dirty="0" smtClean="0">
                <a:solidFill>
                  <a:schemeClr val="tx1"/>
                </a:solidFill>
                <a:effectLst/>
                <a:latin typeface="+mn-lt"/>
                <a:ea typeface="+mn-ea"/>
                <a:cs typeface="+mn-cs"/>
              </a:rPr>
              <a:t>There are links that will take you directly to relevant sources of further information on CSE including:</a:t>
            </a:r>
          </a:p>
          <a:p>
            <a:pPr marL="628650" lvl="1" indent="-171450">
              <a:buFont typeface="Wingdings" panose="05000000000000000000" pitchFamily="2" charset="2"/>
              <a:buChar char="Ø"/>
            </a:pPr>
            <a:r>
              <a:rPr lang="en-GB" sz="1200" b="0" kern="1200" baseline="0" dirty="0" smtClean="0">
                <a:solidFill>
                  <a:schemeClr val="tx1"/>
                </a:solidFill>
                <a:effectLst/>
                <a:latin typeface="+mn-lt"/>
                <a:ea typeface="+mn-ea"/>
                <a:cs typeface="+mn-cs"/>
              </a:rPr>
              <a:t>The SIGNS word image will take you directly to the Durham LSCB web page.</a:t>
            </a:r>
          </a:p>
          <a:p>
            <a:pPr marL="628650" lvl="1" indent="-171450">
              <a:buFont typeface="Wingdings" panose="05000000000000000000" pitchFamily="2" charset="2"/>
              <a:buChar char="Ø"/>
            </a:pPr>
            <a:r>
              <a:rPr lang="en-GB" sz="1200" b="0" kern="1200" dirty="0" smtClean="0">
                <a:solidFill>
                  <a:schemeClr val="tx1"/>
                </a:solidFill>
                <a:effectLst/>
                <a:latin typeface="+mn-lt"/>
                <a:ea typeface="+mn-ea"/>
                <a:cs typeface="+mn-cs"/>
              </a:rPr>
              <a:t>The ERASE link will take you directly to the Durham</a:t>
            </a:r>
            <a:r>
              <a:rPr lang="en-GB" sz="1200" b="0" kern="1200" baseline="0" dirty="0" smtClean="0">
                <a:solidFill>
                  <a:schemeClr val="tx1"/>
                </a:solidFill>
                <a:effectLst/>
                <a:latin typeface="+mn-lt"/>
                <a:ea typeface="+mn-ea"/>
                <a:cs typeface="+mn-cs"/>
              </a:rPr>
              <a:t> and Darlington CSE webpage hosted by the police.</a:t>
            </a: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_"/>
            </a:pPr>
            <a:r>
              <a:rPr lang="en-GB" sz="1200" b="1" kern="1200" dirty="0" smtClean="0">
                <a:solidFill>
                  <a:schemeClr val="tx1"/>
                </a:solidFill>
                <a:effectLst/>
                <a:latin typeface="+mn-lt"/>
                <a:ea typeface="+mn-ea"/>
                <a:cs typeface="+mn-cs"/>
              </a:rPr>
              <a:t>Participant discussion:</a:t>
            </a:r>
          </a:p>
          <a:p>
            <a:pPr marL="171450" indent="-171450">
              <a:buFont typeface="Arial"/>
              <a:buChar char="•"/>
            </a:pPr>
            <a:r>
              <a:rPr lang="en-GB" sz="1200" b="0" kern="1200" dirty="0" smtClean="0">
                <a:solidFill>
                  <a:schemeClr val="tx1"/>
                </a:solidFill>
                <a:effectLst/>
                <a:latin typeface="+mn-lt"/>
                <a:ea typeface="+mn-ea"/>
                <a:cs typeface="+mn-cs"/>
              </a:rPr>
              <a:t>Discuss</a:t>
            </a:r>
            <a:r>
              <a:rPr lang="en-GB" sz="1200" b="0" kern="1200" baseline="0" dirty="0" smtClean="0">
                <a:solidFill>
                  <a:schemeClr val="tx1"/>
                </a:solidFill>
                <a:effectLst/>
                <a:latin typeface="+mn-lt"/>
                <a:ea typeface="+mn-ea"/>
                <a:cs typeface="+mn-cs"/>
              </a:rPr>
              <a:t> key points from the video.  Explore pupils feelings and thoughts about what they have seen / heard. </a:t>
            </a:r>
            <a:endParaRPr lang="en-GB" sz="1200" b="0" kern="1200" baseline="0" dirty="0" smtClean="0">
              <a:solidFill>
                <a:srgbClr val="FF0000"/>
              </a:solidFill>
              <a:effectLst/>
              <a:latin typeface="+mn-lt"/>
              <a:ea typeface="+mn-ea"/>
              <a:cs typeface="+mn-cs"/>
            </a:endParaRPr>
          </a:p>
          <a:p>
            <a:pPr marL="171450" indent="-171450">
              <a:buFont typeface="Arial"/>
              <a:buChar char="•"/>
            </a:pPr>
            <a:r>
              <a:rPr lang="en-GB" sz="1200" b="0" i="0" kern="1200" baseline="0" dirty="0" smtClean="0">
                <a:solidFill>
                  <a:srgbClr val="FF0000"/>
                </a:solidFill>
                <a:effectLst/>
                <a:latin typeface="+mn-lt"/>
                <a:ea typeface="+mn-ea"/>
                <a:cs typeface="+mn-cs"/>
              </a:rPr>
              <a:t>Ask the students to focus on the circles. Can they identify other ways people might use to manipulate a young person into sexual activity? </a:t>
            </a:r>
            <a:endParaRPr lang="en-GB" sz="1200" b="0" i="1" kern="1200" baseline="0" dirty="0" smtClean="0">
              <a:solidFill>
                <a:srgbClr val="FF0000"/>
              </a:solidFill>
              <a:effectLst/>
              <a:latin typeface="+mn-lt"/>
              <a:ea typeface="+mn-ea"/>
              <a:cs typeface="+mn-cs"/>
            </a:endParaRPr>
          </a:p>
          <a:p>
            <a:pPr marL="0" indent="0">
              <a:buFont typeface="Webdings" panose="05030102010509060703" pitchFamily="18" charset="2"/>
              <a:buNone/>
            </a:pPr>
            <a:endParaRPr lang="en-GB" sz="1200" b="1"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panose="05030102010509060703" pitchFamily="18" charset="2"/>
              <a:buChar char="i"/>
            </a:pPr>
            <a:r>
              <a:rPr lang="en-GB" sz="1200" b="1" kern="1200" dirty="0" smtClean="0">
                <a:solidFill>
                  <a:schemeClr val="tx1"/>
                </a:solidFill>
                <a:effectLst/>
                <a:latin typeface="+mn-lt"/>
                <a:ea typeface="+mn-ea"/>
                <a:cs typeface="+mn-cs"/>
              </a:rPr>
              <a:t>Additional information for facilitators: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sz="1200" b="0" i="0" kern="1200" baseline="0" dirty="0" smtClean="0">
                <a:solidFill>
                  <a:schemeClr val="tx1"/>
                </a:solidFill>
                <a:effectLst/>
                <a:latin typeface="+mn-lt"/>
                <a:ea typeface="+mn-ea"/>
                <a:cs typeface="+mn-cs"/>
              </a:rPr>
              <a:t>The facilitator will need to remind the students about their group agreement, as the audio clip may cause some  strong emotional responses. </a:t>
            </a:r>
            <a:endParaRPr lang="en-GB" sz="1200" b="0" i="1" kern="1200" baseline="0" dirty="0" smtClean="0">
              <a:solidFill>
                <a:schemeClr val="tx1"/>
              </a:solidFill>
              <a:effectLst/>
              <a:latin typeface="+mn-lt"/>
              <a:ea typeface="+mn-ea"/>
              <a:cs typeface="+mn-cs"/>
            </a:endParaRPr>
          </a:p>
          <a:p>
            <a:pPr marL="0" indent="0">
              <a:buFont typeface="Webdings" panose="05030102010509060703" pitchFamily="18" charset="2"/>
              <a:buNone/>
            </a:pPr>
            <a:endParaRPr lang="en-GB" sz="1200" b="1" kern="1200" dirty="0" smtClean="0">
              <a:solidFill>
                <a:schemeClr val="tx1"/>
              </a:solidFill>
              <a:effectLst/>
              <a:latin typeface="+mn-lt"/>
              <a:ea typeface="+mn-ea"/>
              <a:cs typeface="+mn-cs"/>
            </a:endParaRPr>
          </a:p>
          <a:p>
            <a:pPr marL="171450" indent="-171450">
              <a:buFont typeface="Webdings"/>
              <a:buChar char="·"/>
            </a:pPr>
            <a:r>
              <a:rPr lang="en-GB" sz="1200" b="1" kern="1200" dirty="0" smtClean="0">
                <a:solidFill>
                  <a:schemeClr val="tx1"/>
                </a:solidFill>
                <a:effectLst/>
                <a:latin typeface="+mn-lt"/>
                <a:ea typeface="+mn-ea"/>
                <a:cs typeface="+mn-cs"/>
              </a:rPr>
              <a:t>Video/audio clip: </a:t>
            </a:r>
            <a:r>
              <a:rPr lang="en-GB" sz="1200" b="0" i="1" kern="1200" dirty="0" smtClean="0">
                <a:solidFill>
                  <a:schemeClr val="tx1"/>
                </a:solidFill>
                <a:effectLst/>
                <a:latin typeface="+mn-lt"/>
                <a:ea typeface="+mn-ea"/>
                <a:cs typeface="+mn-cs"/>
              </a:rPr>
              <a:t> </a:t>
            </a:r>
          </a:p>
          <a:p>
            <a:pPr marL="171450" indent="-171450">
              <a:buFont typeface="Arial"/>
              <a:buChar char="•"/>
            </a:pPr>
            <a:r>
              <a:rPr lang="en-GB" sz="1200" b="1" i="0" kern="1200" dirty="0" smtClean="0">
                <a:solidFill>
                  <a:schemeClr val="tx1"/>
                </a:solidFill>
                <a:effectLst/>
                <a:latin typeface="+mn-lt"/>
                <a:ea typeface="+mn-ea"/>
                <a:cs typeface="+mn-cs"/>
              </a:rPr>
              <a:t>‘Its abuse’ </a:t>
            </a:r>
            <a:r>
              <a:rPr lang="en-GB" sz="1200" b="0" i="0" kern="1200" dirty="0" smtClean="0">
                <a:solidFill>
                  <a:schemeClr val="tx1"/>
                </a:solidFill>
                <a:effectLst/>
                <a:latin typeface="+mn-lt"/>
                <a:ea typeface="+mn-ea"/>
                <a:cs typeface="+mn-cs"/>
              </a:rPr>
              <a:t>– A poem by a victim of CSE.</a:t>
            </a:r>
            <a:r>
              <a:rPr lang="en-GB" sz="1200" b="0" i="0" kern="1200" baseline="0" dirty="0" smtClean="0">
                <a:solidFill>
                  <a:schemeClr val="tx1"/>
                </a:solidFill>
                <a:effectLst/>
                <a:latin typeface="+mn-lt"/>
                <a:ea typeface="+mn-ea"/>
                <a:cs typeface="+mn-cs"/>
              </a:rPr>
              <a:t> The audio clip highlights the main stages of the grooming process and how the victim felt towards her abuser at each stage. This can give students an insight into CSE and help them process and understand how it may begin.</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144AA-52CF-4A9F-BCA5-DE1C348C77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834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05A87E-D595-47CA-A6ED-8D0433E92B57}"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33871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05A87E-D595-47CA-A6ED-8D0433E92B57}"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317166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05A87E-D595-47CA-A6ED-8D0433E92B57}"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294593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810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0677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258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573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380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910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40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05A87E-D595-47CA-A6ED-8D0433E92B57}"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3697700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12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040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210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05A87E-D595-47CA-A6ED-8D0433E92B57}"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11401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05A87E-D595-47CA-A6ED-8D0433E92B57}"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170880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05A87E-D595-47CA-A6ED-8D0433E92B57}" type="datetimeFigureOut">
              <a:rPr lang="en-GB" smtClean="0"/>
              <a:t>04/03/2019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213648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05A87E-D595-47CA-A6ED-8D0433E92B57}" type="datetimeFigureOut">
              <a:rPr lang="en-GB" smtClean="0"/>
              <a:t>04/03/2019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128328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5A87E-D595-47CA-A6ED-8D0433E92B57}" type="datetimeFigureOut">
              <a:rPr lang="en-GB" smtClean="0"/>
              <a:t>04/03/2019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326361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05A87E-D595-47CA-A6ED-8D0433E92B57}"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128790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05A87E-D595-47CA-A6ED-8D0433E92B57}"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5E891-DEBA-42F1-9996-1ADA7000CD84}" type="slidenum">
              <a:rPr lang="en-GB" smtClean="0"/>
              <a:t>‹#›</a:t>
            </a:fld>
            <a:endParaRPr lang="en-GB"/>
          </a:p>
        </p:txBody>
      </p:sp>
    </p:spTree>
    <p:extLst>
      <p:ext uri="{BB962C8B-B14F-4D97-AF65-F5344CB8AC3E}">
        <p14:creationId xmlns:p14="http://schemas.microsoft.com/office/powerpoint/2010/main" val="119501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5A87E-D595-47CA-A6ED-8D0433E92B57}" type="datetimeFigureOut">
              <a:rPr lang="en-GB" smtClean="0"/>
              <a:t>04/03/2019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5E891-DEBA-42F1-9996-1ADA7000CD84}" type="slidenum">
              <a:rPr lang="en-GB" smtClean="0"/>
              <a:t>‹#›</a:t>
            </a:fld>
            <a:endParaRPr lang="en-GB"/>
          </a:p>
        </p:txBody>
      </p:sp>
    </p:spTree>
    <p:extLst>
      <p:ext uri="{BB962C8B-B14F-4D97-AF65-F5344CB8AC3E}">
        <p14:creationId xmlns:p14="http://schemas.microsoft.com/office/powerpoint/2010/main" val="2768215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9CB68D-4CD5-4B03-AA71-650FC7B464B3}"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8048D1-AC12-470E-BE14-41A31D8E3FB6}"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7388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diagramDrawing" Target="../diagrams/drawing8.xml"/><Relationship Id="rId3" Type="http://schemas.openxmlformats.org/officeDocument/2006/relationships/slide" Target="slide13.xml"/><Relationship Id="rId7" Type="http://schemas.openxmlformats.org/officeDocument/2006/relationships/image" Target="../media/image33.png"/><Relationship Id="rId12"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childline.org.uk/info-advice/bullying-abuse-safety/online-mobile-safety/sexting" TargetMode="External"/><Relationship Id="rId11" Type="http://schemas.openxmlformats.org/officeDocument/2006/relationships/diagramQuickStyle" Target="../diagrams/quickStyle8.xml"/><Relationship Id="rId5" Type="http://schemas.openxmlformats.org/officeDocument/2006/relationships/image" Target="../media/image32.png"/><Relationship Id="rId15" Type="http://schemas.openxmlformats.org/officeDocument/2006/relationships/image" Target="../media/image34.png"/><Relationship Id="rId10" Type="http://schemas.openxmlformats.org/officeDocument/2006/relationships/diagramLayout" Target="../diagrams/layout8.xml"/><Relationship Id="rId4" Type="http://schemas.openxmlformats.org/officeDocument/2006/relationships/hyperlink" Target="https://www.youtube.com/watch?v=iofMV1HVQOY" TargetMode="External"/><Relationship Id="rId9" Type="http://schemas.openxmlformats.org/officeDocument/2006/relationships/diagramData" Target="../diagrams/data8.xml"/><Relationship Id="rId14" Type="http://schemas.openxmlformats.org/officeDocument/2006/relationships/hyperlink" Target="https://www.youtube.com/watch?v=lGIEKGJRWEo"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37.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hyperlink" Target="https://www.youtube.com/watch?v=W2IStB6Z3Vw" TargetMode="External"/><Relationship Id="rId5" Type="http://schemas.openxmlformats.org/officeDocument/2006/relationships/diagramQuickStyle" Target="../diagrams/quickStyle9.xml"/><Relationship Id="rId10" Type="http://schemas.openxmlformats.org/officeDocument/2006/relationships/image" Target="../media/image35.png"/><Relationship Id="rId4" Type="http://schemas.openxmlformats.org/officeDocument/2006/relationships/diagramLayout" Target="../diagrams/layout9.xml"/><Relationship Id="rId9" Type="http://schemas.openxmlformats.org/officeDocument/2006/relationships/hyperlink" Target="https://www.youtube.com/watch?v=kzBNTtR7toE" TargetMode="External"/><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41.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hyperlink" Target="http://www.myharbour.org.uk/how-we-help/are-you-a-child-or-young-person-affected-by-abus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image" Target="../media/image40.png"/><Relationship Id="rId5" Type="http://schemas.openxmlformats.org/officeDocument/2006/relationships/diagramQuickStyle" Target="../diagrams/quickStyle10.xml"/><Relationship Id="rId10" Type="http://schemas.openxmlformats.org/officeDocument/2006/relationships/hyperlink" Target="http://www.myharbour.org.uk/" TargetMode="External"/><Relationship Id="rId4" Type="http://schemas.openxmlformats.org/officeDocument/2006/relationships/diagramLayout" Target="../diagrams/layout10.xml"/><Relationship Id="rId9" Type="http://schemas.openxmlformats.org/officeDocument/2006/relationships/image" Target="../media/image39.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44.PN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43.PNG"/><Relationship Id="rId2" Type="http://schemas.openxmlformats.org/officeDocument/2006/relationships/notesSlide" Target="../notesSlides/notesSlide13.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image" Target="../media/image37.png"/><Relationship Id="rId5" Type="http://schemas.openxmlformats.org/officeDocument/2006/relationships/diagramQuickStyle" Target="../diagrams/quickStyle11.xml"/><Relationship Id="rId15" Type="http://schemas.openxmlformats.org/officeDocument/2006/relationships/image" Target="../media/image45.png"/><Relationship Id="rId10" Type="http://schemas.openxmlformats.org/officeDocument/2006/relationships/image" Target="../media/image42.png"/><Relationship Id="rId4" Type="http://schemas.openxmlformats.org/officeDocument/2006/relationships/diagramLayout" Target="../diagrams/layout11.xml"/><Relationship Id="rId9" Type="http://schemas.openxmlformats.org/officeDocument/2006/relationships/hyperlink" Target="https://youtu.be/0X8gsyk0Dv8" TargetMode="External"/><Relationship Id="rId14" Type="http://schemas.openxmlformats.org/officeDocument/2006/relationships/hyperlink" Target="http://www.nspcc.org.uk/preventing-abuse/child-abuse-and-neglect/neglect/signs-symptoms-effects-neglect/"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hyperlink" Target="https://youtu.be/rARrprkysqQ"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hyperlink" Target="http://www.childline.org.uk/" TargetMode="External"/><Relationship Id="rId13" Type="http://schemas.openxmlformats.org/officeDocument/2006/relationships/image" Target="../media/image53.png"/><Relationship Id="rId18" Type="http://schemas.openxmlformats.org/officeDocument/2006/relationships/image" Target="../media/image56.png"/><Relationship Id="rId3" Type="http://schemas.openxmlformats.org/officeDocument/2006/relationships/slide" Target="slide13.xml"/><Relationship Id="rId21" Type="http://schemas.openxmlformats.org/officeDocument/2006/relationships/image" Target="../media/image58.png"/><Relationship Id="rId7" Type="http://schemas.openxmlformats.org/officeDocument/2006/relationships/image" Target="../media/image50.jpeg"/><Relationship Id="rId12" Type="http://schemas.openxmlformats.org/officeDocument/2006/relationships/hyperlink" Target="https://www.devonchildrenandfamiliespartnership.org.uk/children-young-people/" TargetMode="External"/><Relationship Id="rId17" Type="http://schemas.openxmlformats.org/officeDocument/2006/relationships/hyperlink" Target="https://www.talktofrank.com/" TargetMode="External"/><Relationship Id="rId2" Type="http://schemas.openxmlformats.org/officeDocument/2006/relationships/notesSlide" Target="../notesSlides/notesSlide16.xml"/><Relationship Id="rId16" Type="http://schemas.openxmlformats.org/officeDocument/2006/relationships/image" Target="../media/image55.png"/><Relationship Id="rId20" Type="http://schemas.openxmlformats.org/officeDocument/2006/relationships/hyperlink" Target="https://youngminds.org.uk/" TargetMode="External"/><Relationship Id="rId1" Type="http://schemas.openxmlformats.org/officeDocument/2006/relationships/slideLayout" Target="../slideLayouts/slideLayout1.xml"/><Relationship Id="rId6" Type="http://schemas.openxmlformats.org/officeDocument/2006/relationships/hyperlink" Target="https://www.papyrus-uk.org/" TargetMode="External"/><Relationship Id="rId11" Type="http://schemas.openxmlformats.org/officeDocument/2006/relationships/image" Target="../media/image52.png"/><Relationship Id="rId5" Type="http://schemas.openxmlformats.org/officeDocument/2006/relationships/image" Target="../media/image20.png"/><Relationship Id="rId15" Type="http://schemas.openxmlformats.org/officeDocument/2006/relationships/image" Target="../media/image54.jpg"/><Relationship Id="rId10" Type="http://schemas.openxmlformats.org/officeDocument/2006/relationships/hyperlink" Target="http://www.nspcc.org.uk/" TargetMode="External"/><Relationship Id="rId19" Type="http://schemas.openxmlformats.org/officeDocument/2006/relationships/image" Target="../media/image57.jpg"/><Relationship Id="rId4" Type="http://schemas.openxmlformats.org/officeDocument/2006/relationships/hyperlink" Target="http://www.thinkuknow.co.uk/" TargetMode="External"/><Relationship Id="rId9" Type="http://schemas.openxmlformats.org/officeDocument/2006/relationships/image" Target="../media/image51.png"/><Relationship Id="rId14" Type="http://schemas.openxmlformats.org/officeDocument/2006/relationships/hyperlink" Target="http://www.y-smart.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hyperlink" Target="https://www.devonchildrenandfamiliespartnership.org.uk/workers-volunteers/safeguarding-hub-the-mash/" TargetMode="External"/><Relationship Id="rId1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hyperlink" Target="http://www.childline.org.uk/" TargetMode="Externa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8.gif"/><Relationship Id="rId5" Type="http://schemas.openxmlformats.org/officeDocument/2006/relationships/diagramQuickStyle" Target="../diagrams/quickStyle3.xml"/><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slide" Target="slide2.xml"/><Relationship Id="rId14" Type="http://schemas.openxmlformats.org/officeDocument/2006/relationships/hyperlink" Target="http://www.durham.gov.uk/firstcontact"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13.png"/><Relationship Id="rId5" Type="http://schemas.openxmlformats.org/officeDocument/2006/relationships/diagramLayout" Target="../diagrams/layout4.xml"/><Relationship Id="rId10" Type="http://schemas.openxmlformats.org/officeDocument/2006/relationships/hyperlink" Target="https://www.youtube.com/watch?v=xQdt0LdafKI" TargetMode="External"/><Relationship Id="rId4" Type="http://schemas.openxmlformats.org/officeDocument/2006/relationships/diagramData" Target="../diagrams/data4.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hyperlink" Target="http://www.papyrus-uk.org/" TargetMode="External"/><Relationship Id="rId3" Type="http://schemas.openxmlformats.org/officeDocument/2006/relationships/image" Target="../media/image6.png"/><Relationship Id="rId7" Type="http://schemas.openxmlformats.org/officeDocument/2006/relationships/diagramColors" Target="../diagrams/colors5.xml"/><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14.png"/><Relationship Id="rId5" Type="http://schemas.openxmlformats.org/officeDocument/2006/relationships/diagramLayout" Target="../diagrams/layout5.xml"/><Relationship Id="rId15" Type="http://schemas.openxmlformats.org/officeDocument/2006/relationships/image" Target="../media/image17.png"/><Relationship Id="rId10" Type="http://schemas.openxmlformats.org/officeDocument/2006/relationships/hyperlink" Target="https://www.nspcc.org.uk/what-we-do/childrens-stories-about-abuse/fionas-story/" TargetMode="External"/><Relationship Id="rId4" Type="http://schemas.openxmlformats.org/officeDocument/2006/relationships/diagramData" Target="../diagrams/data5.xml"/><Relationship Id="rId9" Type="http://schemas.openxmlformats.org/officeDocument/2006/relationships/slide" Target="slide13.xm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6.xml"/><Relationship Id="rId11" Type="http://schemas.openxmlformats.org/officeDocument/2006/relationships/image" Target="../media/image18.png"/><Relationship Id="rId5" Type="http://schemas.openxmlformats.org/officeDocument/2006/relationships/diagramLayout" Target="../diagrams/layout6.xml"/><Relationship Id="rId10" Type="http://schemas.openxmlformats.org/officeDocument/2006/relationships/hyperlink" Target="https://www.youtube.com/watch?v=J1gGkj7IfV4" TargetMode="External"/><Relationship Id="rId4" Type="http://schemas.openxmlformats.org/officeDocument/2006/relationships/diagramData" Target="../diagrams/data6.xml"/><Relationship Id="rId9" Type="http://schemas.openxmlformats.org/officeDocument/2006/relationships/slide" Target="slide13.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hyperlink" Target="http://www.thinkuknow.co.uk/" TargetMode="External"/><Relationship Id="rId5" Type="http://schemas.openxmlformats.org/officeDocument/2006/relationships/diagramQuickStyle" Target="../diagrams/quickStyle7.xml"/><Relationship Id="rId10" Type="http://schemas.openxmlformats.org/officeDocument/2006/relationships/image" Target="../media/image19.png"/><Relationship Id="rId4" Type="http://schemas.openxmlformats.org/officeDocument/2006/relationships/diagramLayout" Target="../diagrams/layout7.xml"/><Relationship Id="rId9" Type="http://schemas.openxmlformats.org/officeDocument/2006/relationships/hyperlink" Target="https://www.youtube.com/watch?v=_o8auwnJtqE" TargetMode="External"/><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hyperlink" Target="https://youtu.be/LkPzfpHmiXA" TargetMode="External"/><Relationship Id="rId13" Type="http://schemas.openxmlformats.org/officeDocument/2006/relationships/image" Target="../media/image29.png"/><Relationship Id="rId3" Type="http://schemas.openxmlformats.org/officeDocument/2006/relationships/slide" Target="slide13.xml"/><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http://www.eraseabuse.org/" TargetMode="External"/><Relationship Id="rId5" Type="http://schemas.openxmlformats.org/officeDocument/2006/relationships/hyperlink" Target="http://www.durham-lscb.org.uk/children-young-people/what-is-child-sexual-exploitation/" TargetMode="External"/><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88088" y="2013633"/>
            <a:ext cx="3919076" cy="3596369"/>
          </a:xfrm>
          <a:prstGeom prst="rect">
            <a:avLst/>
          </a:prstGeom>
          <a:noFill/>
        </p:spPr>
        <p:txBody>
          <a:bodyPr wrap="square" rtlCol="0">
            <a:spAutoFit/>
          </a:bodyPr>
          <a:lstStyle/>
          <a:p>
            <a:pPr marR="278765" algn="ctr">
              <a:lnSpc>
                <a:spcPct val="115000"/>
              </a:lnSpc>
            </a:pPr>
            <a:r>
              <a:rPr lang="en-US" sz="2800" dirty="0">
                <a:solidFill>
                  <a:srgbClr val="1F497D"/>
                </a:solidFill>
                <a:latin typeface="Gill Sans MT" panose="020B0502020104020203" pitchFamily="34" charset="0"/>
                <a:ea typeface="Calibri"/>
                <a:cs typeface="Times New Roman"/>
              </a:rPr>
              <a:t>Safeguarding Children and Young People</a:t>
            </a:r>
            <a:endParaRPr lang="en-GB" dirty="0">
              <a:solidFill>
                <a:srgbClr val="1F497D"/>
              </a:solidFill>
              <a:latin typeface="Gill Sans MT" panose="020B0502020104020203" pitchFamily="34" charset="0"/>
              <a:ea typeface="Calibri"/>
              <a:cs typeface="Times New Roman"/>
            </a:endParaRPr>
          </a:p>
          <a:p>
            <a:pPr marR="278765" algn="ctr">
              <a:lnSpc>
                <a:spcPct val="115000"/>
              </a:lnSpc>
            </a:pPr>
            <a:endParaRPr lang="en-GB" sz="1400" dirty="0">
              <a:solidFill>
                <a:srgbClr val="1F497D"/>
              </a:solidFill>
              <a:latin typeface="Gill Sans MT" panose="020B0502020104020203" pitchFamily="34" charset="0"/>
              <a:ea typeface="Calibri"/>
              <a:cs typeface="Times New Roman"/>
            </a:endParaRPr>
          </a:p>
          <a:p>
            <a:pPr marR="278765" algn="ctr">
              <a:lnSpc>
                <a:spcPct val="115000"/>
              </a:lnSpc>
            </a:pPr>
            <a:endParaRPr lang="en-GB" sz="1400" dirty="0">
              <a:solidFill>
                <a:srgbClr val="1F497D"/>
              </a:solidFill>
              <a:latin typeface="Gill Sans MT" panose="020B0502020104020203" pitchFamily="34" charset="0"/>
              <a:ea typeface="Calibri"/>
              <a:cs typeface="Times New Roman"/>
            </a:endParaRPr>
          </a:p>
          <a:p>
            <a:pPr marR="278765" algn="ctr">
              <a:lnSpc>
                <a:spcPct val="115000"/>
              </a:lnSpc>
            </a:pPr>
            <a:r>
              <a:rPr lang="en-GB" i="1" dirty="0">
                <a:solidFill>
                  <a:srgbClr val="1F497D"/>
                </a:solidFill>
                <a:latin typeface="Gill Sans MT" panose="020B0502020104020203" pitchFamily="34" charset="0"/>
                <a:ea typeface="Calibri"/>
                <a:cs typeface="Times New Roman"/>
              </a:rPr>
              <a:t>Information to </a:t>
            </a:r>
            <a:r>
              <a:rPr lang="en-GB" b="1" i="1" dirty="0">
                <a:solidFill>
                  <a:srgbClr val="1F497D"/>
                </a:solidFill>
                <a:latin typeface="Gill Sans MT" panose="020B0502020104020203" pitchFamily="34" charset="0"/>
                <a:ea typeface="Calibri"/>
                <a:cs typeface="Times New Roman"/>
              </a:rPr>
              <a:t>keep you safe</a:t>
            </a:r>
          </a:p>
          <a:p>
            <a:pPr marR="278765" algn="ctr">
              <a:lnSpc>
                <a:spcPct val="115000"/>
              </a:lnSpc>
            </a:pPr>
            <a:r>
              <a:rPr lang="en-GB" sz="800" i="1" dirty="0">
                <a:solidFill>
                  <a:srgbClr val="1F497D"/>
                </a:solidFill>
                <a:latin typeface="Gill Sans MT" panose="020B0502020104020203" pitchFamily="34" charset="0"/>
                <a:ea typeface="Calibri"/>
                <a:cs typeface="Times New Roman"/>
              </a:rPr>
              <a:t>-</a:t>
            </a:r>
          </a:p>
          <a:p>
            <a:pPr marR="278765" algn="ctr">
              <a:lnSpc>
                <a:spcPct val="115000"/>
              </a:lnSpc>
            </a:pPr>
            <a:r>
              <a:rPr lang="en-GB" i="1" dirty="0">
                <a:solidFill>
                  <a:srgbClr val="1F497D"/>
                </a:solidFill>
                <a:latin typeface="Gill Sans MT" panose="020B0502020104020203" pitchFamily="34" charset="0"/>
                <a:ea typeface="Calibri"/>
                <a:cs typeface="Times New Roman"/>
              </a:rPr>
              <a:t>How you can </a:t>
            </a:r>
            <a:r>
              <a:rPr lang="en-GB" b="1" i="1" dirty="0">
                <a:solidFill>
                  <a:srgbClr val="1F497D"/>
                </a:solidFill>
                <a:latin typeface="Gill Sans MT" panose="020B0502020104020203" pitchFamily="34" charset="0"/>
                <a:ea typeface="Calibri"/>
                <a:cs typeface="Times New Roman"/>
              </a:rPr>
              <a:t>help friends </a:t>
            </a:r>
          </a:p>
          <a:p>
            <a:pPr marR="278765" algn="ctr">
              <a:lnSpc>
                <a:spcPct val="115000"/>
              </a:lnSpc>
            </a:pPr>
            <a:r>
              <a:rPr lang="en-GB" sz="800" i="1" dirty="0">
                <a:solidFill>
                  <a:srgbClr val="1F497D"/>
                </a:solidFill>
                <a:latin typeface="Gill Sans MT" panose="020B0502020104020203" pitchFamily="34" charset="0"/>
                <a:ea typeface="Calibri"/>
                <a:cs typeface="Times New Roman"/>
              </a:rPr>
              <a:t>-</a:t>
            </a:r>
          </a:p>
          <a:p>
            <a:pPr marR="278765" algn="ctr">
              <a:lnSpc>
                <a:spcPct val="115000"/>
              </a:lnSpc>
            </a:pPr>
            <a:r>
              <a:rPr lang="en-GB" i="1" dirty="0">
                <a:solidFill>
                  <a:srgbClr val="1F497D"/>
                </a:solidFill>
                <a:latin typeface="Gill Sans MT" panose="020B0502020104020203" pitchFamily="34" charset="0"/>
                <a:ea typeface="Calibri"/>
                <a:cs typeface="Times New Roman"/>
              </a:rPr>
              <a:t>Who you can contact </a:t>
            </a:r>
            <a:r>
              <a:rPr lang="en-GB" b="1" i="1" dirty="0">
                <a:solidFill>
                  <a:srgbClr val="1F497D"/>
                </a:solidFill>
                <a:latin typeface="Gill Sans MT" panose="020B0502020104020203" pitchFamily="34" charset="0"/>
                <a:ea typeface="Calibri"/>
                <a:cs typeface="Times New Roman"/>
              </a:rPr>
              <a:t>to get help</a:t>
            </a:r>
          </a:p>
          <a:p>
            <a:pPr marR="278765" algn="ctr">
              <a:lnSpc>
                <a:spcPct val="115000"/>
              </a:lnSpc>
            </a:pPr>
            <a:r>
              <a:rPr lang="en-GB" sz="800" i="1" dirty="0">
                <a:solidFill>
                  <a:srgbClr val="1F497D"/>
                </a:solidFill>
                <a:latin typeface="Gill Sans MT" panose="020B0502020104020203" pitchFamily="34" charset="0"/>
                <a:ea typeface="Calibri"/>
                <a:cs typeface="Times New Roman"/>
              </a:rPr>
              <a:t>-</a:t>
            </a:r>
          </a:p>
          <a:p>
            <a:pPr marR="278765" algn="ctr">
              <a:lnSpc>
                <a:spcPct val="115000"/>
              </a:lnSpc>
            </a:pPr>
            <a:r>
              <a:rPr lang="en-GB" i="1" dirty="0">
                <a:solidFill>
                  <a:srgbClr val="1F497D"/>
                </a:solidFill>
                <a:latin typeface="Gill Sans MT" panose="020B0502020104020203" pitchFamily="34" charset="0"/>
                <a:ea typeface="Calibri"/>
                <a:cs typeface="Times New Roman"/>
              </a:rPr>
              <a:t>How services work to </a:t>
            </a:r>
            <a:r>
              <a:rPr lang="en-GB" b="1" i="1" dirty="0">
                <a:solidFill>
                  <a:srgbClr val="1F497D"/>
                </a:solidFill>
                <a:latin typeface="Gill Sans MT" panose="020B0502020104020203" pitchFamily="34" charset="0"/>
                <a:ea typeface="Calibri"/>
                <a:cs typeface="Times New Roman"/>
              </a:rPr>
              <a:t>keep you safe</a:t>
            </a:r>
          </a:p>
          <a:p>
            <a:pPr marR="278765" algn="ctr">
              <a:lnSpc>
                <a:spcPct val="115000"/>
              </a:lnSpc>
            </a:pPr>
            <a:r>
              <a:rPr lang="en-GB" dirty="0">
                <a:solidFill>
                  <a:srgbClr val="1F497D"/>
                </a:solidFill>
                <a:latin typeface="Gill Sans MT" panose="020B0502020104020203" pitchFamily="34" charset="0"/>
                <a:ea typeface="Calibri"/>
                <a:cs typeface="Times New Roman"/>
              </a:rPr>
              <a:t> </a:t>
            </a:r>
            <a:endParaRPr lang="en-GB" sz="900" dirty="0">
              <a:solidFill>
                <a:srgbClr val="1F497D"/>
              </a:solidFill>
              <a:latin typeface="Gill Sans MT" panose="020B0502020104020203" pitchFamily="34" charset="0"/>
              <a:ea typeface="Calibri"/>
              <a:cs typeface="Times New Roman"/>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188641"/>
            <a:ext cx="5184576" cy="5650747"/>
          </a:xfrm>
          <a:prstGeom prst="rect">
            <a:avLst/>
          </a:prstGeom>
        </p:spPr>
      </p:pic>
      <p:sp>
        <p:nvSpPr>
          <p:cNvPr id="3" name="TextBox 2"/>
          <p:cNvSpPr txBox="1"/>
          <p:nvPr/>
        </p:nvSpPr>
        <p:spPr>
          <a:xfrm>
            <a:off x="3521714" y="4540478"/>
            <a:ext cx="1548172" cy="369332"/>
          </a:xfrm>
          <a:prstGeom prst="rect">
            <a:avLst/>
          </a:prstGeom>
          <a:noFill/>
        </p:spPr>
        <p:txBody>
          <a:bodyPr wrap="square" rtlCol="0">
            <a:spAutoFit/>
          </a:bodyPr>
          <a:lstStyle/>
          <a:p>
            <a:pPr algn="ctr"/>
            <a:r>
              <a:rPr lang="en-GB" dirty="0">
                <a:solidFill>
                  <a:prstClr val="white"/>
                </a:solidFill>
                <a:latin typeface="Gill Sans MT" panose="020B0502020104020203" pitchFamily="34" charset="0"/>
              </a:rPr>
              <a:t>#hearmyvoice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6444" y="643625"/>
            <a:ext cx="3485465" cy="880375"/>
          </a:xfrm>
          <a:prstGeom prst="rect">
            <a:avLst/>
          </a:prstGeom>
        </p:spPr>
      </p:pic>
    </p:spTree>
    <p:extLst>
      <p:ext uri="{BB962C8B-B14F-4D97-AF65-F5344CB8AC3E}">
        <p14:creationId xmlns:p14="http://schemas.microsoft.com/office/powerpoint/2010/main" val="3183990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3274" y="186064"/>
            <a:ext cx="4968552" cy="584775"/>
          </a:xfrm>
          <a:prstGeom prst="rect">
            <a:avLst/>
          </a:prstGeom>
          <a:noFill/>
        </p:spPr>
        <p:txBody>
          <a:bodyPr wrap="square" rtlCol="0">
            <a:spAutoFit/>
          </a:bodyPr>
          <a:lstStyle/>
          <a:p>
            <a:r>
              <a:rPr lang="en-GB" sz="2800" dirty="0">
                <a:solidFill>
                  <a:srgbClr val="1F497D"/>
                </a:solidFill>
                <a:latin typeface="Gill Sans MT" panose="020B0502020104020203" pitchFamily="34" charset="0"/>
              </a:rPr>
              <a:t>‘</a:t>
            </a:r>
            <a:r>
              <a:rPr lang="en-GB" sz="3200" dirty="0">
                <a:solidFill>
                  <a:srgbClr val="1F497D"/>
                </a:solidFill>
                <a:latin typeface="Gill Sans MT" panose="020B0502020104020203" pitchFamily="34" charset="0"/>
              </a:rPr>
              <a:t>Nudes’ (or sexting)</a:t>
            </a:r>
          </a:p>
        </p:txBody>
      </p:sp>
      <p:graphicFrame>
        <p:nvGraphicFramePr>
          <p:cNvPr id="12" name="Table 11"/>
          <p:cNvGraphicFramePr>
            <a:graphicFrameLocks noGrp="1"/>
          </p:cNvGraphicFramePr>
          <p:nvPr>
            <p:extLst>
              <p:ext uri="{D42A27DB-BD31-4B8C-83A1-F6EECF244321}">
                <p14:modId xmlns:p14="http://schemas.microsoft.com/office/powerpoint/2010/main" val="2715406382"/>
              </p:ext>
            </p:extLst>
          </p:nvPr>
        </p:nvGraphicFramePr>
        <p:xfrm>
          <a:off x="533400" y="757491"/>
          <a:ext cx="10496550" cy="497592"/>
        </p:xfrm>
        <a:graphic>
          <a:graphicData uri="http://schemas.openxmlformats.org/drawingml/2006/table">
            <a:tbl>
              <a:tblPr firstRow="1" bandRow="1">
                <a:tableStyleId>{5C22544A-7EE6-4342-B048-85BDC9FD1C3A}</a:tableStyleId>
              </a:tblPr>
              <a:tblGrid>
                <a:gridCol w="3498850">
                  <a:extLst>
                    <a:ext uri="{9D8B030D-6E8A-4147-A177-3AD203B41FA5}">
                      <a16:colId xmlns:a16="http://schemas.microsoft.com/office/drawing/2014/main" val="20000"/>
                    </a:ext>
                  </a:extLst>
                </a:gridCol>
                <a:gridCol w="3498850">
                  <a:extLst>
                    <a:ext uri="{9D8B030D-6E8A-4147-A177-3AD203B41FA5}">
                      <a16:colId xmlns:a16="http://schemas.microsoft.com/office/drawing/2014/main" val="20001"/>
                    </a:ext>
                  </a:extLst>
                </a:gridCol>
                <a:gridCol w="3498850">
                  <a:extLst>
                    <a:ext uri="{9D8B030D-6E8A-4147-A177-3AD203B41FA5}">
                      <a16:colId xmlns:a16="http://schemas.microsoft.com/office/drawing/2014/main" val="20002"/>
                    </a:ext>
                  </a:extLst>
                </a:gridCol>
              </a:tblGrid>
              <a:tr h="497592">
                <a:tc>
                  <a:txBody>
                    <a:bodyPr/>
                    <a:lstStyle/>
                    <a:p>
                      <a:pPr algn="ctr"/>
                      <a:r>
                        <a:rPr lang="en-GB" sz="1800" b="0" dirty="0" smtClean="0">
                          <a:solidFill>
                            <a:schemeClr val="bg1"/>
                          </a:solidFill>
                        </a:rPr>
                        <a:t>What is Safeguarding?</a:t>
                      </a:r>
                      <a:endParaRPr lang="en-GB" sz="1800" b="0" dirty="0">
                        <a:solidFill>
                          <a:schemeClr val="bg1"/>
                        </a:solidFill>
                      </a:endParaRPr>
                    </a:p>
                  </a:txBody>
                  <a:tcPr/>
                </a:tc>
                <a:tc>
                  <a:txBody>
                    <a:bodyPr/>
                    <a:lstStyle/>
                    <a:p>
                      <a:pPr algn="ctr"/>
                      <a:r>
                        <a:rPr lang="en-GB" sz="1800" b="0" i="1" dirty="0" smtClean="0"/>
                        <a:t>Safeguarding</a:t>
                      </a:r>
                      <a:r>
                        <a:rPr lang="en-GB" sz="1800" b="0" i="1" baseline="0" dirty="0" smtClean="0"/>
                        <a:t> Themes</a:t>
                      </a:r>
                      <a:endParaRPr lang="en-GB" sz="1800" b="0" i="1" dirty="0"/>
                    </a:p>
                  </a:txBody>
                  <a:tcPr>
                    <a:solidFill>
                      <a:srgbClr val="92D050"/>
                    </a:solidFill>
                  </a:tcPr>
                </a:tc>
                <a:tc>
                  <a:txBody>
                    <a:bodyPr/>
                    <a:lstStyle/>
                    <a:p>
                      <a:pPr algn="ctr"/>
                      <a:r>
                        <a:rPr lang="en-GB" sz="1800" b="0" dirty="0" smtClean="0"/>
                        <a:t>Get</a:t>
                      </a:r>
                      <a:r>
                        <a:rPr lang="en-GB" sz="1800" b="0" baseline="0" dirty="0" smtClean="0"/>
                        <a:t> Help</a:t>
                      </a:r>
                      <a:endParaRPr lang="en-GB" sz="1800" b="0" dirty="0"/>
                    </a:p>
                  </a:txBody>
                  <a:tcPr/>
                </a:tc>
                <a:extLst>
                  <a:ext uri="{0D108BD9-81ED-4DB2-BD59-A6C34878D82A}">
                    <a16:rowId xmlns:a16="http://schemas.microsoft.com/office/drawing/2014/main" val="10000"/>
                  </a:ext>
                </a:extLst>
              </a:tr>
            </a:tbl>
          </a:graphicData>
        </a:graphic>
      </p:graphicFrame>
      <p:grpSp>
        <p:nvGrpSpPr>
          <p:cNvPr id="14" name="Group 13"/>
          <p:cNvGrpSpPr/>
          <p:nvPr/>
        </p:nvGrpSpPr>
        <p:grpSpPr>
          <a:xfrm>
            <a:off x="7667274" y="1459469"/>
            <a:ext cx="2088006" cy="398714"/>
            <a:chOff x="3821" y="129707"/>
            <a:chExt cx="3139846" cy="648000"/>
          </a:xfrm>
        </p:grpSpPr>
        <p:sp>
          <p:nvSpPr>
            <p:cNvPr id="15" name="Rounded Rectangle 14"/>
            <p:cNvSpPr/>
            <p:nvPr/>
          </p:nvSpPr>
          <p:spPr>
            <a:xfrm>
              <a:off x="3821" y="129707"/>
              <a:ext cx="3086795" cy="648000"/>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6" name="Rounded Rectangle 4"/>
            <p:cNvSpPr/>
            <p:nvPr/>
          </p:nvSpPr>
          <p:spPr>
            <a:xfrm>
              <a:off x="3821" y="129707"/>
              <a:ext cx="3139846" cy="4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defTabSz="666750">
                <a:lnSpc>
                  <a:spcPct val="90000"/>
                </a:lnSpc>
                <a:spcBef>
                  <a:spcPct val="0"/>
                </a:spcBef>
                <a:spcAft>
                  <a:spcPct val="35000"/>
                </a:spcAft>
              </a:pPr>
              <a:r>
                <a:rPr lang="en-GB" dirty="0">
                  <a:solidFill>
                    <a:prstClr val="white"/>
                  </a:solidFill>
                  <a:latin typeface="Gadugi" panose="020B0502040204020203" pitchFamily="34" charset="0"/>
                </a:rPr>
                <a:t>Get Help</a:t>
              </a:r>
            </a:p>
          </p:txBody>
        </p:sp>
      </p:grpSp>
      <p:sp>
        <p:nvSpPr>
          <p:cNvPr id="21" name="Flowchart: Terminator 20">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2" name="Flowchart: Terminator 21">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3" name="Flowchart: Terminator 22">
            <a:hlinkClick r:id="rId3" action="ppaction://hlinksldjump"/>
          </p:cNvPr>
          <p:cNvSpPr/>
          <p:nvPr/>
        </p:nvSpPr>
        <p:spPr>
          <a:xfrm>
            <a:off x="7857875" y="123148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30" name="TextBox 29"/>
          <p:cNvSpPr txBox="1"/>
          <p:nvPr/>
        </p:nvSpPr>
        <p:spPr>
          <a:xfrm>
            <a:off x="6361740" y="6450146"/>
            <a:ext cx="454340" cy="369332"/>
          </a:xfrm>
          <a:prstGeom prst="rect">
            <a:avLst/>
          </a:prstGeom>
          <a:noFill/>
        </p:spPr>
        <p:txBody>
          <a:bodyPr wrap="square" rtlCol="0">
            <a:spAutoFit/>
          </a:bodyPr>
          <a:lstStyle/>
          <a:p>
            <a:pPr algn="ctr"/>
            <a:r>
              <a:rPr lang="en-GB" dirty="0">
                <a:solidFill>
                  <a:srgbClr val="1F497D"/>
                </a:solidFill>
                <a:latin typeface="Calibri"/>
              </a:rPr>
              <a:t>10</a:t>
            </a:r>
          </a:p>
        </p:txBody>
      </p:sp>
      <p:grpSp>
        <p:nvGrpSpPr>
          <p:cNvPr id="37" name="Group 36"/>
          <p:cNvGrpSpPr/>
          <p:nvPr/>
        </p:nvGrpSpPr>
        <p:grpSpPr>
          <a:xfrm>
            <a:off x="7667274" y="1847887"/>
            <a:ext cx="4091872" cy="1088468"/>
            <a:chOff x="428949" y="535662"/>
            <a:chExt cx="3109376" cy="4377600"/>
          </a:xfrm>
        </p:grpSpPr>
        <p:sp>
          <p:nvSpPr>
            <p:cNvPr id="38" name="Rounded Rectangle 37"/>
            <p:cNvSpPr/>
            <p:nvPr/>
          </p:nvSpPr>
          <p:spPr>
            <a:xfrm>
              <a:off x="431849" y="535662"/>
              <a:ext cx="3106476" cy="4377600"/>
            </a:xfrm>
            <a:prstGeom prst="roundRect">
              <a:avLst>
                <a:gd name="adj" fmla="val 10000"/>
              </a:avLst>
            </a:prstGeom>
            <a:solidFill>
              <a:schemeClr val="accent2">
                <a:lumMod val="20000"/>
                <a:lumOff val="80000"/>
                <a:alpha val="90000"/>
              </a:schemeClr>
            </a:solidFill>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9" name="Rounded Rectangle 4"/>
            <p:cNvSpPr txBox="1"/>
            <p:nvPr/>
          </p:nvSpPr>
          <p:spPr>
            <a:xfrm>
              <a:off x="428949" y="626651"/>
              <a:ext cx="3109376" cy="3791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sz="1400" dirty="0">
                  <a:solidFill>
                    <a:srgbClr val="C0504D">
                      <a:lumMod val="50000"/>
                    </a:srgbClr>
                  </a:solidFill>
                  <a:latin typeface="Gadugi" panose="020B0502040204020203" pitchFamily="34" charset="0"/>
                </a:rPr>
                <a:t>The sooner you </a:t>
              </a:r>
              <a:r>
                <a:rPr lang="en-GB" sz="1400" b="1" dirty="0">
                  <a:solidFill>
                    <a:srgbClr val="C0504D">
                      <a:lumMod val="50000"/>
                    </a:srgbClr>
                  </a:solidFill>
                  <a:latin typeface="Gadugi" panose="020B0502040204020203" pitchFamily="34" charset="0"/>
                </a:rPr>
                <a:t>talk to somebody </a:t>
              </a:r>
              <a:r>
                <a:rPr lang="en-GB" sz="1400" dirty="0">
                  <a:solidFill>
                    <a:srgbClr val="C0504D">
                      <a:lumMod val="50000"/>
                    </a:srgbClr>
                  </a:solidFill>
                  <a:latin typeface="Gadugi" panose="020B0502040204020203" pitchFamily="34" charset="0"/>
                </a:rPr>
                <a:t>about the situation the better. This could be your mum, dad, carer or a teacher. They will help you deal with this.</a:t>
              </a:r>
            </a:p>
          </p:txBody>
        </p:sp>
      </p:grpSp>
      <p:pic>
        <p:nvPicPr>
          <p:cNvPr id="11" name="Picture 10">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35296" y="3619163"/>
            <a:ext cx="2811192" cy="1745423"/>
          </a:xfrm>
          <a:prstGeom prst="rect">
            <a:avLst/>
          </a:prstGeom>
        </p:spPr>
      </p:pic>
      <p:pic>
        <p:nvPicPr>
          <p:cNvPr id="17" name="Picture 1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2412" y="2936355"/>
            <a:ext cx="3154651" cy="3783267"/>
          </a:xfrm>
          <a:prstGeom prst="rect">
            <a:avLst/>
          </a:prstGeom>
        </p:spPr>
      </p:pic>
      <p:pic>
        <p:nvPicPr>
          <p:cNvPr id="32" name="Picture 31">
            <a:hlinkClick r:id="rId6"/>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750544">
            <a:off x="7545338" y="5595705"/>
            <a:ext cx="571028" cy="571028"/>
          </a:xfrm>
          <a:prstGeom prst="rect">
            <a:avLst/>
          </a:prstGeom>
        </p:spPr>
      </p:pic>
      <p:graphicFrame>
        <p:nvGraphicFramePr>
          <p:cNvPr id="34" name="Diagram 33"/>
          <p:cNvGraphicFramePr/>
          <p:nvPr>
            <p:extLst>
              <p:ext uri="{D42A27DB-BD31-4B8C-83A1-F6EECF244321}">
                <p14:modId xmlns:p14="http://schemas.microsoft.com/office/powerpoint/2010/main" val="1275882629"/>
              </p:ext>
            </p:extLst>
          </p:nvPr>
        </p:nvGraphicFramePr>
        <p:xfrm>
          <a:off x="533400" y="1342266"/>
          <a:ext cx="4012701" cy="50447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8" name="Picture 17">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23601" y="1552018"/>
            <a:ext cx="2834582" cy="1430962"/>
          </a:xfrm>
          <a:prstGeom prst="rect">
            <a:avLst/>
          </a:prstGeom>
        </p:spPr>
      </p:pic>
      <p:sp>
        <p:nvSpPr>
          <p:cNvPr id="19" name="TextBox 18"/>
          <p:cNvSpPr txBox="1"/>
          <p:nvPr/>
        </p:nvSpPr>
        <p:spPr>
          <a:xfrm>
            <a:off x="5244703" y="2936355"/>
            <a:ext cx="1224136" cy="276999"/>
          </a:xfrm>
          <a:prstGeom prst="rect">
            <a:avLst/>
          </a:prstGeom>
          <a:noFill/>
        </p:spPr>
        <p:txBody>
          <a:bodyPr wrap="square" rtlCol="0">
            <a:spAutoFit/>
          </a:bodyPr>
          <a:lstStyle/>
          <a:p>
            <a:r>
              <a:rPr lang="en-GB" sz="1200" dirty="0">
                <a:solidFill>
                  <a:prstClr val="black"/>
                </a:solidFill>
                <a:latin typeface="Calibri"/>
              </a:rPr>
              <a:t>Be share aware</a:t>
            </a:r>
          </a:p>
        </p:txBody>
      </p:sp>
    </p:spTree>
    <p:extLst>
      <p:ext uri="{BB962C8B-B14F-4D97-AF65-F5344CB8AC3E}">
        <p14:creationId xmlns:p14="http://schemas.microsoft.com/office/powerpoint/2010/main" val="1051681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6186" y="174805"/>
            <a:ext cx="4968552" cy="523220"/>
          </a:xfrm>
          <a:prstGeom prst="rect">
            <a:avLst/>
          </a:prstGeom>
          <a:noFill/>
        </p:spPr>
        <p:txBody>
          <a:bodyPr wrap="square" rtlCol="0">
            <a:spAutoFit/>
          </a:bodyPr>
          <a:lstStyle/>
          <a:p>
            <a:r>
              <a:rPr lang="en-GB" sz="2800" dirty="0">
                <a:solidFill>
                  <a:srgbClr val="1F497D"/>
                </a:solidFill>
                <a:latin typeface="Gill Sans MT" panose="020B0502020104020203" pitchFamily="34" charset="0"/>
              </a:rPr>
              <a:t>Female Genital Mutilation (FGM)</a:t>
            </a:r>
          </a:p>
        </p:txBody>
      </p:sp>
      <p:graphicFrame>
        <p:nvGraphicFramePr>
          <p:cNvPr id="12" name="Table 11"/>
          <p:cNvGraphicFramePr>
            <a:graphicFrameLocks noGrp="1"/>
          </p:cNvGraphicFramePr>
          <p:nvPr>
            <p:extLst>
              <p:ext uri="{D42A27DB-BD31-4B8C-83A1-F6EECF244321}">
                <p14:modId xmlns:p14="http://schemas.microsoft.com/office/powerpoint/2010/main" val="553266042"/>
              </p:ext>
            </p:extLst>
          </p:nvPr>
        </p:nvGraphicFramePr>
        <p:xfrm>
          <a:off x="307631" y="739542"/>
          <a:ext cx="11191872" cy="554639"/>
        </p:xfrm>
        <a:graphic>
          <a:graphicData uri="http://schemas.openxmlformats.org/drawingml/2006/table">
            <a:tbl>
              <a:tblPr firstRow="1" bandRow="1">
                <a:tableStyleId>{5C22544A-7EE6-4342-B048-85BDC9FD1C3A}</a:tableStyleId>
              </a:tblPr>
              <a:tblGrid>
                <a:gridCol w="3730624">
                  <a:extLst>
                    <a:ext uri="{9D8B030D-6E8A-4147-A177-3AD203B41FA5}">
                      <a16:colId xmlns:a16="http://schemas.microsoft.com/office/drawing/2014/main" val="20000"/>
                    </a:ext>
                  </a:extLst>
                </a:gridCol>
                <a:gridCol w="3730624">
                  <a:extLst>
                    <a:ext uri="{9D8B030D-6E8A-4147-A177-3AD203B41FA5}">
                      <a16:colId xmlns:a16="http://schemas.microsoft.com/office/drawing/2014/main" val="20001"/>
                    </a:ext>
                  </a:extLst>
                </a:gridCol>
                <a:gridCol w="3730624">
                  <a:extLst>
                    <a:ext uri="{9D8B030D-6E8A-4147-A177-3AD203B41FA5}">
                      <a16:colId xmlns:a16="http://schemas.microsoft.com/office/drawing/2014/main" val="20002"/>
                    </a:ext>
                  </a:extLst>
                </a:gridCol>
              </a:tblGrid>
              <a:tr h="554639">
                <a:tc>
                  <a:txBody>
                    <a:bodyPr/>
                    <a:lstStyle/>
                    <a:p>
                      <a:pPr algn="ctr"/>
                      <a:r>
                        <a:rPr lang="en-GB" sz="2400" b="0" dirty="0" smtClean="0">
                          <a:solidFill>
                            <a:schemeClr val="bg1"/>
                          </a:solidFill>
                        </a:rPr>
                        <a:t>What is</a:t>
                      </a:r>
                      <a:r>
                        <a:rPr lang="en-GB" sz="2400" b="0" baseline="0" dirty="0" smtClean="0">
                          <a:solidFill>
                            <a:schemeClr val="bg1"/>
                          </a:solidFill>
                        </a:rPr>
                        <a:t> </a:t>
                      </a:r>
                      <a:r>
                        <a:rPr lang="en-GB" sz="2400" b="0" dirty="0" smtClean="0">
                          <a:solidFill>
                            <a:schemeClr val="bg1"/>
                          </a:solidFill>
                        </a:rPr>
                        <a:t>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1068999490"/>
              </p:ext>
            </p:extLst>
          </p:nvPr>
        </p:nvGraphicFramePr>
        <p:xfrm>
          <a:off x="371548" y="1872157"/>
          <a:ext cx="4129338" cy="471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owchart: Terminator 13">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8"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526348" cy="369332"/>
          </a:xfrm>
          <a:prstGeom prst="rect">
            <a:avLst/>
          </a:prstGeom>
          <a:noFill/>
        </p:spPr>
        <p:txBody>
          <a:bodyPr wrap="square" rtlCol="0">
            <a:spAutoFit/>
          </a:bodyPr>
          <a:lstStyle/>
          <a:p>
            <a:pPr algn="ctr"/>
            <a:r>
              <a:rPr lang="en-GB" dirty="0">
                <a:solidFill>
                  <a:srgbClr val="1F497D"/>
                </a:solidFill>
                <a:latin typeface="Calibri"/>
              </a:rPr>
              <a:t>11</a:t>
            </a:r>
          </a:p>
        </p:txBody>
      </p:sp>
      <p:grpSp>
        <p:nvGrpSpPr>
          <p:cNvPr id="21" name="Group 20"/>
          <p:cNvGrpSpPr/>
          <p:nvPr/>
        </p:nvGrpSpPr>
        <p:grpSpPr>
          <a:xfrm>
            <a:off x="5535699" y="5290711"/>
            <a:ext cx="1076330" cy="622430"/>
            <a:chOff x="3821" y="84144"/>
            <a:chExt cx="3086795" cy="648000"/>
          </a:xfrm>
        </p:grpSpPr>
        <p:sp>
          <p:nvSpPr>
            <p:cNvPr id="22" name="Rounded Rectangle 21"/>
            <p:cNvSpPr/>
            <p:nvPr/>
          </p:nvSpPr>
          <p:spPr>
            <a:xfrm>
              <a:off x="3821" y="84144"/>
              <a:ext cx="3086795" cy="648000"/>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23" name="Rounded Rectangle 4"/>
            <p:cNvSpPr/>
            <p:nvPr/>
          </p:nvSpPr>
          <p:spPr>
            <a:xfrm>
              <a:off x="3821" y="84144"/>
              <a:ext cx="3086795" cy="562557"/>
            </a:xfrm>
            <a:prstGeom prst="rect">
              <a:avLst/>
            </a:prstGeom>
            <a:noFill/>
          </p:spPr>
          <p:style>
            <a:lnRef idx="0">
              <a:schemeClr val="accent6"/>
            </a:lnRef>
            <a:fillRef idx="3">
              <a:schemeClr val="accent6"/>
            </a:fillRef>
            <a:effectRef idx="3">
              <a:schemeClr val="accent6"/>
            </a:effectRef>
            <a:fontRef idx="minor">
              <a:schemeClr val="lt1"/>
            </a:fontRef>
          </p:style>
          <p:txBody>
            <a:bodyPr spcFirstLastPara="0" vert="horz" wrap="square" lIns="106680" tIns="106680" rIns="106680" bIns="57150" numCol="1" spcCol="1270" anchor="t" anchorCtr="0">
              <a:noAutofit/>
            </a:bodyPr>
            <a:lstStyle/>
            <a:p>
              <a:pPr defTabSz="666750">
                <a:lnSpc>
                  <a:spcPct val="90000"/>
                </a:lnSpc>
                <a:spcBef>
                  <a:spcPct val="0"/>
                </a:spcBef>
                <a:spcAft>
                  <a:spcPct val="35000"/>
                </a:spcAft>
              </a:pPr>
              <a:r>
                <a:rPr lang="en-GB" sz="1500" dirty="0">
                  <a:solidFill>
                    <a:prstClr val="white"/>
                  </a:solidFill>
                  <a:latin typeface="Gadugi" panose="020B0502040204020203" pitchFamily="34" charset="0"/>
                </a:rPr>
                <a:t>Get Help</a:t>
              </a:r>
            </a:p>
          </p:txBody>
        </p:sp>
      </p:grpSp>
      <p:sp>
        <p:nvSpPr>
          <p:cNvPr id="19" name="Rounded Rectangle 18"/>
          <p:cNvSpPr/>
          <p:nvPr/>
        </p:nvSpPr>
        <p:spPr>
          <a:xfrm>
            <a:off x="5320927" y="1248658"/>
            <a:ext cx="2475462" cy="204677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prstClr val="black"/>
              </a:solidFill>
              <a:latin typeface="Calibri"/>
            </a:endParaRPr>
          </a:p>
        </p:txBody>
      </p:sp>
      <p:sp>
        <p:nvSpPr>
          <p:cNvPr id="20" name="TextBox 19"/>
          <p:cNvSpPr txBox="1"/>
          <p:nvPr/>
        </p:nvSpPr>
        <p:spPr>
          <a:xfrm>
            <a:off x="5361241" y="1264107"/>
            <a:ext cx="2360652" cy="1754326"/>
          </a:xfrm>
          <a:prstGeom prst="rect">
            <a:avLst/>
          </a:prstGeom>
          <a:noFill/>
        </p:spPr>
        <p:txBody>
          <a:bodyPr wrap="square" rtlCol="0">
            <a:spAutoFit/>
          </a:bodyPr>
          <a:lstStyle/>
          <a:p>
            <a:pPr algn="ctr"/>
            <a:r>
              <a:rPr lang="en-GB" sz="1400" dirty="0">
                <a:solidFill>
                  <a:srgbClr val="F79646">
                    <a:lumMod val="50000"/>
                  </a:srgbClr>
                </a:solidFill>
                <a:latin typeface="Gadugi" panose="020B0502040204020203" pitchFamily="34" charset="0"/>
              </a:rPr>
              <a:t>‘</a:t>
            </a:r>
            <a:r>
              <a:rPr lang="en-GB" dirty="0">
                <a:solidFill>
                  <a:srgbClr val="F79646">
                    <a:lumMod val="50000"/>
                  </a:srgbClr>
                </a:solidFill>
                <a:latin typeface="Gadugi" panose="020B0502040204020203" pitchFamily="34" charset="0"/>
              </a:rPr>
              <a:t>Think Again’ is a short film with girls talking about FGM and their worries this will happen to their friend. </a:t>
            </a:r>
          </a:p>
        </p:txBody>
      </p:sp>
      <p:pic>
        <p:nvPicPr>
          <p:cNvPr id="13" name="Picture 1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30466" y="1335698"/>
            <a:ext cx="2570910" cy="1980943"/>
          </a:xfrm>
          <a:prstGeom prst="rect">
            <a:avLst/>
          </a:prstGeom>
        </p:spPr>
      </p:pic>
      <p:sp>
        <p:nvSpPr>
          <p:cNvPr id="27" name="Rounded Rectangle 26"/>
          <p:cNvSpPr/>
          <p:nvPr/>
        </p:nvSpPr>
        <p:spPr>
          <a:xfrm>
            <a:off x="7947918" y="3341753"/>
            <a:ext cx="3453507" cy="15577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prstClr val="black"/>
              </a:solidFill>
              <a:latin typeface="Calibri"/>
            </a:endParaRPr>
          </a:p>
        </p:txBody>
      </p:sp>
      <p:sp>
        <p:nvSpPr>
          <p:cNvPr id="25" name="TextBox 24"/>
          <p:cNvSpPr txBox="1"/>
          <p:nvPr/>
        </p:nvSpPr>
        <p:spPr>
          <a:xfrm>
            <a:off x="7923914" y="3340532"/>
            <a:ext cx="3248911" cy="1323439"/>
          </a:xfrm>
          <a:prstGeom prst="rect">
            <a:avLst/>
          </a:prstGeom>
          <a:noFill/>
        </p:spPr>
        <p:txBody>
          <a:bodyPr wrap="square" rtlCol="0">
            <a:spAutoFit/>
          </a:bodyPr>
          <a:lstStyle/>
          <a:p>
            <a:pPr algn="ctr"/>
            <a:r>
              <a:rPr lang="en-GB" sz="1600" dirty="0">
                <a:solidFill>
                  <a:srgbClr val="F79646">
                    <a:lumMod val="50000"/>
                  </a:srgbClr>
                </a:solidFill>
                <a:latin typeface="Gadugi" panose="020B0502040204020203" pitchFamily="34" charset="0"/>
              </a:rPr>
              <a:t>'My Body My Rules' is a three minute animated film aimed at raising awareness of female genital mutilation (FGM) amongst primary school aged children.</a:t>
            </a:r>
            <a:endParaRPr lang="en-GB" sz="1600" i="1" dirty="0">
              <a:solidFill>
                <a:srgbClr val="F79646">
                  <a:lumMod val="50000"/>
                </a:srgbClr>
              </a:solidFill>
              <a:latin typeface="Gadugi" panose="020B0502040204020203" pitchFamily="34" charset="0"/>
            </a:endParaRPr>
          </a:p>
        </p:txBody>
      </p:sp>
      <p:pic>
        <p:nvPicPr>
          <p:cNvPr id="18" name="Picture 17">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6755" y="3486733"/>
            <a:ext cx="2924596" cy="1584156"/>
          </a:xfrm>
          <a:prstGeom prst="rect">
            <a:avLst/>
          </a:prstGeom>
        </p:spPr>
      </p:pic>
      <p:pic>
        <p:nvPicPr>
          <p:cNvPr id="26" name="Picture 25">
            <a:hlinkClick r:id="rId9"/>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70008" y="2176937"/>
            <a:ext cx="491825" cy="346295"/>
          </a:xfrm>
          <a:prstGeom prst="rect">
            <a:avLst/>
          </a:prstGeom>
        </p:spPr>
      </p:pic>
      <p:pic>
        <p:nvPicPr>
          <p:cNvPr id="5" name="Picture 4">
            <a:hlinkClick r:id="rId11"/>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5845" y="4234966"/>
            <a:ext cx="487722" cy="341406"/>
          </a:xfrm>
          <a:prstGeom prst="rect">
            <a:avLst/>
          </a:prstGeom>
        </p:spPr>
      </p:pic>
      <p:sp>
        <p:nvSpPr>
          <p:cNvPr id="30" name="Rounded Rectangle 29"/>
          <p:cNvSpPr/>
          <p:nvPr/>
        </p:nvSpPr>
        <p:spPr>
          <a:xfrm>
            <a:off x="6874041" y="5197366"/>
            <a:ext cx="5066396" cy="16030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solidFill>
                <a:prstClr val="black"/>
              </a:solidFill>
              <a:latin typeface="Calibri"/>
            </a:endParaRPr>
          </a:p>
        </p:txBody>
      </p:sp>
      <p:sp>
        <p:nvSpPr>
          <p:cNvPr id="31" name="TextBox 30"/>
          <p:cNvSpPr txBox="1"/>
          <p:nvPr/>
        </p:nvSpPr>
        <p:spPr>
          <a:xfrm>
            <a:off x="6885764" y="5275788"/>
            <a:ext cx="5090400" cy="1323439"/>
          </a:xfrm>
          <a:prstGeom prst="rect">
            <a:avLst/>
          </a:prstGeom>
          <a:noFill/>
        </p:spPr>
        <p:txBody>
          <a:bodyPr wrap="square" rtlCol="0">
            <a:spAutoFit/>
          </a:bodyPr>
          <a:lstStyle/>
          <a:p>
            <a:r>
              <a:rPr lang="en-GB" sz="1600" dirty="0">
                <a:solidFill>
                  <a:srgbClr val="F79646">
                    <a:lumMod val="50000"/>
                  </a:srgbClr>
                </a:solidFill>
                <a:latin typeface="Gadugi" panose="020B0502040204020203" pitchFamily="34" charset="0"/>
              </a:rPr>
              <a:t>FGM has been a </a:t>
            </a:r>
            <a:r>
              <a:rPr lang="en-GB" sz="1600" b="1" dirty="0">
                <a:solidFill>
                  <a:srgbClr val="F79646">
                    <a:lumMod val="50000"/>
                  </a:srgbClr>
                </a:solidFill>
                <a:latin typeface="Gadugi" panose="020B0502040204020203" pitchFamily="34" charset="0"/>
              </a:rPr>
              <a:t>criminal offence </a:t>
            </a:r>
            <a:r>
              <a:rPr lang="en-GB" sz="1600" dirty="0">
                <a:solidFill>
                  <a:srgbClr val="F79646">
                    <a:lumMod val="50000"/>
                  </a:srgbClr>
                </a:solidFill>
                <a:latin typeface="Gadugi" panose="020B0502040204020203" pitchFamily="34" charset="0"/>
              </a:rPr>
              <a:t>in the UK since 1985. Care professionals and teachers in England and Wales </a:t>
            </a:r>
            <a:r>
              <a:rPr lang="en-GB" sz="1600" b="1" dirty="0">
                <a:solidFill>
                  <a:srgbClr val="F79646">
                    <a:lumMod val="50000"/>
                  </a:srgbClr>
                </a:solidFill>
                <a:latin typeface="Gadugi" panose="020B0502040204020203" pitchFamily="34" charset="0"/>
              </a:rPr>
              <a:t>must report ‘known’ cases </a:t>
            </a:r>
            <a:r>
              <a:rPr lang="en-GB" sz="1600" dirty="0">
                <a:solidFill>
                  <a:srgbClr val="F79646">
                    <a:lumMod val="50000"/>
                  </a:srgbClr>
                </a:solidFill>
                <a:latin typeface="Gadugi" panose="020B0502040204020203" pitchFamily="34" charset="0"/>
              </a:rPr>
              <a:t>of FGM in under 18s.</a:t>
            </a:r>
          </a:p>
          <a:p>
            <a:r>
              <a:rPr lang="en-GB" sz="1600" dirty="0" smtClean="0">
                <a:solidFill>
                  <a:srgbClr val="F79646">
                    <a:lumMod val="50000"/>
                  </a:srgbClr>
                </a:solidFill>
                <a:latin typeface="Gadugi" panose="020B0502040204020203" pitchFamily="34" charset="0"/>
              </a:rPr>
              <a:t>If </a:t>
            </a:r>
            <a:r>
              <a:rPr lang="en-GB" sz="1600" dirty="0">
                <a:solidFill>
                  <a:srgbClr val="F79646">
                    <a:lumMod val="50000"/>
                  </a:srgbClr>
                </a:solidFill>
                <a:latin typeface="Gadugi" panose="020B0502040204020203" pitchFamily="34" charset="0"/>
              </a:rPr>
              <a:t>you have any concerns, </a:t>
            </a:r>
            <a:r>
              <a:rPr lang="en-GB" sz="1600" b="1" dirty="0">
                <a:solidFill>
                  <a:srgbClr val="F79646">
                    <a:lumMod val="50000"/>
                  </a:srgbClr>
                </a:solidFill>
                <a:latin typeface="Gadugi" panose="020B0502040204020203" pitchFamily="34" charset="0"/>
              </a:rPr>
              <a:t>talk to an adult you trust</a:t>
            </a:r>
            <a:r>
              <a:rPr lang="en-GB" sz="1600" dirty="0">
                <a:solidFill>
                  <a:srgbClr val="F79646">
                    <a:lumMod val="50000"/>
                  </a:srgbClr>
                </a:solidFill>
                <a:latin typeface="Gadugi" panose="020B0502040204020203" pitchFamily="34" charset="0"/>
              </a:rPr>
              <a:t>. </a:t>
            </a:r>
            <a:endParaRPr lang="en-GB" sz="1600" i="1" dirty="0">
              <a:solidFill>
                <a:srgbClr val="F79646">
                  <a:lumMod val="50000"/>
                </a:srgbClr>
              </a:solidFill>
              <a:latin typeface="Gadugi" panose="020B0502040204020203" pitchFamily="34" charset="0"/>
            </a:endParaRPr>
          </a:p>
        </p:txBody>
      </p:sp>
    </p:spTree>
    <p:extLst>
      <p:ext uri="{BB962C8B-B14F-4D97-AF65-F5344CB8AC3E}">
        <p14:creationId xmlns:p14="http://schemas.microsoft.com/office/powerpoint/2010/main" val="457472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867" y="300968"/>
            <a:ext cx="4968552" cy="584775"/>
          </a:xfrm>
          <a:prstGeom prst="rect">
            <a:avLst/>
          </a:prstGeom>
          <a:noFill/>
        </p:spPr>
        <p:txBody>
          <a:bodyPr wrap="square" rtlCol="0">
            <a:spAutoFit/>
          </a:bodyPr>
          <a:lstStyle/>
          <a:p>
            <a:r>
              <a:rPr lang="en-GB" sz="3200" dirty="0">
                <a:solidFill>
                  <a:srgbClr val="1F497D"/>
                </a:solidFill>
                <a:latin typeface="Gill Sans MT" panose="020B0502020104020203" pitchFamily="34" charset="0"/>
              </a:rPr>
              <a:t>Domestic Abuse</a:t>
            </a:r>
          </a:p>
        </p:txBody>
      </p:sp>
      <p:graphicFrame>
        <p:nvGraphicFramePr>
          <p:cNvPr id="12" name="Table 11"/>
          <p:cNvGraphicFramePr>
            <a:graphicFrameLocks noGrp="1"/>
          </p:cNvGraphicFramePr>
          <p:nvPr>
            <p:extLst>
              <p:ext uri="{D42A27DB-BD31-4B8C-83A1-F6EECF244321}">
                <p14:modId xmlns:p14="http://schemas.microsoft.com/office/powerpoint/2010/main" val="193695368"/>
              </p:ext>
            </p:extLst>
          </p:nvPr>
        </p:nvGraphicFramePr>
        <p:xfrm>
          <a:off x="361950" y="951236"/>
          <a:ext cx="10934700" cy="567883"/>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20000"/>
                    </a:ext>
                  </a:extLst>
                </a:gridCol>
                <a:gridCol w="3644900">
                  <a:extLst>
                    <a:ext uri="{9D8B030D-6E8A-4147-A177-3AD203B41FA5}">
                      <a16:colId xmlns:a16="http://schemas.microsoft.com/office/drawing/2014/main" val="20001"/>
                    </a:ext>
                  </a:extLst>
                </a:gridCol>
                <a:gridCol w="3644900">
                  <a:extLst>
                    <a:ext uri="{9D8B030D-6E8A-4147-A177-3AD203B41FA5}">
                      <a16:colId xmlns:a16="http://schemas.microsoft.com/office/drawing/2014/main" val="20002"/>
                    </a:ext>
                  </a:extLst>
                </a:gridCol>
              </a:tblGrid>
              <a:tr h="567883">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3131956462"/>
              </p:ext>
            </p:extLst>
          </p:nvPr>
        </p:nvGraphicFramePr>
        <p:xfrm>
          <a:off x="407635" y="1708307"/>
          <a:ext cx="348196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owchart: Terminator 13">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8"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526348" cy="369332"/>
          </a:xfrm>
          <a:prstGeom prst="rect">
            <a:avLst/>
          </a:prstGeom>
          <a:noFill/>
        </p:spPr>
        <p:txBody>
          <a:bodyPr wrap="square" rtlCol="0">
            <a:spAutoFit/>
          </a:bodyPr>
          <a:lstStyle/>
          <a:p>
            <a:pPr algn="ctr"/>
            <a:r>
              <a:rPr lang="en-GB" dirty="0">
                <a:solidFill>
                  <a:srgbClr val="1F497D"/>
                </a:solidFill>
                <a:latin typeface="Calibri"/>
              </a:rPr>
              <a:t>12</a:t>
            </a:r>
          </a:p>
        </p:txBody>
      </p:sp>
      <p:sp>
        <p:nvSpPr>
          <p:cNvPr id="31" name="Rectangle 30"/>
          <p:cNvSpPr/>
          <p:nvPr/>
        </p:nvSpPr>
        <p:spPr>
          <a:xfrm>
            <a:off x="7909724" y="1602932"/>
            <a:ext cx="3825076" cy="21975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solidFill>
                <a:prstClr val="black"/>
              </a:solidFill>
              <a:latin typeface="Calibri"/>
            </a:endParaRPr>
          </a:p>
        </p:txBody>
      </p:sp>
      <p:pic>
        <p:nvPicPr>
          <p:cNvPr id="32" name="Picture 31"/>
          <p:cNvPicPr>
            <a:picLocks noChangeAspect="1"/>
          </p:cNvPicPr>
          <p:nvPr/>
        </p:nvPicPr>
        <p:blipFill>
          <a:blip r:embed="rId9">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9543263" y="1615188"/>
            <a:ext cx="2150970" cy="2140161"/>
          </a:xfrm>
          <a:prstGeom prst="rect">
            <a:avLst/>
          </a:prstGeom>
        </p:spPr>
      </p:pic>
      <p:sp>
        <p:nvSpPr>
          <p:cNvPr id="33" name="TextBox 32"/>
          <p:cNvSpPr txBox="1"/>
          <p:nvPr/>
        </p:nvSpPr>
        <p:spPr>
          <a:xfrm>
            <a:off x="7909724" y="1708307"/>
            <a:ext cx="1755240" cy="1785104"/>
          </a:xfrm>
          <a:prstGeom prst="rect">
            <a:avLst/>
          </a:prstGeom>
          <a:noFill/>
        </p:spPr>
        <p:txBody>
          <a:bodyPr wrap="square" rtlCol="0">
            <a:spAutoFit/>
          </a:bodyPr>
          <a:lstStyle/>
          <a:p>
            <a:r>
              <a:rPr lang="en-GB" sz="1600" b="1" dirty="0">
                <a:solidFill>
                  <a:srgbClr val="1F497D"/>
                </a:solidFill>
                <a:latin typeface="Gadugi" panose="020B0502040204020203" pitchFamily="34" charset="0"/>
                <a:cs typeface="Arial" panose="020B0604020202020204" pitchFamily="34" charset="0"/>
              </a:rPr>
              <a:t>Domestic Abuse </a:t>
            </a:r>
            <a:r>
              <a:rPr lang="en-GB" sz="1400" dirty="0">
                <a:solidFill>
                  <a:srgbClr val="1F497D"/>
                </a:solidFill>
                <a:latin typeface="Gadugi" panose="020B0502040204020203" pitchFamily="34" charset="0"/>
                <a:cs typeface="Arial" panose="020B0604020202020204" pitchFamily="34" charset="0"/>
              </a:rPr>
              <a:t>is the main parental </a:t>
            </a:r>
            <a:r>
              <a:rPr lang="en-GB" sz="1600" b="1" dirty="0">
                <a:solidFill>
                  <a:srgbClr val="1F497D"/>
                </a:solidFill>
                <a:latin typeface="Gadugi" panose="020B0502040204020203" pitchFamily="34" charset="0"/>
                <a:cs typeface="Arial" panose="020B0604020202020204" pitchFamily="34" charset="0"/>
              </a:rPr>
              <a:t>risk factor </a:t>
            </a:r>
            <a:r>
              <a:rPr lang="en-GB" sz="1400" dirty="0">
                <a:solidFill>
                  <a:srgbClr val="1F497D"/>
                </a:solidFill>
                <a:latin typeface="Gadugi" panose="020B0502040204020203" pitchFamily="34" charset="0"/>
                <a:cs typeface="Arial" panose="020B0604020202020204" pitchFamily="34" charset="0"/>
              </a:rPr>
              <a:t>leading to children becoming subject of a </a:t>
            </a:r>
            <a:r>
              <a:rPr lang="en-GB" sz="1600" b="1" dirty="0">
                <a:solidFill>
                  <a:srgbClr val="1F497D"/>
                </a:solidFill>
                <a:latin typeface="Gadugi" panose="020B0502040204020203" pitchFamily="34" charset="0"/>
                <a:cs typeface="Arial" panose="020B0604020202020204" pitchFamily="34" charset="0"/>
              </a:rPr>
              <a:t>Child Protection Plan</a:t>
            </a:r>
          </a:p>
        </p:txBody>
      </p:sp>
      <p:pic>
        <p:nvPicPr>
          <p:cNvPr id="24" name="Picture 23">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9432" y="1694880"/>
            <a:ext cx="2079210" cy="895920"/>
          </a:xfrm>
          <a:prstGeom prst="rect">
            <a:avLst/>
          </a:prstGeom>
          <a:solidFill>
            <a:schemeClr val="bg1"/>
          </a:solidFill>
          <a:ln>
            <a:solidFill>
              <a:schemeClr val="accent1"/>
            </a:solidFill>
          </a:ln>
        </p:spPr>
      </p:pic>
      <p:grpSp>
        <p:nvGrpSpPr>
          <p:cNvPr id="26" name="Group 25"/>
          <p:cNvGrpSpPr/>
          <p:nvPr/>
        </p:nvGrpSpPr>
        <p:grpSpPr>
          <a:xfrm>
            <a:off x="4321640" y="3192093"/>
            <a:ext cx="1294958" cy="689077"/>
            <a:chOff x="3821" y="84144"/>
            <a:chExt cx="3086795" cy="648000"/>
          </a:xfrm>
        </p:grpSpPr>
        <p:sp>
          <p:nvSpPr>
            <p:cNvPr id="27" name="Rounded Rectangle 26"/>
            <p:cNvSpPr/>
            <p:nvPr/>
          </p:nvSpPr>
          <p:spPr>
            <a:xfrm>
              <a:off x="3821" y="84144"/>
              <a:ext cx="3086795" cy="648000"/>
            </a:xfrm>
            <a:prstGeom prst="roundRect">
              <a:avLst>
                <a:gd name="adj" fmla="val 1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8" name="Rounded Rectangle 4"/>
            <p:cNvSpPr/>
            <p:nvPr/>
          </p:nvSpPr>
          <p:spPr>
            <a:xfrm>
              <a:off x="3821" y="84144"/>
              <a:ext cx="3086795" cy="43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defTabSz="666750">
                <a:lnSpc>
                  <a:spcPct val="90000"/>
                </a:lnSpc>
                <a:spcBef>
                  <a:spcPct val="0"/>
                </a:spcBef>
                <a:spcAft>
                  <a:spcPct val="35000"/>
                </a:spcAft>
              </a:pPr>
              <a:r>
                <a:rPr lang="en-GB" dirty="0">
                  <a:solidFill>
                    <a:prstClr val="white"/>
                  </a:solidFill>
                  <a:latin typeface="Gadugi" panose="020B0502040204020203" pitchFamily="34" charset="0"/>
                </a:rPr>
                <a:t>Get help</a:t>
              </a:r>
            </a:p>
          </p:txBody>
        </p:sp>
      </p:grpSp>
      <p:pic>
        <p:nvPicPr>
          <p:cNvPr id="11" name="Picture 10">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48525" y="5244164"/>
            <a:ext cx="3920527" cy="1407369"/>
          </a:xfrm>
          <a:prstGeom prst="rect">
            <a:avLst/>
          </a:prstGeom>
        </p:spPr>
      </p:pic>
      <p:pic>
        <p:nvPicPr>
          <p:cNvPr id="23" name="Picture 22">
            <a:hlinkClick r:id="rId12"/>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4619607">
            <a:off x="6273714" y="5557585"/>
            <a:ext cx="702398" cy="702398"/>
          </a:xfrm>
          <a:prstGeom prst="rect">
            <a:avLst/>
          </a:prstGeom>
        </p:spPr>
      </p:pic>
      <p:pic>
        <p:nvPicPr>
          <p:cNvPr id="30" name="Picture 29">
            <a:hlinkClick r:id="rId10"/>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39753">
            <a:off x="4319587" y="2603058"/>
            <a:ext cx="451796" cy="462753"/>
          </a:xfrm>
          <a:prstGeom prst="rect">
            <a:avLst/>
          </a:prstGeom>
        </p:spPr>
      </p:pic>
      <p:sp>
        <p:nvSpPr>
          <p:cNvPr id="35" name="Rounded Rectangle 34"/>
          <p:cNvSpPr/>
          <p:nvPr/>
        </p:nvSpPr>
        <p:spPr>
          <a:xfrm>
            <a:off x="4233174" y="3626218"/>
            <a:ext cx="4554170" cy="15479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solidFill>
                <a:prstClr val="black"/>
              </a:solidFill>
              <a:latin typeface="Calibri"/>
            </a:endParaRPr>
          </a:p>
        </p:txBody>
      </p:sp>
      <p:sp>
        <p:nvSpPr>
          <p:cNvPr id="36" name="TextBox 35"/>
          <p:cNvSpPr txBox="1"/>
          <p:nvPr/>
        </p:nvSpPr>
        <p:spPr>
          <a:xfrm>
            <a:off x="4634274" y="3650386"/>
            <a:ext cx="4153070" cy="1477328"/>
          </a:xfrm>
          <a:prstGeom prst="rect">
            <a:avLst/>
          </a:prstGeom>
          <a:noFill/>
        </p:spPr>
        <p:txBody>
          <a:bodyPr wrap="square" rtlCol="0">
            <a:spAutoFit/>
          </a:bodyPr>
          <a:lstStyle/>
          <a:p>
            <a:r>
              <a:rPr lang="en-US" dirty="0">
                <a:solidFill>
                  <a:srgbClr val="4BACC6">
                    <a:lumMod val="50000"/>
                  </a:srgbClr>
                </a:solidFill>
                <a:latin typeface="Gadugi" panose="020B0502040204020203" pitchFamily="34" charset="0"/>
              </a:rPr>
              <a:t>Domestic Abuse is </a:t>
            </a:r>
            <a:r>
              <a:rPr lang="en-US" b="1" dirty="0">
                <a:solidFill>
                  <a:srgbClr val="4BACC6">
                    <a:lumMod val="50000"/>
                  </a:srgbClr>
                </a:solidFill>
                <a:latin typeface="Gadugi" panose="020B0502040204020203" pitchFamily="34" charset="0"/>
              </a:rPr>
              <a:t>not the fault of children </a:t>
            </a:r>
            <a:r>
              <a:rPr lang="en-US" dirty="0">
                <a:solidFill>
                  <a:srgbClr val="4BACC6">
                    <a:lumMod val="50000"/>
                  </a:srgbClr>
                </a:solidFill>
                <a:latin typeface="Gadugi" panose="020B0502040204020203" pitchFamily="34" charset="0"/>
              </a:rPr>
              <a:t>in the home.  </a:t>
            </a:r>
            <a:r>
              <a:rPr lang="en-US" b="1" dirty="0">
                <a:solidFill>
                  <a:srgbClr val="4BACC6">
                    <a:lumMod val="50000"/>
                  </a:srgbClr>
                </a:solidFill>
                <a:latin typeface="Gadugi" panose="020B0502040204020203" pitchFamily="34" charset="0"/>
              </a:rPr>
              <a:t>Harbour </a:t>
            </a:r>
            <a:r>
              <a:rPr lang="en-US" dirty="0">
                <a:solidFill>
                  <a:srgbClr val="4BACC6">
                    <a:lumMod val="50000"/>
                  </a:srgbClr>
                </a:solidFill>
                <a:latin typeface="Gadugi" panose="020B0502040204020203" pitchFamily="34" charset="0"/>
              </a:rPr>
              <a:t>can help young people deal with the affects of </a:t>
            </a:r>
            <a:r>
              <a:rPr lang="en-US" b="1" dirty="0">
                <a:solidFill>
                  <a:srgbClr val="4BACC6">
                    <a:lumMod val="50000"/>
                  </a:srgbClr>
                </a:solidFill>
                <a:latin typeface="Gadugi" panose="020B0502040204020203" pitchFamily="34" charset="0"/>
              </a:rPr>
              <a:t>witnessing domestic abuse </a:t>
            </a:r>
            <a:r>
              <a:rPr lang="en-US" dirty="0">
                <a:solidFill>
                  <a:srgbClr val="4BACC6">
                    <a:lumMod val="50000"/>
                  </a:srgbClr>
                </a:solidFill>
                <a:latin typeface="Gadugi" panose="020B0502040204020203" pitchFamily="34" charset="0"/>
              </a:rPr>
              <a:t>through </a:t>
            </a:r>
            <a:r>
              <a:rPr lang="en-US" b="1" dirty="0">
                <a:solidFill>
                  <a:srgbClr val="4BACC6">
                    <a:lumMod val="50000"/>
                  </a:srgbClr>
                </a:solidFill>
                <a:latin typeface="Gadugi" panose="020B0502040204020203" pitchFamily="34" charset="0"/>
              </a:rPr>
              <a:t>individual support</a:t>
            </a:r>
            <a:r>
              <a:rPr lang="en-US" dirty="0">
                <a:solidFill>
                  <a:srgbClr val="4BACC6">
                    <a:lumMod val="50000"/>
                  </a:srgbClr>
                </a:solidFill>
                <a:latin typeface="Gadugi" panose="020B0502040204020203" pitchFamily="34" charset="0"/>
              </a:rPr>
              <a:t>. </a:t>
            </a:r>
            <a:endParaRPr lang="en-GB" dirty="0">
              <a:solidFill>
                <a:srgbClr val="4BACC6">
                  <a:lumMod val="50000"/>
                </a:srgbClr>
              </a:solidFill>
              <a:latin typeface="Gadugi" panose="020B0502040204020203" pitchFamily="34" charset="0"/>
            </a:endParaRPr>
          </a:p>
        </p:txBody>
      </p:sp>
    </p:spTree>
    <p:extLst>
      <p:ext uri="{BB962C8B-B14F-4D97-AF65-F5344CB8AC3E}">
        <p14:creationId xmlns:p14="http://schemas.microsoft.com/office/powerpoint/2010/main" val="4008184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666" y="31908"/>
            <a:ext cx="4968552" cy="646331"/>
          </a:xfrm>
          <a:prstGeom prst="rect">
            <a:avLst/>
          </a:prstGeom>
          <a:noFill/>
        </p:spPr>
        <p:txBody>
          <a:bodyPr wrap="square" rtlCol="0">
            <a:spAutoFit/>
          </a:bodyPr>
          <a:lstStyle/>
          <a:p>
            <a:r>
              <a:rPr lang="en-GB" sz="3600" dirty="0">
                <a:solidFill>
                  <a:srgbClr val="1F497D"/>
                </a:solidFill>
                <a:latin typeface="Gill Sans MT" panose="020B0502020104020203" pitchFamily="34" charset="0"/>
              </a:rPr>
              <a:t>Neglect</a:t>
            </a:r>
          </a:p>
        </p:txBody>
      </p:sp>
      <p:graphicFrame>
        <p:nvGraphicFramePr>
          <p:cNvPr id="12" name="Table 11"/>
          <p:cNvGraphicFramePr>
            <a:graphicFrameLocks noGrp="1"/>
          </p:cNvGraphicFramePr>
          <p:nvPr>
            <p:extLst>
              <p:ext uri="{D42A27DB-BD31-4B8C-83A1-F6EECF244321}">
                <p14:modId xmlns:p14="http://schemas.microsoft.com/office/powerpoint/2010/main" val="2832847786"/>
              </p:ext>
            </p:extLst>
          </p:nvPr>
        </p:nvGraphicFramePr>
        <p:xfrm>
          <a:off x="357077" y="753231"/>
          <a:ext cx="11087100" cy="612529"/>
        </p:xfrm>
        <a:graphic>
          <a:graphicData uri="http://schemas.openxmlformats.org/drawingml/2006/table">
            <a:tbl>
              <a:tblPr firstRow="1" bandRow="1">
                <a:tableStyleId>{5C22544A-7EE6-4342-B048-85BDC9FD1C3A}</a:tableStyleId>
              </a:tblPr>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gridCol w="3695700">
                  <a:extLst>
                    <a:ext uri="{9D8B030D-6E8A-4147-A177-3AD203B41FA5}">
                      <a16:colId xmlns:a16="http://schemas.microsoft.com/office/drawing/2014/main" val="20002"/>
                    </a:ext>
                  </a:extLst>
                </a:gridCol>
              </a:tblGrid>
              <a:tr h="612529">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2765368130"/>
              </p:ext>
            </p:extLst>
          </p:nvPr>
        </p:nvGraphicFramePr>
        <p:xfrm>
          <a:off x="357077" y="1701026"/>
          <a:ext cx="3360728" cy="4675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owchart: Terminator 13">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8"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500841" cy="369332"/>
          </a:xfrm>
          <a:prstGeom prst="rect">
            <a:avLst/>
          </a:prstGeom>
          <a:noFill/>
        </p:spPr>
        <p:txBody>
          <a:bodyPr wrap="square" rtlCol="0">
            <a:spAutoFit/>
          </a:bodyPr>
          <a:lstStyle/>
          <a:p>
            <a:pPr algn="ctr"/>
            <a:r>
              <a:rPr lang="en-GB" dirty="0">
                <a:solidFill>
                  <a:srgbClr val="1F497D"/>
                </a:solidFill>
                <a:latin typeface="Calibri"/>
              </a:rPr>
              <a:t>13</a:t>
            </a:r>
          </a:p>
        </p:txBody>
      </p:sp>
      <p:pic>
        <p:nvPicPr>
          <p:cNvPr id="30" name="Picture 2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97948" y="1537963"/>
            <a:ext cx="3330929" cy="1829540"/>
          </a:xfrm>
          <a:prstGeom prst="rect">
            <a:avLst/>
          </a:prstGeom>
        </p:spPr>
      </p:pic>
      <p:sp>
        <p:nvSpPr>
          <p:cNvPr id="31" name="TextBox 30"/>
          <p:cNvSpPr txBox="1"/>
          <p:nvPr/>
        </p:nvSpPr>
        <p:spPr>
          <a:xfrm>
            <a:off x="6907682" y="1328809"/>
            <a:ext cx="2636493" cy="584775"/>
          </a:xfrm>
          <a:prstGeom prst="rect">
            <a:avLst/>
          </a:prstGeom>
          <a:noFill/>
        </p:spPr>
        <p:txBody>
          <a:bodyPr wrap="square" rtlCol="0">
            <a:spAutoFit/>
          </a:bodyPr>
          <a:lstStyle/>
          <a:p>
            <a:r>
              <a:rPr lang="en-GB" sz="1600" b="1" i="1" dirty="0">
                <a:solidFill>
                  <a:prstClr val="black"/>
                </a:solidFill>
                <a:latin typeface="Gadugi" panose="020B0502040204020203" pitchFamily="34" charset="0"/>
              </a:rPr>
              <a:t>Neglect Video: Michelle's Story</a:t>
            </a:r>
          </a:p>
        </p:txBody>
      </p:sp>
      <p:pic>
        <p:nvPicPr>
          <p:cNvPr id="32" name="Picture 31">
            <a:hlinkClick r:id="rId9"/>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19376" y="2081571"/>
            <a:ext cx="491825" cy="346295"/>
          </a:xfrm>
          <a:prstGeom prst="rect">
            <a:avLst/>
          </a:prstGeom>
        </p:spPr>
      </p:pic>
      <p:grpSp>
        <p:nvGrpSpPr>
          <p:cNvPr id="33" name="Group 32"/>
          <p:cNvGrpSpPr/>
          <p:nvPr/>
        </p:nvGrpSpPr>
        <p:grpSpPr>
          <a:xfrm>
            <a:off x="6229073" y="3428725"/>
            <a:ext cx="1379040" cy="2195035"/>
            <a:chOff x="-8292544" y="914134"/>
            <a:chExt cx="5085260" cy="4752733"/>
          </a:xfrm>
        </p:grpSpPr>
        <p:sp>
          <p:nvSpPr>
            <p:cNvPr id="35" name="Rounded Rectangle 34"/>
            <p:cNvSpPr/>
            <p:nvPr/>
          </p:nvSpPr>
          <p:spPr>
            <a:xfrm>
              <a:off x="-8292544" y="914134"/>
              <a:ext cx="4676172" cy="4752733"/>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36" name="Rounded Rectangle 4"/>
            <p:cNvSpPr txBox="1"/>
            <p:nvPr/>
          </p:nvSpPr>
          <p:spPr>
            <a:xfrm>
              <a:off x="-7928599" y="924213"/>
              <a:ext cx="4721315" cy="45612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sz="1600" dirty="0">
                  <a:solidFill>
                    <a:srgbClr val="8064A2">
                      <a:lumMod val="50000"/>
                    </a:srgbClr>
                  </a:solidFill>
                  <a:latin typeface="Gadugi" panose="020B0502040204020203" pitchFamily="34" charset="0"/>
                </a:rPr>
                <a:t>Two identical trees can provide</a:t>
              </a:r>
              <a:r>
                <a:rPr lang="en-GB" sz="1600" b="1" dirty="0">
                  <a:solidFill>
                    <a:srgbClr val="8064A2">
                      <a:lumMod val="50000"/>
                    </a:srgbClr>
                  </a:solidFill>
                  <a:latin typeface="Gadugi" panose="020B0502040204020203" pitchFamily="34" charset="0"/>
                </a:rPr>
                <a:t> </a:t>
              </a:r>
              <a:r>
                <a:rPr lang="en-GB" sz="1600" dirty="0">
                  <a:solidFill>
                    <a:srgbClr val="8064A2">
                      <a:lumMod val="50000"/>
                    </a:srgbClr>
                  </a:solidFill>
                  <a:latin typeface="Gadugi" panose="020B0502040204020203" pitchFamily="34" charset="0"/>
                </a:rPr>
                <a:t>a</a:t>
              </a:r>
              <a:r>
                <a:rPr lang="en-GB" sz="1600" b="1" dirty="0">
                  <a:solidFill>
                    <a:srgbClr val="8064A2">
                      <a:lumMod val="50000"/>
                    </a:srgbClr>
                  </a:solidFill>
                  <a:latin typeface="Gadugi" panose="020B0502040204020203" pitchFamily="34" charset="0"/>
                </a:rPr>
                <a:t> visual example of nurturing or neglect</a:t>
              </a:r>
              <a:r>
                <a:rPr lang="en-GB" sz="1600" dirty="0">
                  <a:solidFill>
                    <a:srgbClr val="8064A2">
                      <a:lumMod val="50000"/>
                    </a:srgbClr>
                  </a:solidFill>
                  <a:latin typeface="Gadugi" panose="020B0502040204020203" pitchFamily="34" charset="0"/>
                </a:rPr>
                <a:t>. </a:t>
              </a:r>
            </a:p>
          </p:txBody>
        </p:sp>
      </p:grpSp>
      <p:grpSp>
        <p:nvGrpSpPr>
          <p:cNvPr id="37" name="Group 36"/>
          <p:cNvGrpSpPr/>
          <p:nvPr/>
        </p:nvGrpSpPr>
        <p:grpSpPr>
          <a:xfrm>
            <a:off x="6801407" y="5632537"/>
            <a:ext cx="5390593" cy="921507"/>
            <a:chOff x="-1146464" y="1011665"/>
            <a:chExt cx="4732415" cy="5551784"/>
          </a:xfrm>
        </p:grpSpPr>
        <p:sp>
          <p:nvSpPr>
            <p:cNvPr id="38" name="Rounded Rectangle 37"/>
            <p:cNvSpPr/>
            <p:nvPr/>
          </p:nvSpPr>
          <p:spPr>
            <a:xfrm>
              <a:off x="-1146464" y="1038830"/>
              <a:ext cx="4692402" cy="5524619"/>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39" name="Rounded Rectangle 4"/>
            <p:cNvSpPr txBox="1"/>
            <p:nvPr/>
          </p:nvSpPr>
          <p:spPr>
            <a:xfrm>
              <a:off x="-1101853" y="1011665"/>
              <a:ext cx="4687804" cy="2701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200">
                <a:lnSpc>
                  <a:spcPct val="90000"/>
                </a:lnSpc>
                <a:spcBef>
                  <a:spcPct val="0"/>
                </a:spcBef>
                <a:spcAft>
                  <a:spcPts val="600"/>
                </a:spcAft>
              </a:pPr>
              <a:r>
                <a:rPr lang="en-GB" sz="1600" b="1" dirty="0">
                  <a:solidFill>
                    <a:srgbClr val="8064A2">
                      <a:lumMod val="50000"/>
                    </a:srgbClr>
                  </a:solidFill>
                  <a:latin typeface="Gadugi" panose="020B0502040204020203" pitchFamily="34" charset="0"/>
                </a:rPr>
                <a:t>The outcome is strikingly different, isn't it? </a:t>
              </a:r>
            </a:p>
            <a:p>
              <a:pPr marL="0" lvl="1" defTabSz="711200">
                <a:lnSpc>
                  <a:spcPct val="90000"/>
                </a:lnSpc>
                <a:spcBef>
                  <a:spcPct val="0"/>
                </a:spcBef>
                <a:spcAft>
                  <a:spcPts val="600"/>
                </a:spcAft>
              </a:pPr>
              <a:r>
                <a:rPr lang="en-GB" sz="1600" dirty="0">
                  <a:solidFill>
                    <a:srgbClr val="8064A2">
                      <a:lumMod val="50000"/>
                    </a:srgbClr>
                  </a:solidFill>
                  <a:latin typeface="Gadugi" panose="020B0502040204020203" pitchFamily="34" charset="0"/>
                </a:rPr>
                <a:t>The neglected tree is struggling, the tree that received care </a:t>
              </a:r>
              <a:r>
                <a:rPr lang="en-GB" sz="1600" dirty="0" smtClean="0">
                  <a:solidFill>
                    <a:srgbClr val="8064A2">
                      <a:lumMod val="50000"/>
                    </a:srgbClr>
                  </a:solidFill>
                  <a:latin typeface="Gadugi" panose="020B0502040204020203" pitchFamily="34" charset="0"/>
                </a:rPr>
                <a:t>and </a:t>
              </a:r>
              <a:r>
                <a:rPr lang="en-GB" sz="1600" dirty="0">
                  <a:solidFill>
                    <a:srgbClr val="8064A2">
                      <a:lumMod val="50000"/>
                    </a:srgbClr>
                  </a:solidFill>
                  <a:latin typeface="Gadugi" panose="020B0502040204020203" pitchFamily="34" charset="0"/>
                </a:rPr>
                <a:t>attention is thriving.</a:t>
              </a:r>
            </a:p>
          </p:txBody>
        </p:sp>
      </p:gr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7733" y="3428725"/>
            <a:ext cx="2402690" cy="2196386"/>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23583" y="3455507"/>
            <a:ext cx="2757082" cy="2172762"/>
          </a:xfrm>
          <a:prstGeom prst="rect">
            <a:avLst/>
          </a:prstGeom>
        </p:spPr>
      </p:pic>
      <p:sp>
        <p:nvSpPr>
          <p:cNvPr id="40" name="TextBox 39"/>
          <p:cNvSpPr txBox="1"/>
          <p:nvPr/>
        </p:nvSpPr>
        <p:spPr>
          <a:xfrm>
            <a:off x="3803740" y="3438428"/>
            <a:ext cx="2042272" cy="2031325"/>
          </a:xfrm>
          <a:prstGeom prst="rect">
            <a:avLst/>
          </a:prstGeom>
          <a:noFill/>
        </p:spPr>
        <p:txBody>
          <a:bodyPr wrap="square" rtlCol="0">
            <a:spAutoFit/>
          </a:bodyPr>
          <a:lstStyle/>
          <a:p>
            <a:r>
              <a:rPr lang="en-GB" sz="1400" dirty="0">
                <a:solidFill>
                  <a:prstClr val="white"/>
                </a:solidFill>
                <a:latin typeface="Calibri"/>
              </a:rPr>
              <a:t>This tree received very little care or water; </a:t>
            </a:r>
          </a:p>
          <a:p>
            <a:r>
              <a:rPr lang="en-GB" sz="1400" dirty="0">
                <a:solidFill>
                  <a:prstClr val="white"/>
                </a:solidFill>
                <a:latin typeface="Calibri"/>
              </a:rPr>
              <a:t>the people </a:t>
            </a:r>
          </a:p>
          <a:p>
            <a:r>
              <a:rPr lang="en-GB" sz="1400" dirty="0">
                <a:solidFill>
                  <a:prstClr val="white"/>
                </a:solidFill>
                <a:latin typeface="Calibri"/>
              </a:rPr>
              <a:t>close by</a:t>
            </a:r>
          </a:p>
          <a:p>
            <a:r>
              <a:rPr lang="en-GB" sz="1400" dirty="0">
                <a:solidFill>
                  <a:prstClr val="white"/>
                </a:solidFill>
                <a:latin typeface="Calibri"/>
              </a:rPr>
              <a:t> had </a:t>
            </a:r>
          </a:p>
          <a:p>
            <a:r>
              <a:rPr lang="en-GB" sz="1400" dirty="0">
                <a:solidFill>
                  <a:prstClr val="white"/>
                </a:solidFill>
                <a:latin typeface="Calibri"/>
              </a:rPr>
              <a:t>no</a:t>
            </a:r>
          </a:p>
          <a:p>
            <a:r>
              <a:rPr lang="en-GB" sz="1400" dirty="0">
                <a:solidFill>
                  <a:prstClr val="white"/>
                </a:solidFill>
                <a:latin typeface="Calibri"/>
              </a:rPr>
              <a:t>interest </a:t>
            </a:r>
          </a:p>
          <a:p>
            <a:r>
              <a:rPr lang="en-GB" sz="1400" dirty="0">
                <a:solidFill>
                  <a:prstClr val="white"/>
                </a:solidFill>
                <a:latin typeface="Calibri"/>
              </a:rPr>
              <a:t>In this </a:t>
            </a:r>
          </a:p>
          <a:p>
            <a:r>
              <a:rPr lang="en-GB" sz="1400" dirty="0">
                <a:solidFill>
                  <a:prstClr val="white"/>
                </a:solidFill>
                <a:latin typeface="Calibri"/>
              </a:rPr>
              <a:t>tree</a:t>
            </a:r>
          </a:p>
        </p:txBody>
      </p:sp>
      <p:sp>
        <p:nvSpPr>
          <p:cNvPr id="41" name="TextBox 40"/>
          <p:cNvSpPr txBox="1"/>
          <p:nvPr/>
        </p:nvSpPr>
        <p:spPr>
          <a:xfrm>
            <a:off x="7497175" y="3586085"/>
            <a:ext cx="2586172" cy="1077218"/>
          </a:xfrm>
          <a:prstGeom prst="rect">
            <a:avLst/>
          </a:prstGeom>
          <a:noFill/>
        </p:spPr>
        <p:txBody>
          <a:bodyPr wrap="square" rtlCol="0">
            <a:spAutoFit/>
          </a:bodyPr>
          <a:lstStyle/>
          <a:p>
            <a:r>
              <a:rPr lang="en-GB" sz="1600" dirty="0">
                <a:solidFill>
                  <a:prstClr val="white"/>
                </a:solidFill>
                <a:latin typeface="Calibri"/>
              </a:rPr>
              <a:t>People by this tree looked after it, watered </a:t>
            </a:r>
          </a:p>
          <a:p>
            <a:r>
              <a:rPr lang="en-GB" sz="1600" dirty="0">
                <a:solidFill>
                  <a:prstClr val="white"/>
                </a:solidFill>
                <a:latin typeface="Calibri"/>
              </a:rPr>
              <a:t>and cared </a:t>
            </a:r>
          </a:p>
          <a:p>
            <a:r>
              <a:rPr lang="en-GB" sz="1600" dirty="0">
                <a:solidFill>
                  <a:prstClr val="white"/>
                </a:solidFill>
                <a:latin typeface="Calibri"/>
              </a:rPr>
              <a:t>for it </a:t>
            </a:r>
          </a:p>
        </p:txBody>
      </p:sp>
      <p:pic>
        <p:nvPicPr>
          <p:cNvPr id="42" name="Picture 41">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86462" y="1395564"/>
            <a:ext cx="2214945" cy="1927989"/>
          </a:xfrm>
          <a:prstGeom prst="rect">
            <a:avLst/>
          </a:prstGeom>
        </p:spPr>
      </p:pic>
      <p:pic>
        <p:nvPicPr>
          <p:cNvPr id="44" name="Picture 43">
            <a:hlinkClick r:id="rId14"/>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193976">
            <a:off x="3846260" y="2267673"/>
            <a:ext cx="724384" cy="724384"/>
          </a:xfrm>
          <a:prstGeom prst="rect">
            <a:avLst/>
          </a:prstGeom>
        </p:spPr>
      </p:pic>
    </p:spTree>
    <p:extLst>
      <p:ext uri="{BB962C8B-B14F-4D97-AF65-F5344CB8AC3E}">
        <p14:creationId xmlns:p14="http://schemas.microsoft.com/office/powerpoint/2010/main" val="3322400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6395" y="102456"/>
            <a:ext cx="4968552" cy="707886"/>
          </a:xfrm>
          <a:prstGeom prst="rect">
            <a:avLst/>
          </a:prstGeom>
          <a:noFill/>
        </p:spPr>
        <p:txBody>
          <a:bodyPr wrap="square" rtlCol="0">
            <a:spAutoFit/>
          </a:bodyPr>
          <a:lstStyle/>
          <a:p>
            <a:r>
              <a:rPr lang="en-GB" sz="4000" dirty="0">
                <a:solidFill>
                  <a:srgbClr val="1F497D"/>
                </a:solidFill>
                <a:latin typeface="Gill Sans MT" panose="020B0502020104020203" pitchFamily="34" charset="0"/>
              </a:rPr>
              <a:t>Neglect</a:t>
            </a:r>
          </a:p>
        </p:txBody>
      </p:sp>
      <p:graphicFrame>
        <p:nvGraphicFramePr>
          <p:cNvPr id="12" name="Table 11"/>
          <p:cNvGraphicFramePr>
            <a:graphicFrameLocks noGrp="1"/>
          </p:cNvGraphicFramePr>
          <p:nvPr>
            <p:extLst>
              <p:ext uri="{D42A27DB-BD31-4B8C-83A1-F6EECF244321}">
                <p14:modId xmlns:p14="http://schemas.microsoft.com/office/powerpoint/2010/main" val="1355148125"/>
              </p:ext>
            </p:extLst>
          </p:nvPr>
        </p:nvGraphicFramePr>
        <p:xfrm>
          <a:off x="366395" y="831923"/>
          <a:ext cx="10944225" cy="561449"/>
        </p:xfrm>
        <a:graphic>
          <a:graphicData uri="http://schemas.openxmlformats.org/drawingml/2006/table">
            <a:tbl>
              <a:tblPr firstRow="1" bandRow="1">
                <a:tableStyleId>{5C22544A-7EE6-4342-B048-85BDC9FD1C3A}</a:tableStyleId>
              </a:tblPr>
              <a:tblGrid>
                <a:gridCol w="3648075">
                  <a:extLst>
                    <a:ext uri="{9D8B030D-6E8A-4147-A177-3AD203B41FA5}">
                      <a16:colId xmlns:a16="http://schemas.microsoft.com/office/drawing/2014/main" val="20000"/>
                    </a:ext>
                  </a:extLst>
                </a:gridCol>
                <a:gridCol w="3648075">
                  <a:extLst>
                    <a:ext uri="{9D8B030D-6E8A-4147-A177-3AD203B41FA5}">
                      <a16:colId xmlns:a16="http://schemas.microsoft.com/office/drawing/2014/main" val="20001"/>
                    </a:ext>
                  </a:extLst>
                </a:gridCol>
                <a:gridCol w="3648075">
                  <a:extLst>
                    <a:ext uri="{9D8B030D-6E8A-4147-A177-3AD203B41FA5}">
                      <a16:colId xmlns:a16="http://schemas.microsoft.com/office/drawing/2014/main" val="20002"/>
                    </a:ext>
                  </a:extLst>
                </a:gridCol>
              </a:tblGrid>
              <a:tr h="561449">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a:t>
                      </a:r>
                      <a:r>
                        <a:rPr lang="en-GB" sz="2400" b="0" i="1" baseline="0" dirty="0" smtClean="0"/>
                        <a:t>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sp>
        <p:nvSpPr>
          <p:cNvPr id="27" name="Flowchart: Terminator 26">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8" name="Flowchart: Terminator 27">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9" name="Flowchart: Terminator 28">
            <a:hlinkClick r:id="rId3"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33" name="TextBox 32"/>
          <p:cNvSpPr txBox="1"/>
          <p:nvPr/>
        </p:nvSpPr>
        <p:spPr>
          <a:xfrm>
            <a:off x="6361740" y="6450146"/>
            <a:ext cx="526348" cy="369332"/>
          </a:xfrm>
          <a:prstGeom prst="rect">
            <a:avLst/>
          </a:prstGeom>
          <a:noFill/>
        </p:spPr>
        <p:txBody>
          <a:bodyPr wrap="square" rtlCol="0">
            <a:spAutoFit/>
          </a:bodyPr>
          <a:lstStyle/>
          <a:p>
            <a:pPr algn="ctr"/>
            <a:r>
              <a:rPr lang="en-GB" dirty="0">
                <a:solidFill>
                  <a:srgbClr val="1F497D"/>
                </a:solidFill>
                <a:latin typeface="Calibri"/>
              </a:rPr>
              <a:t>14</a:t>
            </a:r>
          </a:p>
        </p:txBody>
      </p:sp>
      <p:sp>
        <p:nvSpPr>
          <p:cNvPr id="17" name="Rounded Rectangular Callout 16"/>
          <p:cNvSpPr/>
          <p:nvPr/>
        </p:nvSpPr>
        <p:spPr>
          <a:xfrm>
            <a:off x="6808981" y="1657936"/>
            <a:ext cx="4659119" cy="3075989"/>
          </a:xfrm>
          <a:prstGeom prst="wedgeRoundRectCallout">
            <a:avLst>
              <a:gd name="adj1" fmla="val -2917"/>
              <a:gd name="adj2" fmla="val 6838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solidFill>
                <a:prstClr val="black"/>
              </a:solidFill>
              <a:latin typeface="Calibri"/>
            </a:endParaRPr>
          </a:p>
        </p:txBody>
      </p:sp>
      <p:sp>
        <p:nvSpPr>
          <p:cNvPr id="16" name="TextBox 15"/>
          <p:cNvSpPr txBox="1"/>
          <p:nvPr/>
        </p:nvSpPr>
        <p:spPr>
          <a:xfrm>
            <a:off x="7114532" y="1667699"/>
            <a:ext cx="3972567" cy="2554545"/>
          </a:xfrm>
          <a:prstGeom prst="rect">
            <a:avLst/>
          </a:prstGeom>
          <a:noFill/>
        </p:spPr>
        <p:txBody>
          <a:bodyPr wrap="square" rtlCol="0">
            <a:spAutoFit/>
          </a:bodyPr>
          <a:lstStyle/>
          <a:p>
            <a:r>
              <a:rPr lang="en-US" sz="1600" dirty="0">
                <a:solidFill>
                  <a:srgbClr val="8064A2">
                    <a:lumMod val="50000"/>
                  </a:srgbClr>
                </a:solidFill>
                <a:latin typeface="Gadugi" panose="020B0502040204020203" pitchFamily="34" charset="0"/>
              </a:rPr>
              <a:t>When I first met you I knew I could trust you; </a:t>
            </a:r>
            <a:r>
              <a:rPr lang="en-US" sz="1600" b="1" dirty="0">
                <a:solidFill>
                  <a:srgbClr val="8064A2">
                    <a:lumMod val="50000"/>
                  </a:srgbClr>
                </a:solidFill>
                <a:latin typeface="Gadugi" panose="020B0502040204020203" pitchFamily="34" charset="0"/>
              </a:rPr>
              <a:t>everything in my life changed</a:t>
            </a:r>
            <a:r>
              <a:rPr lang="en-US" sz="1600" dirty="0">
                <a:solidFill>
                  <a:srgbClr val="8064A2">
                    <a:lumMod val="50000"/>
                  </a:srgbClr>
                </a:solidFill>
                <a:latin typeface="Gadugi" panose="020B0502040204020203" pitchFamily="34" charset="0"/>
              </a:rPr>
              <a:t>, you helped me understand more about the situation I lived in and helped organise extra support for me to cope. I’ve </a:t>
            </a:r>
            <a:r>
              <a:rPr lang="en-US" sz="1600" b="1" dirty="0">
                <a:solidFill>
                  <a:srgbClr val="8064A2">
                    <a:lumMod val="50000"/>
                  </a:srgbClr>
                </a:solidFill>
                <a:latin typeface="Gadugi" panose="020B0502040204020203" pitchFamily="34" charset="0"/>
              </a:rPr>
              <a:t>laughed</a:t>
            </a:r>
            <a:r>
              <a:rPr lang="en-US" sz="1600" dirty="0">
                <a:solidFill>
                  <a:srgbClr val="8064A2">
                    <a:lumMod val="50000"/>
                  </a:srgbClr>
                </a:solidFill>
                <a:latin typeface="Gadugi" panose="020B0502040204020203" pitchFamily="34" charset="0"/>
              </a:rPr>
              <a:t> and </a:t>
            </a:r>
            <a:r>
              <a:rPr lang="en-US" sz="1600" b="1" dirty="0">
                <a:solidFill>
                  <a:srgbClr val="8064A2">
                    <a:lumMod val="50000"/>
                  </a:srgbClr>
                </a:solidFill>
                <a:latin typeface="Gadugi" panose="020B0502040204020203" pitchFamily="34" charset="0"/>
              </a:rPr>
              <a:t>cried</a:t>
            </a:r>
            <a:r>
              <a:rPr lang="en-US" sz="1600" dirty="0">
                <a:solidFill>
                  <a:srgbClr val="8064A2">
                    <a:lumMod val="50000"/>
                  </a:srgbClr>
                </a:solidFill>
                <a:latin typeface="Gadugi" panose="020B0502040204020203" pitchFamily="34" charset="0"/>
              </a:rPr>
              <a:t>, thank you for </a:t>
            </a:r>
            <a:r>
              <a:rPr lang="en-US" sz="1600" b="1" dirty="0">
                <a:solidFill>
                  <a:srgbClr val="8064A2">
                    <a:lumMod val="50000"/>
                  </a:srgbClr>
                </a:solidFill>
                <a:latin typeface="Gadugi" panose="020B0502040204020203" pitchFamily="34" charset="0"/>
              </a:rPr>
              <a:t>listening</a:t>
            </a:r>
            <a:r>
              <a:rPr lang="en-US" sz="1600" dirty="0">
                <a:solidFill>
                  <a:srgbClr val="8064A2">
                    <a:lumMod val="50000"/>
                  </a:srgbClr>
                </a:solidFill>
                <a:latin typeface="Gadugi" panose="020B0502040204020203" pitchFamily="34" charset="0"/>
              </a:rPr>
              <a:t> to me and reminding me how to stay on the </a:t>
            </a:r>
            <a:r>
              <a:rPr lang="en-US" sz="1600" b="1" dirty="0">
                <a:solidFill>
                  <a:srgbClr val="8064A2">
                    <a:lumMod val="50000"/>
                  </a:srgbClr>
                </a:solidFill>
                <a:latin typeface="Gadugi" panose="020B0502040204020203" pitchFamily="34" charset="0"/>
              </a:rPr>
              <a:t>right track </a:t>
            </a:r>
            <a:r>
              <a:rPr lang="en-US" sz="1600" dirty="0">
                <a:solidFill>
                  <a:srgbClr val="8064A2">
                    <a:lumMod val="50000"/>
                  </a:srgbClr>
                </a:solidFill>
                <a:latin typeface="Gadugi" panose="020B0502040204020203" pitchFamily="34" charset="0"/>
              </a:rPr>
              <a:t>and for being my guardian angel </a:t>
            </a:r>
            <a:r>
              <a:rPr lang="en-US" sz="1600" dirty="0">
                <a:solidFill>
                  <a:srgbClr val="8064A2">
                    <a:lumMod val="50000"/>
                  </a:srgbClr>
                </a:solidFill>
                <a:latin typeface="Gadugi" panose="020B0502040204020203" pitchFamily="34" charset="0"/>
                <a:sym typeface="Wingdings" panose="05000000000000000000" pitchFamily="2" charset="2"/>
              </a:rPr>
              <a:t> </a:t>
            </a:r>
          </a:p>
          <a:p>
            <a:r>
              <a:rPr lang="en-US" sz="1600" dirty="0">
                <a:solidFill>
                  <a:srgbClr val="8064A2">
                    <a:lumMod val="50000"/>
                  </a:srgbClr>
                </a:solidFill>
                <a:latin typeface="Gadugi" panose="020B0502040204020203" pitchFamily="34" charset="0"/>
                <a:sym typeface="Wingdings" panose="05000000000000000000" pitchFamily="2" charset="2"/>
              </a:rPr>
              <a:t>                                 </a:t>
            </a:r>
            <a:r>
              <a:rPr lang="en-US" sz="1600" i="1" dirty="0">
                <a:solidFill>
                  <a:srgbClr val="8064A2">
                    <a:lumMod val="50000"/>
                  </a:srgbClr>
                </a:solidFill>
                <a:latin typeface="Gadugi" panose="020B0502040204020203" pitchFamily="34" charset="0"/>
                <a:sym typeface="Wingdings" panose="05000000000000000000" pitchFamily="2" charset="2"/>
              </a:rPr>
              <a:t>SB 15yrs old      </a:t>
            </a:r>
            <a:endParaRPr lang="en-GB" sz="1600" i="1" dirty="0">
              <a:solidFill>
                <a:srgbClr val="8064A2">
                  <a:lumMod val="50000"/>
                </a:srgbClr>
              </a:solidFill>
              <a:latin typeface="Gadugi" panose="020B0502040204020203" pitchFamily="34" charset="0"/>
            </a:endParaRPr>
          </a:p>
        </p:txBody>
      </p:sp>
      <p:pic>
        <p:nvPicPr>
          <p:cNvPr id="35" name="Picture 3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57108" y="4733925"/>
            <a:ext cx="1652296" cy="1861282"/>
          </a:xfrm>
          <a:prstGeom prst="rect">
            <a:avLst/>
          </a:prstGeom>
        </p:spPr>
      </p:pic>
      <p:grpSp>
        <p:nvGrpSpPr>
          <p:cNvPr id="30" name="Group 29"/>
          <p:cNvGrpSpPr/>
          <p:nvPr/>
        </p:nvGrpSpPr>
        <p:grpSpPr>
          <a:xfrm>
            <a:off x="105076" y="1355302"/>
            <a:ext cx="1834915" cy="930697"/>
            <a:chOff x="0" y="-226246"/>
            <a:chExt cx="3400797" cy="623482"/>
          </a:xfrm>
        </p:grpSpPr>
        <p:sp>
          <p:nvSpPr>
            <p:cNvPr id="31" name="Rounded Rectangle 30"/>
            <p:cNvSpPr/>
            <p:nvPr/>
          </p:nvSpPr>
          <p:spPr>
            <a:xfrm>
              <a:off x="0" y="-198617"/>
              <a:ext cx="3400797" cy="595853"/>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32" name="Rounded Rectangle 4"/>
            <p:cNvSpPr txBox="1"/>
            <p:nvPr/>
          </p:nvSpPr>
          <p:spPr>
            <a:xfrm>
              <a:off x="193630" y="-226246"/>
              <a:ext cx="3207165" cy="542267"/>
            </a:xfrm>
            <a:prstGeom prst="rect">
              <a:avLst/>
            </a:prstGeom>
            <a:noFill/>
          </p:spPr>
          <p:style>
            <a:lnRef idx="0">
              <a:schemeClr val="accent4"/>
            </a:lnRef>
            <a:fillRef idx="3">
              <a:schemeClr val="accent4"/>
            </a:fillRef>
            <a:effectRef idx="3">
              <a:schemeClr val="accent4"/>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2000" dirty="0">
                  <a:solidFill>
                    <a:prstClr val="white"/>
                  </a:solidFill>
                  <a:latin typeface="Gadugi" panose="020B0502040204020203" pitchFamily="34" charset="0"/>
                </a:rPr>
                <a:t>Get Help</a:t>
              </a:r>
            </a:p>
          </p:txBody>
        </p:sp>
      </p:grpSp>
      <p:grpSp>
        <p:nvGrpSpPr>
          <p:cNvPr id="34" name="Group 33"/>
          <p:cNvGrpSpPr/>
          <p:nvPr/>
        </p:nvGrpSpPr>
        <p:grpSpPr>
          <a:xfrm>
            <a:off x="366395" y="1962448"/>
            <a:ext cx="5164123" cy="1696723"/>
            <a:chOff x="428949" y="535662"/>
            <a:chExt cx="3109376" cy="4377600"/>
          </a:xfrm>
        </p:grpSpPr>
        <p:sp>
          <p:nvSpPr>
            <p:cNvPr id="40" name="Rounded Rectangle 39"/>
            <p:cNvSpPr/>
            <p:nvPr/>
          </p:nvSpPr>
          <p:spPr>
            <a:xfrm>
              <a:off x="431849" y="535662"/>
              <a:ext cx="3106476" cy="4377600"/>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41" name="Rounded Rectangle 4"/>
            <p:cNvSpPr txBox="1"/>
            <p:nvPr/>
          </p:nvSpPr>
          <p:spPr>
            <a:xfrm>
              <a:off x="428949" y="626651"/>
              <a:ext cx="3109376" cy="3791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sz="1600" dirty="0">
                  <a:solidFill>
                    <a:srgbClr val="8064A2">
                      <a:lumMod val="50000"/>
                    </a:srgbClr>
                  </a:solidFill>
                  <a:latin typeface="Gadugi" panose="020B0502040204020203" pitchFamily="34" charset="0"/>
                </a:rPr>
                <a:t>Every child and young person has the </a:t>
              </a:r>
              <a:r>
                <a:rPr lang="en-GB" sz="1600" b="1" dirty="0">
                  <a:solidFill>
                    <a:srgbClr val="8064A2">
                      <a:lumMod val="50000"/>
                    </a:srgbClr>
                  </a:solidFill>
                  <a:latin typeface="Gadugi" panose="020B0502040204020203" pitchFamily="34" charset="0"/>
                </a:rPr>
                <a:t>right to be looked after</a:t>
              </a:r>
              <a:r>
                <a:rPr lang="en-GB" sz="1600" dirty="0">
                  <a:solidFill>
                    <a:srgbClr val="8064A2">
                      <a:lumMod val="50000"/>
                    </a:srgbClr>
                  </a:solidFill>
                  <a:latin typeface="Gadugi" panose="020B0502040204020203" pitchFamily="34" charset="0"/>
                </a:rPr>
                <a:t> properly. If you’re not getting the important things you need at home, you could be being neglected.  </a:t>
              </a:r>
            </a:p>
            <a:p>
              <a:pPr marL="0" lvl="1" algn="ctr" defTabSz="711200">
                <a:lnSpc>
                  <a:spcPct val="90000"/>
                </a:lnSpc>
                <a:spcBef>
                  <a:spcPct val="0"/>
                </a:spcBef>
                <a:spcAft>
                  <a:spcPts val="600"/>
                </a:spcAft>
              </a:pPr>
              <a:r>
                <a:rPr lang="en-GB" sz="1600" dirty="0">
                  <a:solidFill>
                    <a:srgbClr val="8064A2">
                      <a:lumMod val="50000"/>
                    </a:srgbClr>
                  </a:solidFill>
                  <a:latin typeface="Gadugi" panose="020B0502040204020203" pitchFamily="34" charset="0"/>
                </a:rPr>
                <a:t>If you are not ready to report something you can speak to </a:t>
              </a:r>
              <a:r>
                <a:rPr lang="en-GB" sz="1600" b="1" dirty="0">
                  <a:solidFill>
                    <a:srgbClr val="8064A2">
                      <a:lumMod val="50000"/>
                    </a:srgbClr>
                  </a:solidFill>
                  <a:latin typeface="Gadugi" panose="020B0502040204020203" pitchFamily="34" charset="0"/>
                </a:rPr>
                <a:t>ChildLine 0800 1111</a:t>
              </a:r>
            </a:p>
          </p:txBody>
        </p:sp>
      </p:grpSp>
      <p:grpSp>
        <p:nvGrpSpPr>
          <p:cNvPr id="42" name="Group 41"/>
          <p:cNvGrpSpPr/>
          <p:nvPr/>
        </p:nvGrpSpPr>
        <p:grpSpPr>
          <a:xfrm>
            <a:off x="699397" y="3669324"/>
            <a:ext cx="5273803" cy="997059"/>
            <a:chOff x="-1474107" y="2197437"/>
            <a:chExt cx="4721316" cy="4551390"/>
          </a:xfrm>
        </p:grpSpPr>
        <p:sp>
          <p:nvSpPr>
            <p:cNvPr id="43" name="Rounded Rectangle 42"/>
            <p:cNvSpPr/>
            <p:nvPr/>
          </p:nvSpPr>
          <p:spPr>
            <a:xfrm>
              <a:off x="-1474107" y="2197437"/>
              <a:ext cx="4692402" cy="4377603"/>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44" name="Rounded Rectangle 4"/>
            <p:cNvSpPr txBox="1"/>
            <p:nvPr/>
          </p:nvSpPr>
          <p:spPr>
            <a:xfrm>
              <a:off x="-1474107" y="2774740"/>
              <a:ext cx="4721316" cy="3974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dirty="0">
                  <a:solidFill>
                    <a:srgbClr val="8064A2">
                      <a:lumMod val="50000"/>
                    </a:srgbClr>
                  </a:solidFill>
                  <a:latin typeface="Gadugi" panose="020B0502040204020203" pitchFamily="34" charset="0"/>
                </a:rPr>
                <a:t>Watch the video to </a:t>
              </a:r>
              <a:r>
                <a:rPr lang="en-GB" b="1" dirty="0">
                  <a:solidFill>
                    <a:srgbClr val="8064A2">
                      <a:lumMod val="50000"/>
                    </a:srgbClr>
                  </a:solidFill>
                  <a:latin typeface="Gadugi" panose="020B0502040204020203" pitchFamily="34" charset="0"/>
                </a:rPr>
                <a:t>see what happens </a:t>
              </a:r>
              <a:r>
                <a:rPr lang="en-GB" dirty="0">
                  <a:solidFill>
                    <a:srgbClr val="8064A2">
                      <a:lumMod val="50000"/>
                    </a:srgbClr>
                  </a:solidFill>
                  <a:latin typeface="Gadugi" panose="020B0502040204020203" pitchFamily="34" charset="0"/>
                </a:rPr>
                <a:t>when you contact ChildLine</a:t>
              </a:r>
            </a:p>
          </p:txBody>
        </p:sp>
      </p:grpSp>
      <p:pic>
        <p:nvPicPr>
          <p:cNvPr id="45" name="Picture 4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573" y="4638465"/>
            <a:ext cx="4099103" cy="1810610"/>
          </a:xfrm>
          <a:prstGeom prst="rect">
            <a:avLst/>
          </a:prstGeom>
        </p:spPr>
      </p:pic>
      <p:pic>
        <p:nvPicPr>
          <p:cNvPr id="46" name="Picture 45">
            <a:hlinkClick r:id="rId5"/>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066" y="5804718"/>
            <a:ext cx="387335" cy="272723"/>
          </a:xfrm>
          <a:prstGeom prst="rect">
            <a:avLst/>
          </a:prstGeom>
        </p:spPr>
      </p:pic>
    </p:spTree>
    <p:extLst>
      <p:ext uri="{BB962C8B-B14F-4D97-AF65-F5344CB8AC3E}">
        <p14:creationId xmlns:p14="http://schemas.microsoft.com/office/powerpoint/2010/main" val="2089219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12" y="115007"/>
            <a:ext cx="4968552" cy="646331"/>
          </a:xfrm>
          <a:prstGeom prst="rect">
            <a:avLst/>
          </a:prstGeom>
          <a:noFill/>
        </p:spPr>
        <p:txBody>
          <a:bodyPr wrap="square" rtlCol="0">
            <a:spAutoFit/>
          </a:bodyPr>
          <a:lstStyle/>
          <a:p>
            <a:pPr algn="ctr"/>
            <a:r>
              <a:rPr lang="en-GB" sz="3600" dirty="0">
                <a:solidFill>
                  <a:srgbClr val="1F497D"/>
                </a:solidFill>
                <a:latin typeface="Gill Sans MT" panose="020B0502020104020203" pitchFamily="34" charset="0"/>
              </a:rPr>
              <a:t>Supporting Young People</a:t>
            </a:r>
          </a:p>
        </p:txBody>
      </p:sp>
      <p:grpSp>
        <p:nvGrpSpPr>
          <p:cNvPr id="21" name="Group 20"/>
          <p:cNvGrpSpPr/>
          <p:nvPr/>
        </p:nvGrpSpPr>
        <p:grpSpPr>
          <a:xfrm>
            <a:off x="238126" y="1479224"/>
            <a:ext cx="8686799" cy="520021"/>
            <a:chOff x="-418978" y="24519"/>
            <a:chExt cx="3311973" cy="780033"/>
          </a:xfrm>
        </p:grpSpPr>
        <p:sp>
          <p:nvSpPr>
            <p:cNvPr id="22" name="Rounded Rectangle 21"/>
            <p:cNvSpPr/>
            <p:nvPr/>
          </p:nvSpPr>
          <p:spPr>
            <a:xfrm>
              <a:off x="-418978" y="24519"/>
              <a:ext cx="3311973" cy="780033"/>
            </a:xfrm>
            <a:prstGeom prst="roundRect">
              <a:avLst>
                <a:gd name="adj" fmla="val 1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23" name="Rounded Rectangle 4"/>
            <p:cNvSpPr/>
            <p:nvPr/>
          </p:nvSpPr>
          <p:spPr>
            <a:xfrm>
              <a:off x="-418978" y="24519"/>
              <a:ext cx="3311973" cy="4286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57150" numCol="1" spcCol="1270" anchor="t" anchorCtr="0">
              <a:noAutofit/>
            </a:bodyPr>
            <a:lstStyle/>
            <a:p>
              <a:pPr defTabSz="666750">
                <a:lnSpc>
                  <a:spcPct val="90000"/>
                </a:lnSpc>
                <a:spcBef>
                  <a:spcPct val="0"/>
                </a:spcBef>
                <a:spcAft>
                  <a:spcPct val="35000"/>
                </a:spcAft>
              </a:pPr>
              <a:r>
                <a:rPr lang="en-GB" dirty="0">
                  <a:solidFill>
                    <a:prstClr val="white"/>
                  </a:solidFill>
                  <a:latin typeface="Gadugi" panose="020B0502040204020203" pitchFamily="34" charset="0"/>
                </a:rPr>
                <a:t>What can you do to help your friends and other children and young people?</a:t>
              </a:r>
            </a:p>
          </p:txBody>
        </p:sp>
      </p:grpSp>
      <p:sp>
        <p:nvSpPr>
          <p:cNvPr id="27" name="Flowchart: Terminator 26">
            <a:hlinkClick r:id="" action="ppaction://noaction"/>
          </p:cNvPr>
          <p:cNvSpPr/>
          <p:nvPr/>
        </p:nvSpPr>
        <p:spPr>
          <a:xfrm>
            <a:off x="1802974" y="1238262"/>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8" name="Flowchart: Terminator 27">
            <a:hlinkClick r:id="" action="ppaction://noaction"/>
          </p:cNvPr>
          <p:cNvSpPr/>
          <p:nvPr/>
        </p:nvSpPr>
        <p:spPr>
          <a:xfrm>
            <a:off x="4883180" y="122230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9" name="Flowchart: Terminator 28">
            <a:hlinkClick r:id="rId3" action="ppaction://hlinksldjump"/>
          </p:cNvPr>
          <p:cNvSpPr/>
          <p:nvPr/>
        </p:nvSpPr>
        <p:spPr>
          <a:xfrm>
            <a:off x="7960757" y="1218618"/>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4" name="Rounded Rectangular Callout 13"/>
          <p:cNvSpPr/>
          <p:nvPr/>
        </p:nvSpPr>
        <p:spPr>
          <a:xfrm>
            <a:off x="8163301" y="4069183"/>
            <a:ext cx="2980950" cy="2664883"/>
          </a:xfrm>
          <a:prstGeom prst="wedgeRoundRectCallout">
            <a:avLst>
              <a:gd name="adj1" fmla="val -20977"/>
              <a:gd name="adj2" fmla="val 480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solidFill>
                <a:prstClr val="black"/>
              </a:solidFill>
              <a:latin typeface="Calibri"/>
            </a:endParaRPr>
          </a:p>
        </p:txBody>
      </p:sp>
      <p:sp>
        <p:nvSpPr>
          <p:cNvPr id="15" name="TextBox 14"/>
          <p:cNvSpPr txBox="1"/>
          <p:nvPr/>
        </p:nvSpPr>
        <p:spPr>
          <a:xfrm>
            <a:off x="8219498" y="4356119"/>
            <a:ext cx="2753301" cy="2062103"/>
          </a:xfrm>
          <a:prstGeom prst="rect">
            <a:avLst/>
          </a:prstGeom>
          <a:noFill/>
        </p:spPr>
        <p:txBody>
          <a:bodyPr wrap="square" rtlCol="0">
            <a:spAutoFit/>
          </a:bodyPr>
          <a:lstStyle/>
          <a:p>
            <a:r>
              <a:rPr lang="en-GB" sz="1600" i="1" dirty="0">
                <a:solidFill>
                  <a:srgbClr val="4BACC6">
                    <a:lumMod val="50000"/>
                  </a:srgbClr>
                </a:solidFill>
                <a:latin typeface="Gadugi" panose="020B0502040204020203" pitchFamily="34" charset="0"/>
              </a:rPr>
              <a:t>If someone is hurting you talk to an </a:t>
            </a:r>
            <a:r>
              <a:rPr lang="en-GB" sz="1600" b="1" i="1" dirty="0">
                <a:solidFill>
                  <a:srgbClr val="4BACC6">
                    <a:lumMod val="50000"/>
                  </a:srgbClr>
                </a:solidFill>
                <a:latin typeface="Gadugi" panose="020B0502040204020203" pitchFamily="34" charset="0"/>
              </a:rPr>
              <a:t>adult who you trust </a:t>
            </a:r>
            <a:r>
              <a:rPr lang="en-GB" sz="1600" i="1" dirty="0">
                <a:solidFill>
                  <a:srgbClr val="4BACC6">
                    <a:lumMod val="50000"/>
                  </a:srgbClr>
                </a:solidFill>
                <a:latin typeface="Gadugi" panose="020B0502040204020203" pitchFamily="34" charset="0"/>
              </a:rPr>
              <a:t>– this may be </a:t>
            </a:r>
          </a:p>
          <a:p>
            <a:pPr marL="285750" indent="-285750">
              <a:buFont typeface="Arial" panose="020B0604020202020204" pitchFamily="34" charset="0"/>
              <a:buChar char="•"/>
            </a:pPr>
            <a:r>
              <a:rPr lang="en-GB" sz="1600" i="1" dirty="0">
                <a:solidFill>
                  <a:srgbClr val="4BACC6">
                    <a:lumMod val="50000"/>
                  </a:srgbClr>
                </a:solidFill>
                <a:latin typeface="Gadugi" panose="020B0502040204020203" pitchFamily="34" charset="0"/>
              </a:rPr>
              <a:t>somebody in your family </a:t>
            </a:r>
          </a:p>
          <a:p>
            <a:pPr marL="285750" indent="-285750">
              <a:buFont typeface="Arial" panose="020B0604020202020204" pitchFamily="34" charset="0"/>
              <a:buChar char="•"/>
            </a:pPr>
            <a:r>
              <a:rPr lang="en-GB" sz="1600" i="1" dirty="0">
                <a:solidFill>
                  <a:srgbClr val="4BACC6">
                    <a:lumMod val="50000"/>
                  </a:srgbClr>
                </a:solidFill>
                <a:latin typeface="Gadugi" panose="020B0502040204020203" pitchFamily="34" charset="0"/>
              </a:rPr>
              <a:t>school nurse </a:t>
            </a:r>
          </a:p>
          <a:p>
            <a:pPr marL="285750" indent="-285750">
              <a:buFont typeface="Arial" panose="020B0604020202020204" pitchFamily="34" charset="0"/>
              <a:buChar char="•"/>
            </a:pPr>
            <a:r>
              <a:rPr lang="en-GB" sz="1600" i="1" dirty="0">
                <a:solidFill>
                  <a:srgbClr val="4BACC6">
                    <a:lumMod val="50000"/>
                  </a:srgbClr>
                </a:solidFill>
                <a:latin typeface="Gadugi" panose="020B0502040204020203" pitchFamily="34" charset="0"/>
              </a:rPr>
              <a:t>school teacher</a:t>
            </a:r>
          </a:p>
          <a:p>
            <a:pPr marL="285750" indent="-285750">
              <a:buFont typeface="Arial" panose="020B0604020202020204" pitchFamily="34" charset="0"/>
              <a:buChar char="•"/>
            </a:pPr>
            <a:r>
              <a:rPr lang="en-GB" sz="1600" i="1" dirty="0">
                <a:solidFill>
                  <a:srgbClr val="4BACC6">
                    <a:lumMod val="50000"/>
                  </a:srgbClr>
                </a:solidFill>
                <a:latin typeface="Gadugi" panose="020B0502040204020203" pitchFamily="34" charset="0"/>
              </a:rPr>
              <a:t>police officer</a:t>
            </a:r>
          </a:p>
          <a:p>
            <a:pPr marL="285750" indent="-285750">
              <a:buFont typeface="Arial" panose="020B0604020202020204" pitchFamily="34" charset="0"/>
              <a:buChar char="•"/>
            </a:pPr>
            <a:r>
              <a:rPr lang="en-GB" sz="1600" i="1" dirty="0">
                <a:solidFill>
                  <a:srgbClr val="4BACC6">
                    <a:lumMod val="50000"/>
                  </a:srgbClr>
                </a:solidFill>
                <a:latin typeface="Gadugi" panose="020B0502040204020203" pitchFamily="34" charset="0"/>
              </a:rPr>
              <a:t>Childline</a:t>
            </a:r>
          </a:p>
        </p:txBody>
      </p:sp>
      <p:sp>
        <p:nvSpPr>
          <p:cNvPr id="20" name="Rounded Rectangular Callout 19"/>
          <p:cNvSpPr/>
          <p:nvPr/>
        </p:nvSpPr>
        <p:spPr>
          <a:xfrm>
            <a:off x="361951" y="4806698"/>
            <a:ext cx="6838950" cy="1815882"/>
          </a:xfrm>
          <a:prstGeom prst="wedgeRoundRectCallout">
            <a:avLst>
              <a:gd name="adj1" fmla="val -50207"/>
              <a:gd name="adj2" fmla="val 2459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solidFill>
                <a:prstClr val="black"/>
              </a:solidFill>
              <a:latin typeface="Calibri"/>
            </a:endParaRPr>
          </a:p>
        </p:txBody>
      </p:sp>
      <p:sp>
        <p:nvSpPr>
          <p:cNvPr id="32" name="TextBox 31"/>
          <p:cNvSpPr txBox="1"/>
          <p:nvPr/>
        </p:nvSpPr>
        <p:spPr>
          <a:xfrm>
            <a:off x="6361740" y="6450146"/>
            <a:ext cx="526348" cy="369332"/>
          </a:xfrm>
          <a:prstGeom prst="rect">
            <a:avLst/>
          </a:prstGeom>
          <a:noFill/>
        </p:spPr>
        <p:txBody>
          <a:bodyPr wrap="square" rtlCol="0">
            <a:spAutoFit/>
          </a:bodyPr>
          <a:lstStyle/>
          <a:p>
            <a:pPr algn="ctr"/>
            <a:r>
              <a:rPr lang="en-GB" dirty="0">
                <a:solidFill>
                  <a:srgbClr val="1F497D"/>
                </a:solidFill>
                <a:latin typeface="Calibri"/>
              </a:rPr>
              <a:t>15</a:t>
            </a:r>
          </a:p>
        </p:txBody>
      </p:sp>
      <p:sp>
        <p:nvSpPr>
          <p:cNvPr id="36" name="TextBox 35"/>
          <p:cNvSpPr txBox="1"/>
          <p:nvPr/>
        </p:nvSpPr>
        <p:spPr>
          <a:xfrm>
            <a:off x="447675" y="4818930"/>
            <a:ext cx="6534150" cy="1815882"/>
          </a:xfrm>
          <a:prstGeom prst="rect">
            <a:avLst/>
          </a:prstGeom>
          <a:noFill/>
        </p:spPr>
        <p:txBody>
          <a:bodyPr wrap="square" rtlCol="0">
            <a:spAutoFit/>
          </a:bodyPr>
          <a:lstStyle/>
          <a:p>
            <a:r>
              <a:rPr lang="en-GB" sz="1600" i="1" dirty="0">
                <a:solidFill>
                  <a:srgbClr val="4BACC6">
                    <a:lumMod val="50000"/>
                  </a:srgbClr>
                </a:solidFill>
                <a:latin typeface="Gadugi" panose="020B0502040204020203" pitchFamily="34" charset="0"/>
              </a:rPr>
              <a:t>If you are </a:t>
            </a:r>
            <a:r>
              <a:rPr lang="en-GB" sz="1600" b="1" i="1" dirty="0">
                <a:solidFill>
                  <a:srgbClr val="4BACC6">
                    <a:lumMod val="50000"/>
                  </a:srgbClr>
                </a:solidFill>
                <a:latin typeface="Gadugi" panose="020B0502040204020203" pitchFamily="34" charset="0"/>
              </a:rPr>
              <a:t>under 18 years old </a:t>
            </a:r>
            <a:r>
              <a:rPr lang="en-GB" sz="1600" i="1" dirty="0">
                <a:solidFill>
                  <a:srgbClr val="4BACC6">
                    <a:lumMod val="50000"/>
                  </a:srgbClr>
                </a:solidFill>
                <a:latin typeface="Gadugi" panose="020B0502040204020203" pitchFamily="34" charset="0"/>
              </a:rPr>
              <a:t>you are called a child, or a teenager under the </a:t>
            </a:r>
            <a:r>
              <a:rPr lang="en-GB" sz="1600" b="1" i="1" dirty="0">
                <a:solidFill>
                  <a:srgbClr val="4BACC6">
                    <a:lumMod val="50000"/>
                  </a:srgbClr>
                </a:solidFill>
                <a:latin typeface="Gadugi" panose="020B0502040204020203" pitchFamily="34" charset="0"/>
              </a:rPr>
              <a:t>Children Act 1989</a:t>
            </a:r>
            <a:r>
              <a:rPr lang="en-GB" sz="1600" i="1" dirty="0">
                <a:solidFill>
                  <a:srgbClr val="4BACC6">
                    <a:lumMod val="50000"/>
                  </a:srgbClr>
                </a:solidFill>
                <a:latin typeface="Gadugi" panose="020B0502040204020203" pitchFamily="34" charset="0"/>
              </a:rPr>
              <a:t>. This means that you are </a:t>
            </a:r>
            <a:r>
              <a:rPr lang="en-GB" sz="1600" b="1" i="1" dirty="0">
                <a:solidFill>
                  <a:srgbClr val="4BACC6">
                    <a:lumMod val="50000"/>
                  </a:srgbClr>
                </a:solidFill>
                <a:latin typeface="Gadugi" panose="020B0502040204020203" pitchFamily="34" charset="0"/>
              </a:rPr>
              <a:t>protected in law </a:t>
            </a:r>
            <a:r>
              <a:rPr lang="en-GB" sz="1600" i="1" dirty="0">
                <a:solidFill>
                  <a:srgbClr val="4BACC6">
                    <a:lumMod val="50000"/>
                  </a:srgbClr>
                </a:solidFill>
                <a:latin typeface="Gadugi" panose="020B0502040204020203" pitchFamily="34" charset="0"/>
              </a:rPr>
              <a:t>from actions or behaviours of anybody who may seek to </a:t>
            </a:r>
            <a:r>
              <a:rPr lang="en-GB" sz="1600" b="1" i="1" dirty="0">
                <a:solidFill>
                  <a:srgbClr val="4BACC6">
                    <a:lumMod val="50000"/>
                  </a:srgbClr>
                </a:solidFill>
                <a:latin typeface="Gadugi" panose="020B0502040204020203" pitchFamily="34" charset="0"/>
              </a:rPr>
              <a:t>harm you </a:t>
            </a:r>
            <a:r>
              <a:rPr lang="en-GB" sz="1600" i="1" dirty="0">
                <a:solidFill>
                  <a:srgbClr val="4BACC6">
                    <a:lumMod val="50000"/>
                  </a:srgbClr>
                </a:solidFill>
                <a:latin typeface="Gadugi" panose="020B0502040204020203" pitchFamily="34" charset="0"/>
              </a:rPr>
              <a:t>in any way.  As we’ve seen in this document, this may be </a:t>
            </a:r>
            <a:r>
              <a:rPr lang="en-GB" sz="1600" b="1" i="1" dirty="0">
                <a:solidFill>
                  <a:srgbClr val="4BACC6">
                    <a:lumMod val="50000"/>
                  </a:srgbClr>
                </a:solidFill>
                <a:latin typeface="Gadugi" panose="020B0502040204020203" pitchFamily="34" charset="0"/>
              </a:rPr>
              <a:t>physical, sexual or emotional harm, </a:t>
            </a:r>
            <a:r>
              <a:rPr lang="en-GB" sz="1600" i="1" dirty="0">
                <a:solidFill>
                  <a:srgbClr val="4BACC6">
                    <a:lumMod val="50000"/>
                  </a:srgbClr>
                </a:solidFill>
                <a:latin typeface="Gadugi" panose="020B0502040204020203" pitchFamily="34" charset="0"/>
              </a:rPr>
              <a:t>which includes bullying. It may be harm that happens as a result of </a:t>
            </a:r>
            <a:r>
              <a:rPr lang="en-GB" sz="1600" b="1" i="1" dirty="0">
                <a:solidFill>
                  <a:srgbClr val="4BACC6">
                    <a:lumMod val="50000"/>
                  </a:srgbClr>
                </a:solidFill>
                <a:latin typeface="Gadugi" panose="020B0502040204020203" pitchFamily="34" charset="0"/>
              </a:rPr>
              <a:t>being neglected, domestic abuse or female genital mutilation</a:t>
            </a:r>
            <a:r>
              <a:rPr lang="en-GB" sz="1400" i="1" dirty="0">
                <a:solidFill>
                  <a:srgbClr val="4BACC6">
                    <a:lumMod val="50000"/>
                  </a:srgbClr>
                </a:solidFill>
                <a:latin typeface="Gadugi" panose="020B0502040204020203" pitchFamily="34" charset="0"/>
              </a:rPr>
              <a:t>.</a:t>
            </a:r>
            <a:r>
              <a:rPr lang="en-US" sz="1400" i="1" dirty="0">
                <a:solidFill>
                  <a:srgbClr val="4BACC6">
                    <a:lumMod val="50000"/>
                  </a:srgbClr>
                </a:solidFill>
                <a:latin typeface="Gadugi" panose="020B0502040204020203" pitchFamily="34" charset="0"/>
              </a:rPr>
              <a:t>  </a:t>
            </a:r>
            <a:endParaRPr lang="en-GB" sz="1400" i="1" dirty="0">
              <a:solidFill>
                <a:srgbClr val="4BACC6">
                  <a:lumMod val="50000"/>
                </a:srgbClr>
              </a:solidFill>
              <a:latin typeface="Gadugi" panose="020B0502040204020203" pitchFamily="34" charset="0"/>
            </a:endParaRPr>
          </a:p>
        </p:txBody>
      </p:sp>
      <p:sp>
        <p:nvSpPr>
          <p:cNvPr id="30" name="Rounded Rectangular Callout 29"/>
          <p:cNvSpPr/>
          <p:nvPr/>
        </p:nvSpPr>
        <p:spPr>
          <a:xfrm>
            <a:off x="238126" y="2107236"/>
            <a:ext cx="8686800" cy="1864507"/>
          </a:xfrm>
          <a:prstGeom prst="wedgeRoundRectCallout">
            <a:avLst>
              <a:gd name="adj1" fmla="val -20977"/>
              <a:gd name="adj2" fmla="val 4803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solidFill>
                <a:prstClr val="black"/>
              </a:solidFill>
              <a:latin typeface="Calibri"/>
            </a:endParaRPr>
          </a:p>
        </p:txBody>
      </p:sp>
      <p:sp>
        <p:nvSpPr>
          <p:cNvPr id="31" name="TextBox 30"/>
          <p:cNvSpPr txBox="1"/>
          <p:nvPr/>
        </p:nvSpPr>
        <p:spPr>
          <a:xfrm>
            <a:off x="979347" y="2196395"/>
            <a:ext cx="7659828" cy="1815882"/>
          </a:xfrm>
          <a:prstGeom prst="rect">
            <a:avLst/>
          </a:prstGeom>
          <a:noFill/>
        </p:spPr>
        <p:txBody>
          <a:bodyPr wrap="square" rtlCol="0">
            <a:spAutoFit/>
          </a:bodyPr>
          <a:lstStyle/>
          <a:p>
            <a:r>
              <a:rPr lang="en-GB" sz="1600" i="1" dirty="0">
                <a:solidFill>
                  <a:srgbClr val="4BACC6">
                    <a:lumMod val="50000"/>
                  </a:srgbClr>
                </a:solidFill>
                <a:latin typeface="Gadugi" panose="020B0502040204020203" pitchFamily="34" charset="0"/>
              </a:rPr>
              <a:t>If you are worried about someone, it can help to </a:t>
            </a:r>
            <a:r>
              <a:rPr lang="en-GB" sz="1600" b="1" i="1" dirty="0">
                <a:solidFill>
                  <a:srgbClr val="4BACC6">
                    <a:lumMod val="50000"/>
                  </a:srgbClr>
                </a:solidFill>
                <a:latin typeface="Gadugi" panose="020B0502040204020203" pitchFamily="34" charset="0"/>
              </a:rPr>
              <a:t>talk about it</a:t>
            </a:r>
            <a:r>
              <a:rPr lang="en-GB" sz="1600" i="1" dirty="0">
                <a:solidFill>
                  <a:srgbClr val="4BACC6">
                    <a:lumMod val="50000"/>
                  </a:srgbClr>
                </a:solidFill>
                <a:latin typeface="Gadugi" panose="020B0502040204020203" pitchFamily="34" charset="0"/>
              </a:rPr>
              <a:t>. – Try and talk to your friend and ask them to tell you what is wrong.  It might be hard for them to say, especially if they are </a:t>
            </a:r>
            <a:r>
              <a:rPr lang="en-GB" sz="1600" b="1" i="1" dirty="0">
                <a:solidFill>
                  <a:srgbClr val="4BACC6">
                    <a:lumMod val="50000"/>
                  </a:srgbClr>
                </a:solidFill>
                <a:latin typeface="Gadugi" panose="020B0502040204020203" pitchFamily="34" charset="0"/>
              </a:rPr>
              <a:t>scared or worried </a:t>
            </a:r>
            <a:r>
              <a:rPr lang="en-GB" sz="1600" i="1" dirty="0">
                <a:solidFill>
                  <a:srgbClr val="4BACC6">
                    <a:lumMod val="50000"/>
                  </a:srgbClr>
                </a:solidFill>
                <a:latin typeface="Gadugi" panose="020B0502040204020203" pitchFamily="34" charset="0"/>
              </a:rPr>
              <a:t>about what might happen.  If they don’t want to talk to you, suggest that they </a:t>
            </a:r>
            <a:r>
              <a:rPr lang="en-GB" sz="1600" b="1" i="1" dirty="0">
                <a:solidFill>
                  <a:srgbClr val="4BACC6">
                    <a:lumMod val="50000"/>
                  </a:srgbClr>
                </a:solidFill>
                <a:latin typeface="Gadugi" panose="020B0502040204020203" pitchFamily="34" charset="0"/>
              </a:rPr>
              <a:t>talk to an adult you both trust</a:t>
            </a:r>
            <a:r>
              <a:rPr lang="en-GB" sz="1600" i="1" dirty="0">
                <a:solidFill>
                  <a:srgbClr val="4BACC6">
                    <a:lumMod val="50000"/>
                  </a:srgbClr>
                </a:solidFill>
                <a:latin typeface="Gadugi" panose="020B0502040204020203" pitchFamily="34" charset="0"/>
              </a:rPr>
              <a:t>.</a:t>
            </a:r>
          </a:p>
          <a:p>
            <a:r>
              <a:rPr lang="en-GB" sz="1600" i="1" dirty="0" smtClean="0">
                <a:solidFill>
                  <a:srgbClr val="4BACC6">
                    <a:lumMod val="50000"/>
                  </a:srgbClr>
                </a:solidFill>
                <a:latin typeface="Gadugi" panose="020B0502040204020203" pitchFamily="34" charset="0"/>
              </a:rPr>
              <a:t>If </a:t>
            </a:r>
            <a:r>
              <a:rPr lang="en-GB" sz="1600" i="1" dirty="0">
                <a:solidFill>
                  <a:srgbClr val="4BACC6">
                    <a:lumMod val="50000"/>
                  </a:srgbClr>
                </a:solidFill>
                <a:latin typeface="Gadugi" panose="020B0502040204020203" pitchFamily="34" charset="0"/>
              </a:rPr>
              <a:t>you think </a:t>
            </a:r>
            <a:r>
              <a:rPr lang="en-GB" sz="1600" b="1" i="1" dirty="0">
                <a:solidFill>
                  <a:srgbClr val="4BACC6">
                    <a:lumMod val="50000"/>
                  </a:srgbClr>
                </a:solidFill>
                <a:latin typeface="Gadugi" panose="020B0502040204020203" pitchFamily="34" charset="0"/>
              </a:rPr>
              <a:t>your friend might be in danger </a:t>
            </a:r>
            <a:r>
              <a:rPr lang="en-GB" sz="1600" i="1" dirty="0">
                <a:solidFill>
                  <a:srgbClr val="4BACC6">
                    <a:lumMod val="50000"/>
                  </a:srgbClr>
                </a:solidFill>
                <a:latin typeface="Gadugi" panose="020B0502040204020203" pitchFamily="34" charset="0"/>
              </a:rPr>
              <a:t>or are </a:t>
            </a:r>
            <a:r>
              <a:rPr lang="en-GB" sz="1600" b="1" i="1" dirty="0">
                <a:solidFill>
                  <a:srgbClr val="4BACC6">
                    <a:lumMod val="50000"/>
                  </a:srgbClr>
                </a:solidFill>
                <a:latin typeface="Gadugi" panose="020B0502040204020203" pitchFamily="34" charset="0"/>
              </a:rPr>
              <a:t>really worried about them</a:t>
            </a:r>
            <a:r>
              <a:rPr lang="en-GB" sz="1600" i="1" dirty="0">
                <a:solidFill>
                  <a:srgbClr val="4BACC6">
                    <a:lumMod val="50000"/>
                  </a:srgbClr>
                </a:solidFill>
                <a:latin typeface="Gadugi" panose="020B0502040204020203" pitchFamily="34" charset="0"/>
              </a:rPr>
              <a:t>, you should tell an adult you trust. It’s hard to support your friends alone if their problems are serious.</a:t>
            </a: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896" y="4022121"/>
            <a:ext cx="5502759" cy="7878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4889" y="1312623"/>
            <a:ext cx="1778268" cy="2667401"/>
          </a:xfrm>
          <a:prstGeom prst="rect">
            <a:avLst/>
          </a:prstGeom>
        </p:spPr>
      </p:pic>
      <p:graphicFrame>
        <p:nvGraphicFramePr>
          <p:cNvPr id="37" name="Table 36"/>
          <p:cNvGraphicFramePr>
            <a:graphicFrameLocks noGrp="1"/>
          </p:cNvGraphicFramePr>
          <p:nvPr>
            <p:extLst>
              <p:ext uri="{D42A27DB-BD31-4B8C-83A1-F6EECF244321}">
                <p14:modId xmlns:p14="http://schemas.microsoft.com/office/powerpoint/2010/main" val="1844780705"/>
              </p:ext>
            </p:extLst>
          </p:nvPr>
        </p:nvGraphicFramePr>
        <p:xfrm>
          <a:off x="238126" y="777538"/>
          <a:ext cx="10906125" cy="477761"/>
        </p:xfrm>
        <a:graphic>
          <a:graphicData uri="http://schemas.openxmlformats.org/drawingml/2006/table">
            <a:tbl>
              <a:tblPr firstRow="1" bandRow="1">
                <a:tableStyleId>{5C22544A-7EE6-4342-B048-85BDC9FD1C3A}</a:tableStyleId>
              </a:tblPr>
              <a:tblGrid>
                <a:gridCol w="3635375">
                  <a:extLst>
                    <a:ext uri="{9D8B030D-6E8A-4147-A177-3AD203B41FA5}">
                      <a16:colId xmlns:a16="http://schemas.microsoft.com/office/drawing/2014/main" val="20000"/>
                    </a:ext>
                  </a:extLst>
                </a:gridCol>
                <a:gridCol w="3635375">
                  <a:extLst>
                    <a:ext uri="{9D8B030D-6E8A-4147-A177-3AD203B41FA5}">
                      <a16:colId xmlns:a16="http://schemas.microsoft.com/office/drawing/2014/main" val="20001"/>
                    </a:ext>
                  </a:extLst>
                </a:gridCol>
                <a:gridCol w="3635375">
                  <a:extLst>
                    <a:ext uri="{9D8B030D-6E8A-4147-A177-3AD203B41FA5}">
                      <a16:colId xmlns:a16="http://schemas.microsoft.com/office/drawing/2014/main" val="20002"/>
                    </a:ext>
                  </a:extLst>
                </a:gridCol>
              </a:tblGrid>
              <a:tr h="477761">
                <a:tc>
                  <a:txBody>
                    <a:bodyPr/>
                    <a:lstStyle/>
                    <a:p>
                      <a:pPr algn="ctr"/>
                      <a:r>
                        <a:rPr lang="en-GB" sz="2000" b="0" dirty="0" smtClean="0">
                          <a:solidFill>
                            <a:schemeClr val="bg1"/>
                          </a:solidFill>
                        </a:rPr>
                        <a:t>What is Safeguarding?</a:t>
                      </a:r>
                      <a:endParaRPr lang="en-GB" sz="2000" b="0" dirty="0">
                        <a:solidFill>
                          <a:schemeClr val="bg1"/>
                        </a:solidFill>
                      </a:endParaRPr>
                    </a:p>
                  </a:txBody>
                  <a:tcPr/>
                </a:tc>
                <a:tc>
                  <a:txBody>
                    <a:bodyPr/>
                    <a:lstStyle/>
                    <a:p>
                      <a:pPr algn="ctr"/>
                      <a:r>
                        <a:rPr lang="en-GB" sz="2000" b="0" i="0" dirty="0" smtClean="0"/>
                        <a:t>Safeguarding Themes</a:t>
                      </a:r>
                      <a:endParaRPr lang="en-GB" sz="2000" b="0" i="0" dirty="0"/>
                    </a:p>
                  </a:txBody>
                  <a:tcPr>
                    <a:solidFill>
                      <a:schemeClr val="accent1"/>
                    </a:solidFill>
                  </a:tcPr>
                </a:tc>
                <a:tc>
                  <a:txBody>
                    <a:bodyPr/>
                    <a:lstStyle/>
                    <a:p>
                      <a:pPr algn="ctr"/>
                      <a:r>
                        <a:rPr lang="en-GB" sz="2000" b="0" i="1" dirty="0" smtClean="0"/>
                        <a:t>Get</a:t>
                      </a:r>
                      <a:r>
                        <a:rPr lang="en-GB" sz="2000" b="0" i="1" baseline="0" dirty="0" smtClean="0"/>
                        <a:t> Help</a:t>
                      </a:r>
                      <a:endParaRPr lang="en-GB" sz="2000" b="0" i="1" dirty="0"/>
                    </a:p>
                  </a:txBody>
                  <a:tcPr>
                    <a:solidFill>
                      <a:srgbClr val="92D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8345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315" y="279773"/>
            <a:ext cx="4968552" cy="646331"/>
          </a:xfrm>
          <a:prstGeom prst="rect">
            <a:avLst/>
          </a:prstGeom>
          <a:noFill/>
        </p:spPr>
        <p:txBody>
          <a:bodyPr wrap="square" rtlCol="0">
            <a:spAutoFit/>
          </a:bodyPr>
          <a:lstStyle/>
          <a:p>
            <a:r>
              <a:rPr lang="en-GB" sz="3600" dirty="0">
                <a:solidFill>
                  <a:srgbClr val="1F497D"/>
                </a:solidFill>
                <a:latin typeface="Gill Sans MT" panose="020B0502020104020203" pitchFamily="34" charset="0"/>
              </a:rPr>
              <a:t>Get Help</a:t>
            </a:r>
          </a:p>
        </p:txBody>
      </p:sp>
      <p:graphicFrame>
        <p:nvGraphicFramePr>
          <p:cNvPr id="12" name="Table 11"/>
          <p:cNvGraphicFramePr>
            <a:graphicFrameLocks noGrp="1"/>
          </p:cNvGraphicFramePr>
          <p:nvPr>
            <p:extLst>
              <p:ext uri="{D42A27DB-BD31-4B8C-83A1-F6EECF244321}">
                <p14:modId xmlns:p14="http://schemas.microsoft.com/office/powerpoint/2010/main" val="2460864404"/>
              </p:ext>
            </p:extLst>
          </p:nvPr>
        </p:nvGraphicFramePr>
        <p:xfrm>
          <a:off x="352427" y="860612"/>
          <a:ext cx="10677525" cy="658507"/>
        </p:xfrm>
        <a:graphic>
          <a:graphicData uri="http://schemas.openxmlformats.org/drawingml/2006/table">
            <a:tbl>
              <a:tblPr firstRow="1" bandRow="1">
                <a:tableStyleId>{5C22544A-7EE6-4342-B048-85BDC9FD1C3A}</a:tableStyleId>
              </a:tblPr>
              <a:tblGrid>
                <a:gridCol w="3559175">
                  <a:extLst>
                    <a:ext uri="{9D8B030D-6E8A-4147-A177-3AD203B41FA5}">
                      <a16:colId xmlns:a16="http://schemas.microsoft.com/office/drawing/2014/main" val="20000"/>
                    </a:ext>
                  </a:extLst>
                </a:gridCol>
                <a:gridCol w="3559175">
                  <a:extLst>
                    <a:ext uri="{9D8B030D-6E8A-4147-A177-3AD203B41FA5}">
                      <a16:colId xmlns:a16="http://schemas.microsoft.com/office/drawing/2014/main" val="20001"/>
                    </a:ext>
                  </a:extLst>
                </a:gridCol>
                <a:gridCol w="3559175">
                  <a:extLst>
                    <a:ext uri="{9D8B030D-6E8A-4147-A177-3AD203B41FA5}">
                      <a16:colId xmlns:a16="http://schemas.microsoft.com/office/drawing/2014/main" val="20002"/>
                    </a:ext>
                  </a:extLst>
                </a:gridCol>
              </a:tblGrid>
              <a:tr h="658507">
                <a:tc>
                  <a:txBody>
                    <a:bodyPr/>
                    <a:lstStyle/>
                    <a:p>
                      <a:pPr algn="ctr"/>
                      <a:r>
                        <a:rPr lang="en-GB" sz="2800" b="0" dirty="0" smtClean="0">
                          <a:solidFill>
                            <a:schemeClr val="bg1"/>
                          </a:solidFill>
                        </a:rPr>
                        <a:t>What is Safeguarding?</a:t>
                      </a:r>
                      <a:endParaRPr lang="en-GB" sz="2800" b="0" dirty="0">
                        <a:solidFill>
                          <a:schemeClr val="bg1"/>
                        </a:solidFill>
                      </a:endParaRPr>
                    </a:p>
                  </a:txBody>
                  <a:tcPr/>
                </a:tc>
                <a:tc>
                  <a:txBody>
                    <a:bodyPr/>
                    <a:lstStyle/>
                    <a:p>
                      <a:pPr algn="ctr"/>
                      <a:r>
                        <a:rPr lang="en-GB" sz="2800" b="0" i="0" dirty="0" smtClean="0"/>
                        <a:t>Safeguarding Themes</a:t>
                      </a:r>
                      <a:endParaRPr lang="en-GB" sz="2800" b="0" i="0" dirty="0"/>
                    </a:p>
                  </a:txBody>
                  <a:tcPr>
                    <a:solidFill>
                      <a:schemeClr val="accent1"/>
                    </a:solidFill>
                  </a:tcPr>
                </a:tc>
                <a:tc>
                  <a:txBody>
                    <a:bodyPr/>
                    <a:lstStyle/>
                    <a:p>
                      <a:pPr algn="ctr"/>
                      <a:r>
                        <a:rPr lang="en-GB" sz="2800" b="0" i="1" dirty="0" smtClean="0"/>
                        <a:t>Get</a:t>
                      </a:r>
                      <a:r>
                        <a:rPr lang="en-GB" sz="2800" b="0" i="1" baseline="0" dirty="0" smtClean="0"/>
                        <a:t> Help</a:t>
                      </a:r>
                      <a:endParaRPr lang="en-GB" sz="2800" b="0" i="1" dirty="0"/>
                    </a:p>
                  </a:txBody>
                  <a:tcPr>
                    <a:solidFill>
                      <a:srgbClr val="92D050"/>
                    </a:solidFill>
                  </a:tcPr>
                </a:tc>
                <a:extLst>
                  <a:ext uri="{0D108BD9-81ED-4DB2-BD59-A6C34878D82A}">
                    <a16:rowId xmlns:a16="http://schemas.microsoft.com/office/drawing/2014/main" val="10000"/>
                  </a:ext>
                </a:extLst>
              </a:tr>
            </a:tbl>
          </a:graphicData>
        </a:graphic>
      </p:graphicFrame>
      <p:sp>
        <p:nvSpPr>
          <p:cNvPr id="16" name="Flowchart: Terminator 15">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Flowchart: Terminator 16">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1" name="Flowchart: Terminator 20">
            <a:hlinkClick r:id="rId3"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29" name="Picture 2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3557" y="3594637"/>
            <a:ext cx="1739616" cy="1359075"/>
          </a:xfrm>
          <a:prstGeom prst="rect">
            <a:avLst/>
          </a:prstGeom>
          <a:ln>
            <a:solidFill>
              <a:schemeClr val="accent1">
                <a:shade val="50000"/>
              </a:schemeClr>
            </a:solidFill>
          </a:ln>
        </p:spPr>
      </p:pic>
      <p:pic>
        <p:nvPicPr>
          <p:cNvPr id="19" name="Picture 1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660" y="4485038"/>
            <a:ext cx="2124242" cy="2028514"/>
          </a:xfrm>
          <a:prstGeom prst="rect">
            <a:avLst/>
          </a:prstGeom>
        </p:spPr>
      </p:pic>
      <p:sp>
        <p:nvSpPr>
          <p:cNvPr id="31" name="TextBox 30"/>
          <p:cNvSpPr txBox="1"/>
          <p:nvPr/>
        </p:nvSpPr>
        <p:spPr>
          <a:xfrm>
            <a:off x="6361740" y="6450146"/>
            <a:ext cx="497806" cy="369332"/>
          </a:xfrm>
          <a:prstGeom prst="rect">
            <a:avLst/>
          </a:prstGeom>
          <a:noFill/>
        </p:spPr>
        <p:txBody>
          <a:bodyPr wrap="square" rtlCol="0">
            <a:spAutoFit/>
          </a:bodyPr>
          <a:lstStyle/>
          <a:p>
            <a:pPr algn="ctr"/>
            <a:r>
              <a:rPr lang="en-GB" dirty="0">
                <a:solidFill>
                  <a:srgbClr val="1F497D"/>
                </a:solidFill>
                <a:latin typeface="Calibri"/>
              </a:rPr>
              <a:t>16</a:t>
            </a:r>
          </a:p>
        </p:txBody>
      </p:sp>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9765" y="5284317"/>
            <a:ext cx="2557255" cy="1228336"/>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32880" y="5387422"/>
            <a:ext cx="2662789" cy="1125231"/>
          </a:xfrm>
          <a:prstGeom prst="rect">
            <a:avLst/>
          </a:prstGeom>
        </p:spPr>
      </p:pic>
      <p:pic>
        <p:nvPicPr>
          <p:cNvPr id="8" name="Picture 7">
            <a:hlinkClick r:id="rId12"/>
          </p:cNvPr>
          <p:cNvPicPr>
            <a:picLocks noChangeAspect="1"/>
          </p:cNvPicPr>
          <p:nvPr/>
        </p:nvPicPr>
        <p:blipFill>
          <a:blip r:embed="rId13"/>
          <a:stretch>
            <a:fillRect/>
          </a:stretch>
        </p:blipFill>
        <p:spPr>
          <a:xfrm>
            <a:off x="339018" y="1856613"/>
            <a:ext cx="3205162" cy="1249191"/>
          </a:xfrm>
          <a:prstGeom prst="rect">
            <a:avLst/>
          </a:prstGeom>
        </p:spPr>
      </p:pic>
      <p:pic>
        <p:nvPicPr>
          <p:cNvPr id="24" name="Picture 23">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57555" y="1702489"/>
            <a:ext cx="1335352" cy="1503892"/>
          </a:xfrm>
          <a:prstGeom prst="rect">
            <a:avLst/>
          </a:prstGeom>
        </p:spPr>
      </p:pic>
      <p:sp>
        <p:nvSpPr>
          <p:cNvPr id="26" name="Rectangle 25"/>
          <p:cNvSpPr/>
          <p:nvPr/>
        </p:nvSpPr>
        <p:spPr>
          <a:xfrm>
            <a:off x="3291122" y="4112532"/>
            <a:ext cx="2874540" cy="1200329"/>
          </a:xfrm>
          <a:prstGeom prst="rect">
            <a:avLst/>
          </a:prstGeom>
        </p:spPr>
        <p:txBody>
          <a:bodyPr wrap="square">
            <a:spAutoFit/>
          </a:bodyPr>
          <a:lstStyle/>
          <a:p>
            <a:pPr algn="ctr"/>
            <a:r>
              <a:rPr lang="en-GB" dirty="0" smtClean="0">
                <a:latin typeface="Arial" panose="020B0604020202020204" pitchFamily="34" charset="0"/>
                <a:cs typeface="Arial" panose="020B0604020202020204" pitchFamily="34" charset="0"/>
              </a:rPr>
              <a:t>For </a:t>
            </a:r>
            <a:r>
              <a:rPr lang="en-GB" dirty="0">
                <a:latin typeface="Arial" panose="020B0604020202020204" pitchFamily="34" charset="0"/>
                <a:cs typeface="Arial" panose="020B0604020202020204" pitchFamily="34" charset="0"/>
              </a:rPr>
              <a:t>consultation and all enquiries please contact: Telephone: 0345 155 1071 </a:t>
            </a:r>
          </a:p>
        </p:txBody>
      </p:sp>
      <p:pic>
        <p:nvPicPr>
          <p:cNvPr id="27" name="Picture 26"/>
          <p:cNvPicPr>
            <a:picLocks noChangeAspect="1"/>
          </p:cNvPicPr>
          <p:nvPr/>
        </p:nvPicPr>
        <p:blipFill>
          <a:blip r:embed="rId16"/>
          <a:stretch>
            <a:fillRect/>
          </a:stretch>
        </p:blipFill>
        <p:spPr>
          <a:xfrm>
            <a:off x="3152656" y="3367864"/>
            <a:ext cx="2743438" cy="762096"/>
          </a:xfrm>
          <a:prstGeom prst="rect">
            <a:avLst/>
          </a:prstGeom>
        </p:spPr>
      </p:pic>
      <p:pic>
        <p:nvPicPr>
          <p:cNvPr id="32" name="Picture 31">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53275" y="1783312"/>
            <a:ext cx="2285231" cy="1423069"/>
          </a:xfrm>
          <a:prstGeom prst="rect">
            <a:avLst/>
          </a:prstGeom>
        </p:spPr>
      </p:pic>
      <p:pic>
        <p:nvPicPr>
          <p:cNvPr id="35" name="Picture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24375" y="1654335"/>
            <a:ext cx="2296354" cy="1285958"/>
          </a:xfrm>
          <a:prstGeom prst="rect">
            <a:avLst/>
          </a:prstGeom>
        </p:spPr>
      </p:pic>
      <p:pic>
        <p:nvPicPr>
          <p:cNvPr id="37" name="Picture 36">
            <a:hlinkClick r:id="rId20"/>
          </p:cNvPr>
          <p:cNvPicPr>
            <a:picLocks noChangeAspect="1"/>
          </p:cNvPicPr>
          <p:nvPr/>
        </p:nvPicPr>
        <p:blipFill>
          <a:blip r:embed="rId21"/>
          <a:stretch>
            <a:fillRect/>
          </a:stretch>
        </p:blipFill>
        <p:spPr>
          <a:xfrm>
            <a:off x="6610643" y="3696572"/>
            <a:ext cx="2657475" cy="866775"/>
          </a:xfrm>
          <a:prstGeom prst="rect">
            <a:avLst/>
          </a:prstGeom>
        </p:spPr>
      </p:pic>
    </p:spTree>
    <p:extLst>
      <p:ext uri="{BB962C8B-B14F-4D97-AF65-F5344CB8AC3E}">
        <p14:creationId xmlns:p14="http://schemas.microsoft.com/office/powerpoint/2010/main" val="2983385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823" y="1625204"/>
            <a:ext cx="10614281" cy="41128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3"/>
          <p:cNvSpPr txBox="1"/>
          <p:nvPr/>
        </p:nvSpPr>
        <p:spPr>
          <a:xfrm>
            <a:off x="1700389" y="562354"/>
            <a:ext cx="80648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srgbClr val="4F81BD">
                    <a:lumMod val="50000"/>
                  </a:srgbClr>
                </a:solidFill>
                <a:effectLst/>
                <a:uLnTx/>
                <a:uFillTx/>
                <a:latin typeface="Gadugi" panose="020B0502040204020203" pitchFamily="34" charset="0"/>
                <a:ea typeface="+mn-ea"/>
                <a:cs typeface="+mn-cs"/>
              </a:rPr>
              <a:t>Our Vision: Every child and young person </a:t>
            </a:r>
            <a:r>
              <a:rPr kumimoji="0" lang="en-GB" b="0" i="1" u="none" strike="noStrike" kern="1200" cap="none" spc="0" normalizeH="0" baseline="0" noProof="0" dirty="0" smtClean="0">
                <a:ln>
                  <a:noFill/>
                </a:ln>
                <a:solidFill>
                  <a:srgbClr val="4F81BD">
                    <a:lumMod val="50000"/>
                  </a:srgbClr>
                </a:solidFill>
                <a:effectLst/>
                <a:uLnTx/>
                <a:uFillTx/>
                <a:latin typeface="Gadugi" panose="020B0502040204020203" pitchFamily="34" charset="0"/>
                <a:ea typeface="+mn-ea"/>
                <a:cs typeface="+mn-cs"/>
              </a:rPr>
              <a:t>in Dartmoor Multi Academy Trust schools and colleges feels </a:t>
            </a:r>
            <a:r>
              <a:rPr kumimoji="0" lang="en-GB" b="0" i="1" u="none" strike="noStrike" kern="1200" cap="none" spc="0" normalizeH="0" baseline="0" noProof="0" dirty="0">
                <a:ln>
                  <a:noFill/>
                </a:ln>
                <a:solidFill>
                  <a:srgbClr val="4F81BD">
                    <a:lumMod val="50000"/>
                  </a:srgbClr>
                </a:solidFill>
                <a:effectLst/>
                <a:uLnTx/>
                <a:uFillTx/>
                <a:latin typeface="Gadugi" panose="020B0502040204020203" pitchFamily="34" charset="0"/>
                <a:ea typeface="+mn-ea"/>
                <a:cs typeface="+mn-cs"/>
              </a:rPr>
              <a:t>safe and grows up safe from harm</a:t>
            </a:r>
          </a:p>
        </p:txBody>
      </p:sp>
      <p:sp>
        <p:nvSpPr>
          <p:cNvPr id="15" name="Flowchart: Terminator 14">
            <a:hlinkClick r:id="rId4" action="ppaction://hlinksldjump"/>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6297964" y="6488666"/>
            <a:ext cx="47356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1F497D"/>
                </a:solidFill>
                <a:latin typeface="Calibri"/>
              </a:rPr>
              <a:t>17</a:t>
            </a: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5" name="Rectangle 4"/>
          <p:cNvSpPr/>
          <p:nvPr/>
        </p:nvSpPr>
        <p:spPr>
          <a:xfrm>
            <a:off x="1700389" y="2383613"/>
            <a:ext cx="6096000" cy="1908215"/>
          </a:xfrm>
          <a:prstGeom prst="rect">
            <a:avLst/>
          </a:prstGeom>
        </p:spPr>
        <p:txBody>
          <a:bodyPr>
            <a:spAutoFit/>
          </a:bodyPr>
          <a:lstStyle/>
          <a:p>
            <a:pPr algn="ctr"/>
            <a:r>
              <a:rPr lang="en-GB" sz="2800" dirty="0">
                <a:latin typeface="Arial" panose="020B0604020202020204" pitchFamily="34" charset="0"/>
                <a:cs typeface="Arial" panose="020B0604020202020204" pitchFamily="34" charset="0"/>
              </a:rPr>
              <a:t>Acknowledgement</a:t>
            </a:r>
          </a:p>
          <a:p>
            <a:pPr algn="ctr"/>
            <a:endParaRPr lang="en-GB" u="sng"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This PowerPoint presentation has been adapted from materials collated by Durham </a:t>
            </a:r>
            <a:r>
              <a:rPr lang="en-GB" dirty="0" smtClean="0">
                <a:latin typeface="Arial" panose="020B0604020202020204" pitchFamily="34" charset="0"/>
                <a:cs typeface="Arial" panose="020B0604020202020204" pitchFamily="34" charset="0"/>
              </a:rPr>
              <a:t>Local Safeguarding </a:t>
            </a:r>
            <a:r>
              <a:rPr lang="en-GB" dirty="0">
                <a:latin typeface="Arial" panose="020B0604020202020204" pitchFamily="34" charset="0"/>
                <a:cs typeface="Arial" panose="020B0604020202020204" pitchFamily="34" charset="0"/>
              </a:rPr>
              <a:t>Children's </a:t>
            </a:r>
            <a:r>
              <a:rPr lang="en-GB" dirty="0" smtClean="0">
                <a:latin typeface="Arial" panose="020B0604020202020204" pitchFamily="34" charset="0"/>
                <a:cs typeface="Arial" panose="020B0604020202020204" pitchFamily="34" charset="0"/>
              </a:rPr>
              <a:t>Board.  We are </a:t>
            </a:r>
            <a:r>
              <a:rPr lang="en-GB" dirty="0">
                <a:latin typeface="Arial" panose="020B0604020202020204" pitchFamily="34" charset="0"/>
                <a:cs typeface="Arial" panose="020B0604020202020204" pitchFamily="34" charset="0"/>
              </a:rPr>
              <a:t>very grateful for their permission to replicate.</a:t>
            </a:r>
          </a:p>
        </p:txBody>
      </p:sp>
    </p:spTree>
    <p:extLst>
      <p:ext uri="{BB962C8B-B14F-4D97-AF65-F5344CB8AC3E}">
        <p14:creationId xmlns:p14="http://schemas.microsoft.com/office/powerpoint/2010/main" val="153897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13232" y="343704"/>
            <a:ext cx="8229600" cy="504056"/>
          </a:xfrm>
        </p:spPr>
        <p:txBody>
          <a:bodyPr>
            <a:normAutofit fontScale="90000"/>
          </a:bodyPr>
          <a:lstStyle/>
          <a:p>
            <a:r>
              <a:rPr lang="en-GB" dirty="0" smtClean="0"/>
              <a:t>Instructions for Facilitators</a:t>
            </a:r>
            <a:endParaRPr lang="en-GB" dirty="0"/>
          </a:p>
        </p:txBody>
      </p:sp>
      <p:sp>
        <p:nvSpPr>
          <p:cNvPr id="3" name="Content Placeholder 2"/>
          <p:cNvSpPr>
            <a:spLocks noGrp="1"/>
          </p:cNvSpPr>
          <p:nvPr>
            <p:ph idx="1"/>
          </p:nvPr>
        </p:nvSpPr>
        <p:spPr>
          <a:xfrm>
            <a:off x="1919536" y="1412776"/>
            <a:ext cx="8229600" cy="5616624"/>
          </a:xfrm>
        </p:spPr>
        <p:txBody>
          <a:bodyPr>
            <a:normAutofit fontScale="55000" lnSpcReduction="20000"/>
          </a:bodyPr>
          <a:lstStyle/>
          <a:p>
            <a:pPr marL="400050" lvl="1" indent="0">
              <a:lnSpc>
                <a:spcPct val="115000"/>
              </a:lnSpc>
              <a:spcBef>
                <a:spcPts val="300"/>
              </a:spcBef>
              <a:spcAft>
                <a:spcPts val="300"/>
              </a:spcAft>
              <a:buNone/>
            </a:pPr>
            <a:r>
              <a:rPr lang="en-GB" sz="3300" dirty="0">
                <a:latin typeface="Arial" panose="020B0604020202020204" pitchFamily="34" charset="0"/>
                <a:ea typeface="Calibri" panose="020F0502020204030204" pitchFamily="34" charset="0"/>
                <a:cs typeface="Arial" panose="020B0604020202020204" pitchFamily="34" charset="0"/>
                <a:sym typeface="Webdings" panose="05030102010509060703" pitchFamily="18" charset="2"/>
              </a:rPr>
              <a:t></a:t>
            </a:r>
            <a:r>
              <a:rPr lang="en-GB" sz="3300" b="1" dirty="0">
                <a:latin typeface="Arial" panose="020B0604020202020204" pitchFamily="34" charset="0"/>
                <a:ea typeface="Calibri" panose="020F0502020204030204" pitchFamily="34" charset="0"/>
                <a:cs typeface="Arial" panose="020B0604020202020204" pitchFamily="34" charset="0"/>
              </a:rPr>
              <a:t> Facilitator instructions and explanation</a:t>
            </a:r>
            <a:br>
              <a:rPr lang="en-GB" sz="3300" b="1" dirty="0">
                <a:latin typeface="Arial" panose="020B0604020202020204" pitchFamily="34" charset="0"/>
                <a:ea typeface="Calibri" panose="020F0502020204030204" pitchFamily="34" charset="0"/>
                <a:cs typeface="Arial" panose="020B0604020202020204" pitchFamily="34" charset="0"/>
              </a:rPr>
            </a:br>
            <a:r>
              <a:rPr lang="en-GB" sz="3300" dirty="0">
                <a:latin typeface="Arial" panose="020B0604020202020204" pitchFamily="34" charset="0"/>
                <a:ea typeface="Calibri" panose="020F0502020204030204" pitchFamily="34" charset="0"/>
                <a:cs typeface="Arial" panose="020B0604020202020204" pitchFamily="34" charset="0"/>
              </a:rPr>
              <a:t>Any part of the session where the facilitator needs to explain or model a key concept, theory or strategy, or where the facilitator needs to introduce a learning opportunity / activity.  Facilitator instructions also include notes of caution. </a:t>
            </a:r>
          </a:p>
          <a:p>
            <a:pPr marL="0" indent="0">
              <a:lnSpc>
                <a:spcPct val="115000"/>
              </a:lnSpc>
              <a:spcBef>
                <a:spcPts val="300"/>
              </a:spcBef>
              <a:spcAft>
                <a:spcPts val="300"/>
              </a:spcAft>
              <a:buNone/>
            </a:pPr>
            <a:endParaRPr lang="en-GB" sz="33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300"/>
              </a:spcBef>
              <a:spcAft>
                <a:spcPts val="300"/>
              </a:spcAft>
            </a:pPr>
            <a:endParaRPr lang="en-GB" sz="3300" dirty="0">
              <a:latin typeface="Arial" panose="020B0604020202020204" pitchFamily="34" charset="0"/>
              <a:ea typeface="Calibri" panose="020F0502020204030204" pitchFamily="34" charset="0"/>
              <a:cs typeface="Arial" panose="020B0604020202020204" pitchFamily="34" charset="0"/>
            </a:endParaRPr>
          </a:p>
          <a:p>
            <a:pPr marL="400050" lvl="1" indent="0">
              <a:lnSpc>
                <a:spcPct val="115000"/>
              </a:lnSpc>
              <a:spcBef>
                <a:spcPts val="300"/>
              </a:spcBef>
              <a:spcAft>
                <a:spcPts val="300"/>
              </a:spcAft>
              <a:buNone/>
            </a:pPr>
            <a:r>
              <a:rPr lang="en-GB" sz="3300" dirty="0">
                <a:latin typeface="Arial" panose="020B0604020202020204" pitchFamily="34" charset="0"/>
                <a:ea typeface="Calibri" panose="020F0502020204030204" pitchFamily="34" charset="0"/>
                <a:cs typeface="Arial" panose="020B0604020202020204" pitchFamily="34" charset="0"/>
                <a:sym typeface="Webdings" panose="05030102010509060703" pitchFamily="18" charset="2"/>
              </a:rPr>
              <a:t></a:t>
            </a:r>
            <a:r>
              <a:rPr lang="en-GB" sz="3300" dirty="0">
                <a:latin typeface="Arial" panose="020B0604020202020204" pitchFamily="34" charset="0"/>
                <a:ea typeface="Calibri" panose="020F0502020204030204" pitchFamily="34" charset="0"/>
                <a:cs typeface="Arial" panose="020B0604020202020204" pitchFamily="34" charset="0"/>
              </a:rPr>
              <a:t> </a:t>
            </a:r>
            <a:r>
              <a:rPr lang="en-GB" sz="3300" b="1" dirty="0">
                <a:latin typeface="Arial" panose="020B0604020202020204" pitchFamily="34" charset="0"/>
                <a:ea typeface="Calibri" panose="020F0502020204030204" pitchFamily="34" charset="0"/>
                <a:cs typeface="Arial" panose="020B0604020202020204" pitchFamily="34" charset="0"/>
              </a:rPr>
              <a:t>Participant discussion</a:t>
            </a:r>
            <a:br>
              <a:rPr lang="en-GB" sz="3300" b="1" dirty="0">
                <a:latin typeface="Arial" panose="020B0604020202020204" pitchFamily="34" charset="0"/>
                <a:ea typeface="Calibri" panose="020F0502020204030204" pitchFamily="34" charset="0"/>
                <a:cs typeface="Arial" panose="020B0604020202020204" pitchFamily="34" charset="0"/>
              </a:rPr>
            </a:br>
            <a:r>
              <a:rPr lang="en-GB" sz="3300" dirty="0">
                <a:latin typeface="Arial" panose="020B0604020202020204" pitchFamily="34" charset="0"/>
                <a:ea typeface="Calibri" panose="020F0502020204030204" pitchFamily="34" charset="0"/>
                <a:cs typeface="Arial" panose="020B0604020202020204" pitchFamily="34" charset="0"/>
              </a:rPr>
              <a:t>Any part of the session where participants need to discuss a topic either in pairs, small groups or as a whole group. Ensure you provide clear discussion prompts to scaffold discussion, and also consider any difficult questions that may be posed by participants during the course of a whole-group discussion, with suggestions as to how these might be answered.</a:t>
            </a:r>
          </a:p>
          <a:p>
            <a:pPr marL="400050" lvl="1" indent="0">
              <a:lnSpc>
                <a:spcPct val="115000"/>
              </a:lnSpc>
              <a:spcBef>
                <a:spcPts val="300"/>
              </a:spcBef>
              <a:spcAft>
                <a:spcPts val="300"/>
              </a:spcAft>
              <a:buNone/>
            </a:pPr>
            <a:r>
              <a:rPr lang="en-GB" sz="3300" dirty="0">
                <a:latin typeface="Arial" panose="020B0604020202020204" pitchFamily="34" charset="0"/>
                <a:ea typeface="Calibri" panose="020F0502020204030204" pitchFamily="34" charset="0"/>
                <a:cs typeface="Arial" panose="020B0604020202020204" pitchFamily="34" charset="0"/>
              </a:rPr>
              <a:t>Be explicit about the purpose of the discussion and any key themes that the facilitator may need to draw out. For example, the purpose of a discussion may be to explore participants’ existing knowledge, beliefs and values.</a:t>
            </a:r>
          </a:p>
          <a:p>
            <a:endParaRPr lang="en-GB" dirty="0"/>
          </a:p>
        </p:txBody>
      </p:sp>
    </p:spTree>
    <p:extLst>
      <p:ext uri="{BB962C8B-B14F-4D97-AF65-F5344CB8AC3E}">
        <p14:creationId xmlns:p14="http://schemas.microsoft.com/office/powerpoint/2010/main" val="3759626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332656"/>
            <a:ext cx="8352928" cy="6336704"/>
          </a:xfrm>
        </p:spPr>
        <p:txBody>
          <a:bodyPr>
            <a:noAutofit/>
          </a:bodyPr>
          <a:lstStyle/>
          <a:p>
            <a:pPr>
              <a:lnSpc>
                <a:spcPct val="115000"/>
              </a:lnSpc>
              <a:spcBef>
                <a:spcPts val="300"/>
              </a:spcBef>
              <a:spcAft>
                <a:spcPts val="300"/>
              </a:spcAft>
              <a:buFont typeface="Webdings" panose="05030102010509060703" pitchFamily="18" charset="2"/>
              <a:buChar char="i"/>
            </a:pPr>
            <a:r>
              <a:rPr lang="en-GB" sz="1600" b="1" dirty="0">
                <a:latin typeface="Arial" panose="020B0604020202020204" pitchFamily="34" charset="0"/>
                <a:ea typeface="Calibri" panose="020F0502020204030204" pitchFamily="34" charset="0"/>
                <a:cs typeface="Arial" panose="020B0604020202020204" pitchFamily="34" charset="0"/>
              </a:rPr>
              <a:t>Additional information for facilitators</a:t>
            </a:r>
            <a:br>
              <a:rPr lang="en-GB" sz="1600" b="1" dirty="0">
                <a:latin typeface="Arial" panose="020B0604020202020204" pitchFamily="34" charset="0"/>
                <a:ea typeface="Calibri" panose="020F0502020204030204" pitchFamily="34" charset="0"/>
                <a:cs typeface="Arial" panose="020B0604020202020204" pitchFamily="34" charset="0"/>
              </a:rPr>
            </a:br>
            <a:r>
              <a:rPr lang="en-GB" sz="1600" dirty="0">
                <a:latin typeface="Arial" panose="020B0604020202020204" pitchFamily="34" charset="0"/>
                <a:ea typeface="Calibri" panose="020F0502020204030204" pitchFamily="34" charset="0"/>
                <a:cs typeface="Arial" panose="020B0604020202020204" pitchFamily="34" charset="0"/>
              </a:rPr>
              <a:t>Covers any additional information or context that may be helpful for facilitators. This may be a link to a website or resources providing additional detail on the issue covered. </a:t>
            </a:r>
          </a:p>
          <a:p>
            <a:pPr marL="0" indent="0">
              <a:lnSpc>
                <a:spcPct val="115000"/>
              </a:lnSpc>
              <a:spcBef>
                <a:spcPts val="300"/>
              </a:spcBef>
              <a:spcAft>
                <a:spcPts val="3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marL="285750">
              <a:lnSpc>
                <a:spcPct val="115000"/>
              </a:lnSpc>
              <a:spcBef>
                <a:spcPts val="300"/>
              </a:spcBef>
              <a:spcAft>
                <a:spcPts val="300"/>
              </a:spcAft>
              <a:buFont typeface="Webdings" panose="05030102010509060703" pitchFamily="18" charset="2"/>
              <a:buChar char="]"/>
            </a:pPr>
            <a:r>
              <a:rPr lang="en-GB" sz="1600" b="1" dirty="0">
                <a:latin typeface="Arial" panose="020B0604020202020204" pitchFamily="34" charset="0"/>
                <a:ea typeface="Calibri" panose="020F0502020204030204" pitchFamily="34" charset="0"/>
                <a:cs typeface="Arial" panose="020B0604020202020204" pitchFamily="34" charset="0"/>
              </a:rPr>
              <a:t>Participant reflection</a:t>
            </a:r>
            <a:br>
              <a:rPr lang="en-GB" sz="1600" b="1" dirty="0">
                <a:latin typeface="Arial" panose="020B0604020202020204" pitchFamily="34" charset="0"/>
                <a:ea typeface="Calibri" panose="020F0502020204030204" pitchFamily="34" charset="0"/>
                <a:cs typeface="Arial" panose="020B0604020202020204" pitchFamily="34" charset="0"/>
              </a:rPr>
            </a:br>
            <a:r>
              <a:rPr lang="en-GB" sz="1600" dirty="0">
                <a:latin typeface="Arial" panose="020B0604020202020204" pitchFamily="34" charset="0"/>
                <a:ea typeface="Calibri" panose="020F0502020204030204" pitchFamily="34" charset="0"/>
                <a:cs typeface="Arial" panose="020B0604020202020204" pitchFamily="34" charset="0"/>
              </a:rPr>
              <a:t>Any part of the session where participants need to reflect on the content covered. It may be an opportunity for them to critically engage with the information presented. Or, it might be a chance for them to consider what else they might want to cover / address / know. Reflection activities should focus on building in opportunities for formative assessment, where participants evaluate the impact of their learning. A learning log could be used to support this reflection.</a:t>
            </a:r>
          </a:p>
          <a:p>
            <a:pPr marL="0" indent="0">
              <a:lnSpc>
                <a:spcPct val="115000"/>
              </a:lnSpc>
              <a:spcBef>
                <a:spcPts val="300"/>
              </a:spcBef>
              <a:spcAft>
                <a:spcPts val="300"/>
              </a:spcAft>
              <a:buNone/>
            </a:pP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300"/>
              </a:spcBef>
              <a:spcAft>
                <a:spcPts val="300"/>
              </a:spcAft>
              <a:buFont typeface="Webdings" panose="05030102010509060703" pitchFamily="18" charset="2"/>
              <a:buChar char="·"/>
            </a:pPr>
            <a:r>
              <a:rPr lang="en-GB" sz="1600" b="1" dirty="0">
                <a:latin typeface="Arial" panose="020B0604020202020204" pitchFamily="34" charset="0"/>
                <a:ea typeface="Calibri" panose="020F0502020204030204" pitchFamily="34" charset="0"/>
                <a:cs typeface="Arial" panose="020B0604020202020204" pitchFamily="34" charset="0"/>
              </a:rPr>
              <a:t>Video/audio clip</a:t>
            </a:r>
          </a:p>
          <a:p>
            <a:pPr marL="400050" lvl="1" indent="0">
              <a:spcBef>
                <a:spcPts val="300"/>
              </a:spcBef>
              <a:spcAft>
                <a:spcPts val="300"/>
              </a:spcAft>
              <a:buNone/>
            </a:pPr>
            <a:r>
              <a:rPr lang="en-GB" sz="1600" dirty="0">
                <a:latin typeface="Arial" panose="020B0604020202020204" pitchFamily="34" charset="0"/>
                <a:ea typeface="Calibri" panose="020F0502020204030204" pitchFamily="34" charset="0"/>
                <a:cs typeface="Arial" panose="020B0604020202020204" pitchFamily="34" charset="0"/>
              </a:rPr>
              <a:t>Any part of a session supported by either a video or audio clip. </a:t>
            </a:r>
            <a:r>
              <a:rPr lang="en-GB" sz="1600" b="1" dirty="0">
                <a:latin typeface="Arial" panose="020B0604020202020204" pitchFamily="34" charset="0"/>
                <a:ea typeface="Calibri" panose="020F0502020204030204" pitchFamily="34" charset="0"/>
                <a:cs typeface="Arial" panose="020B0604020202020204" pitchFamily="34" charset="0"/>
              </a:rPr>
              <a:t/>
            </a:r>
            <a:br>
              <a:rPr lang="en-GB" sz="1600" b="1" dirty="0">
                <a:latin typeface="Arial" panose="020B0604020202020204" pitchFamily="34" charset="0"/>
                <a:ea typeface="Calibri" panose="020F0502020204030204" pitchFamily="34" charset="0"/>
                <a:cs typeface="Arial" panose="020B0604020202020204" pitchFamily="34" charset="0"/>
              </a:rPr>
            </a:br>
            <a:r>
              <a:rPr lang="en-GB" sz="1600" dirty="0">
                <a:latin typeface="Arial" panose="020B0604020202020204" pitchFamily="34" charset="0"/>
                <a:ea typeface="Calibri" panose="020F0502020204030204" pitchFamily="34" charset="0"/>
                <a:cs typeface="Arial" panose="020B0604020202020204" pitchFamily="34" charset="0"/>
              </a:rPr>
              <a:t>Video and audio can be used to explain complex topic areas or to use as a distancing technique. Videos in this presentation have all been produced by reputable agencies and are located on external sites.  Please ensure all links work (you may need to  contact your IT network manager should you need to arrange access).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7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4249" y="100004"/>
            <a:ext cx="4968552" cy="523220"/>
          </a:xfrm>
          <a:prstGeom prst="rect">
            <a:avLst/>
          </a:prstGeom>
          <a:noFill/>
        </p:spPr>
        <p:txBody>
          <a:bodyPr wrap="square" rtlCol="0">
            <a:spAutoFit/>
          </a:bodyPr>
          <a:lstStyle/>
          <a:p>
            <a:r>
              <a:rPr lang="en-GB" sz="2800" dirty="0">
                <a:solidFill>
                  <a:srgbClr val="1F497D"/>
                </a:solidFill>
                <a:latin typeface="Gill Sans MT" panose="020B0502020104020203" pitchFamily="34" charset="0"/>
              </a:rPr>
              <a:t>What is Safeguarding?</a:t>
            </a:r>
          </a:p>
        </p:txBody>
      </p:sp>
      <p:graphicFrame>
        <p:nvGraphicFramePr>
          <p:cNvPr id="12" name="Table 11"/>
          <p:cNvGraphicFramePr>
            <a:graphicFrameLocks noGrp="1"/>
          </p:cNvGraphicFramePr>
          <p:nvPr>
            <p:extLst>
              <p:ext uri="{D42A27DB-BD31-4B8C-83A1-F6EECF244321}">
                <p14:modId xmlns:p14="http://schemas.microsoft.com/office/powerpoint/2010/main" val="1143914243"/>
              </p:ext>
            </p:extLst>
          </p:nvPr>
        </p:nvGraphicFramePr>
        <p:xfrm>
          <a:off x="876300" y="851895"/>
          <a:ext cx="9259929" cy="563137"/>
        </p:xfrm>
        <a:graphic>
          <a:graphicData uri="http://schemas.openxmlformats.org/drawingml/2006/table">
            <a:tbl>
              <a:tblPr firstRow="1" bandRow="1">
                <a:tableStyleId>{5C22544A-7EE6-4342-B048-85BDC9FD1C3A}</a:tableStyleId>
              </a:tblPr>
              <a:tblGrid>
                <a:gridCol w="3086643">
                  <a:extLst>
                    <a:ext uri="{9D8B030D-6E8A-4147-A177-3AD203B41FA5}">
                      <a16:colId xmlns:a16="http://schemas.microsoft.com/office/drawing/2014/main" val="20000"/>
                    </a:ext>
                  </a:extLst>
                </a:gridCol>
                <a:gridCol w="3086643">
                  <a:extLst>
                    <a:ext uri="{9D8B030D-6E8A-4147-A177-3AD203B41FA5}">
                      <a16:colId xmlns:a16="http://schemas.microsoft.com/office/drawing/2014/main" val="20001"/>
                    </a:ext>
                  </a:extLst>
                </a:gridCol>
                <a:gridCol w="3086643">
                  <a:extLst>
                    <a:ext uri="{9D8B030D-6E8A-4147-A177-3AD203B41FA5}">
                      <a16:colId xmlns:a16="http://schemas.microsoft.com/office/drawing/2014/main" val="20002"/>
                    </a:ext>
                  </a:extLst>
                </a:gridCol>
              </a:tblGrid>
              <a:tr h="563137">
                <a:tc>
                  <a:txBody>
                    <a:bodyPr/>
                    <a:lstStyle/>
                    <a:p>
                      <a:pPr algn="ctr"/>
                      <a:r>
                        <a:rPr lang="en-GB" sz="2400" b="0" i="1" dirty="0" smtClean="0">
                          <a:solidFill>
                            <a:schemeClr val="bg1"/>
                          </a:solidFill>
                        </a:rPr>
                        <a:t>What is Safeguarding?</a:t>
                      </a:r>
                      <a:endParaRPr lang="en-GB" sz="2400" b="0" i="1" dirty="0">
                        <a:solidFill>
                          <a:schemeClr val="bg1"/>
                        </a:solidFill>
                      </a:endParaRPr>
                    </a:p>
                  </a:txBody>
                  <a:tcPr>
                    <a:solidFill>
                      <a:srgbClr val="92D050"/>
                    </a:solidFill>
                  </a:tcPr>
                </a:tc>
                <a:tc>
                  <a:txBody>
                    <a:bodyPr/>
                    <a:lstStyle/>
                    <a:p>
                      <a:pPr algn="ctr"/>
                      <a:r>
                        <a:rPr lang="en-GB" sz="2400" b="0" dirty="0" smtClean="0"/>
                        <a:t>Safeguarding</a:t>
                      </a:r>
                      <a:r>
                        <a:rPr lang="en-GB" sz="2400" b="0" baseline="0" dirty="0" smtClean="0"/>
                        <a:t> Themes</a:t>
                      </a:r>
                      <a:endParaRPr lang="en-GB" sz="2400" b="0" dirty="0"/>
                    </a:p>
                  </a:txBody>
                  <a:tcPr/>
                </a:tc>
                <a:tc>
                  <a:txBody>
                    <a:bodyPr/>
                    <a:lstStyle/>
                    <a:p>
                      <a:pPr algn="ctr"/>
                      <a:r>
                        <a:rPr lang="en-GB" sz="2400" b="0" dirty="0" smtClean="0"/>
                        <a:t>Getting</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13" name="Diagram 12"/>
          <p:cNvGraphicFramePr/>
          <p:nvPr>
            <p:extLst>
              <p:ext uri="{D42A27DB-BD31-4B8C-83A1-F6EECF244321}">
                <p14:modId xmlns:p14="http://schemas.microsoft.com/office/powerpoint/2010/main" val="2602486971"/>
              </p:ext>
            </p:extLst>
          </p:nvPr>
        </p:nvGraphicFramePr>
        <p:xfrm>
          <a:off x="876300" y="1643704"/>
          <a:ext cx="9598461" cy="4844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025451" y="5847423"/>
            <a:ext cx="8064896" cy="307777"/>
          </a:xfrm>
          <a:prstGeom prst="rect">
            <a:avLst/>
          </a:prstGeom>
          <a:noFill/>
        </p:spPr>
        <p:txBody>
          <a:bodyPr wrap="square" rtlCol="0">
            <a:spAutoFit/>
          </a:bodyPr>
          <a:lstStyle/>
          <a:p>
            <a:r>
              <a:rPr lang="en-GB" sz="1400" i="1" dirty="0">
                <a:solidFill>
                  <a:srgbClr val="4F81BD">
                    <a:lumMod val="50000"/>
                  </a:srgbClr>
                </a:solidFill>
                <a:latin typeface="Gadugi" panose="020B0502040204020203" pitchFamily="34" charset="0"/>
              </a:rPr>
              <a:t>Our Vision: Every child and young person </a:t>
            </a:r>
            <a:r>
              <a:rPr lang="en-GB" sz="1400" i="1" dirty="0" smtClean="0">
                <a:solidFill>
                  <a:srgbClr val="4F81BD">
                    <a:lumMod val="50000"/>
                  </a:srgbClr>
                </a:solidFill>
                <a:latin typeface="Gadugi" panose="020B0502040204020203" pitchFamily="34" charset="0"/>
              </a:rPr>
              <a:t>feels </a:t>
            </a:r>
            <a:r>
              <a:rPr lang="en-GB" sz="1400" i="1" dirty="0">
                <a:solidFill>
                  <a:srgbClr val="4F81BD">
                    <a:lumMod val="50000"/>
                  </a:srgbClr>
                </a:solidFill>
                <a:latin typeface="Gadugi" panose="020B0502040204020203" pitchFamily="34" charset="0"/>
              </a:rPr>
              <a:t>safe and grows up safe from harm</a:t>
            </a:r>
          </a:p>
        </p:txBody>
      </p:sp>
      <p:sp>
        <p:nvSpPr>
          <p:cNvPr id="17" name="Flowchart: Terminator 16">
            <a:hlinkClick r:id="rId8" action="ppaction://hlinksldjump"/>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8" name="Flowchart: Terminator 17">
            <a:hlinkClick r:id="rId9" action="ppaction://hlinksldjump"/>
          </p:cNvPr>
          <p:cNvSpPr/>
          <p:nvPr/>
        </p:nvSpPr>
        <p:spPr>
          <a:xfrm>
            <a:off x="2748139" y="685517"/>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4" name="TextBox 3"/>
          <p:cNvSpPr txBox="1"/>
          <p:nvPr/>
        </p:nvSpPr>
        <p:spPr>
          <a:xfrm>
            <a:off x="6297964" y="6488666"/>
            <a:ext cx="409786" cy="369332"/>
          </a:xfrm>
          <a:prstGeom prst="rect">
            <a:avLst/>
          </a:prstGeom>
          <a:noFill/>
        </p:spPr>
        <p:txBody>
          <a:bodyPr wrap="square" rtlCol="0">
            <a:spAutoFit/>
          </a:bodyPr>
          <a:lstStyle/>
          <a:p>
            <a:pPr algn="ctr"/>
            <a:r>
              <a:rPr lang="en-GB" dirty="0">
                <a:solidFill>
                  <a:srgbClr val="1F497D"/>
                </a:solidFill>
                <a:latin typeface="Calibri"/>
              </a:rPr>
              <a:t>2</a:t>
            </a:r>
          </a:p>
        </p:txBody>
      </p:sp>
    </p:spTree>
    <p:extLst>
      <p:ext uri="{BB962C8B-B14F-4D97-AF65-F5344CB8AC3E}">
        <p14:creationId xmlns:p14="http://schemas.microsoft.com/office/powerpoint/2010/main" val="409777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49" y="-51976"/>
            <a:ext cx="8176629" cy="6858000"/>
          </a:xfrm>
          <a:prstGeom prst="rect">
            <a:avLst/>
          </a:prstGeom>
        </p:spPr>
      </p:pic>
      <p:sp>
        <p:nvSpPr>
          <p:cNvPr id="7" name="TextBox 6"/>
          <p:cNvSpPr txBox="1"/>
          <p:nvPr/>
        </p:nvSpPr>
        <p:spPr>
          <a:xfrm>
            <a:off x="1801522" y="297732"/>
            <a:ext cx="4968552" cy="584775"/>
          </a:xfrm>
          <a:prstGeom prst="rect">
            <a:avLst/>
          </a:prstGeom>
          <a:noFill/>
        </p:spPr>
        <p:txBody>
          <a:bodyPr wrap="square" rtlCol="0">
            <a:spAutoFit/>
          </a:bodyPr>
          <a:lstStyle/>
          <a:p>
            <a:r>
              <a:rPr lang="en-GB" sz="3200" dirty="0">
                <a:solidFill>
                  <a:srgbClr val="1F497D"/>
                </a:solidFill>
                <a:latin typeface="Gill Sans MT" panose="020B0502020104020203" pitchFamily="34" charset="0"/>
              </a:rPr>
              <a:t>Safeguarding Themes </a:t>
            </a:r>
          </a:p>
        </p:txBody>
      </p:sp>
      <p:graphicFrame>
        <p:nvGraphicFramePr>
          <p:cNvPr id="12" name="Table 11"/>
          <p:cNvGraphicFramePr>
            <a:graphicFrameLocks noGrp="1"/>
          </p:cNvGraphicFramePr>
          <p:nvPr>
            <p:extLst>
              <p:ext uri="{D42A27DB-BD31-4B8C-83A1-F6EECF244321}">
                <p14:modId xmlns:p14="http://schemas.microsoft.com/office/powerpoint/2010/main" val="202954936"/>
              </p:ext>
            </p:extLst>
          </p:nvPr>
        </p:nvGraphicFramePr>
        <p:xfrm>
          <a:off x="1732982" y="878565"/>
          <a:ext cx="9067800" cy="563962"/>
        </p:xfrm>
        <a:graphic>
          <a:graphicData uri="http://schemas.openxmlformats.org/drawingml/2006/table">
            <a:tbl>
              <a:tblPr firstRow="1" bandRow="1">
                <a:tableStyleId>{5C22544A-7EE6-4342-B048-85BDC9FD1C3A}</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563962">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13" name="Diagram 12"/>
          <p:cNvGraphicFramePr/>
          <p:nvPr>
            <p:extLst>
              <p:ext uri="{D42A27DB-BD31-4B8C-83A1-F6EECF244321}">
                <p14:modId xmlns:p14="http://schemas.microsoft.com/office/powerpoint/2010/main" val="3998209727"/>
              </p:ext>
            </p:extLst>
          </p:nvPr>
        </p:nvGraphicFramePr>
        <p:xfrm>
          <a:off x="1634524" y="2138591"/>
          <a:ext cx="89229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lowchart: Terminator 14">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 action="ppaction://noaction"/>
          </p:cNvPr>
          <p:cNvSpPr/>
          <p:nvPr/>
        </p:nvSpPr>
        <p:spPr>
          <a:xfrm>
            <a:off x="4853862" y="1262108"/>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Flowchart: Terminator 16">
            <a:hlinkClick r:id="rId9"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8" name="TextBox 17"/>
          <p:cNvSpPr txBox="1"/>
          <p:nvPr/>
        </p:nvSpPr>
        <p:spPr>
          <a:xfrm>
            <a:off x="6266882" y="6500468"/>
            <a:ext cx="409786" cy="369332"/>
          </a:xfrm>
          <a:prstGeom prst="rect">
            <a:avLst/>
          </a:prstGeom>
          <a:noFill/>
        </p:spPr>
        <p:txBody>
          <a:bodyPr wrap="square" rtlCol="0">
            <a:spAutoFit/>
          </a:bodyPr>
          <a:lstStyle/>
          <a:p>
            <a:pPr algn="ctr"/>
            <a:r>
              <a:rPr lang="en-GB" dirty="0">
                <a:solidFill>
                  <a:srgbClr val="1F497D"/>
                </a:solidFill>
                <a:latin typeface="Calibri"/>
              </a:rPr>
              <a:t>3</a:t>
            </a:r>
          </a:p>
        </p:txBody>
      </p:sp>
    </p:spTree>
    <p:extLst>
      <p:ext uri="{BB962C8B-B14F-4D97-AF65-F5344CB8AC3E}">
        <p14:creationId xmlns:p14="http://schemas.microsoft.com/office/powerpoint/2010/main" val="208623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7448" y="223923"/>
            <a:ext cx="4968552" cy="646331"/>
          </a:xfrm>
          <a:prstGeom prst="rect">
            <a:avLst/>
          </a:prstGeom>
          <a:noFill/>
        </p:spPr>
        <p:txBody>
          <a:bodyPr wrap="square" rtlCol="0">
            <a:spAutoFit/>
          </a:bodyPr>
          <a:lstStyle/>
          <a:p>
            <a:r>
              <a:rPr lang="en-GB" sz="3600" dirty="0">
                <a:solidFill>
                  <a:srgbClr val="1F497D"/>
                </a:solidFill>
                <a:latin typeface="Gill Sans MT" panose="020B0502020104020203" pitchFamily="34" charset="0"/>
              </a:rPr>
              <a:t>Child Abuse</a:t>
            </a:r>
          </a:p>
        </p:txBody>
      </p:sp>
      <p:graphicFrame>
        <p:nvGraphicFramePr>
          <p:cNvPr id="12" name="Table 11"/>
          <p:cNvGraphicFramePr>
            <a:graphicFrameLocks noGrp="1"/>
          </p:cNvGraphicFramePr>
          <p:nvPr>
            <p:extLst>
              <p:ext uri="{D42A27DB-BD31-4B8C-83A1-F6EECF244321}">
                <p14:modId xmlns:p14="http://schemas.microsoft.com/office/powerpoint/2010/main" val="2019762672"/>
              </p:ext>
            </p:extLst>
          </p:nvPr>
        </p:nvGraphicFramePr>
        <p:xfrm>
          <a:off x="838196" y="910654"/>
          <a:ext cx="10706103" cy="396240"/>
        </p:xfrm>
        <a:graphic>
          <a:graphicData uri="http://schemas.openxmlformats.org/drawingml/2006/table">
            <a:tbl>
              <a:tblPr firstRow="1" bandRow="1">
                <a:tableStyleId>{5C22544A-7EE6-4342-B048-85BDC9FD1C3A}</a:tableStyleId>
              </a:tblPr>
              <a:tblGrid>
                <a:gridCol w="3568701">
                  <a:extLst>
                    <a:ext uri="{9D8B030D-6E8A-4147-A177-3AD203B41FA5}">
                      <a16:colId xmlns:a16="http://schemas.microsoft.com/office/drawing/2014/main" val="20000"/>
                    </a:ext>
                  </a:extLst>
                </a:gridCol>
                <a:gridCol w="3568701">
                  <a:extLst>
                    <a:ext uri="{9D8B030D-6E8A-4147-A177-3AD203B41FA5}">
                      <a16:colId xmlns:a16="http://schemas.microsoft.com/office/drawing/2014/main" val="20001"/>
                    </a:ext>
                  </a:extLst>
                </a:gridCol>
                <a:gridCol w="3568701">
                  <a:extLst>
                    <a:ext uri="{9D8B030D-6E8A-4147-A177-3AD203B41FA5}">
                      <a16:colId xmlns:a16="http://schemas.microsoft.com/office/drawing/2014/main" val="20002"/>
                    </a:ext>
                  </a:extLst>
                </a:gridCol>
              </a:tblGrid>
              <a:tr h="198457">
                <a:tc>
                  <a:txBody>
                    <a:bodyPr/>
                    <a:lstStyle/>
                    <a:p>
                      <a:pPr algn="ctr"/>
                      <a:r>
                        <a:rPr lang="en-GB" sz="2000" b="0" dirty="0" smtClean="0">
                          <a:solidFill>
                            <a:schemeClr val="bg1"/>
                          </a:solidFill>
                        </a:rPr>
                        <a:t>What is Safeguarding?</a:t>
                      </a:r>
                      <a:endParaRPr lang="en-GB" sz="2000" b="0" dirty="0">
                        <a:solidFill>
                          <a:schemeClr val="bg1"/>
                        </a:solidFill>
                      </a:endParaRPr>
                    </a:p>
                  </a:txBody>
                  <a:tcPr/>
                </a:tc>
                <a:tc>
                  <a:txBody>
                    <a:bodyPr/>
                    <a:lstStyle/>
                    <a:p>
                      <a:pPr algn="ctr"/>
                      <a:r>
                        <a:rPr lang="en-GB" sz="2000" b="0" i="1" dirty="0" smtClean="0"/>
                        <a:t>Safeguarding Themes</a:t>
                      </a:r>
                      <a:endParaRPr lang="en-GB" sz="2000" b="0" i="1" dirty="0"/>
                    </a:p>
                  </a:txBody>
                  <a:tcPr>
                    <a:solidFill>
                      <a:srgbClr val="92D050"/>
                    </a:solidFill>
                  </a:tcPr>
                </a:tc>
                <a:tc>
                  <a:txBody>
                    <a:bodyPr/>
                    <a:lstStyle/>
                    <a:p>
                      <a:pPr algn="ctr"/>
                      <a:r>
                        <a:rPr lang="en-GB" sz="2000" b="0" dirty="0" smtClean="0"/>
                        <a:t>Get</a:t>
                      </a:r>
                      <a:r>
                        <a:rPr lang="en-GB" sz="2000" b="0" baseline="0" dirty="0" smtClean="0"/>
                        <a:t> Help</a:t>
                      </a:r>
                      <a:endParaRPr lang="en-GB" sz="20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2618841606"/>
              </p:ext>
            </p:extLst>
          </p:nvPr>
        </p:nvGraphicFramePr>
        <p:xfrm>
          <a:off x="748725" y="1732135"/>
          <a:ext cx="4022842" cy="494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lowchart: Terminator 14">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8" action="ppaction://hlinksldjump"/>
          </p:cNvPr>
          <p:cNvSpPr/>
          <p:nvPr/>
        </p:nvSpPr>
        <p:spPr>
          <a:xfrm>
            <a:off x="7679378" y="1228395"/>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409786" cy="369332"/>
          </a:xfrm>
          <a:prstGeom prst="rect">
            <a:avLst/>
          </a:prstGeom>
          <a:noFill/>
        </p:spPr>
        <p:txBody>
          <a:bodyPr wrap="square" rtlCol="0">
            <a:spAutoFit/>
          </a:bodyPr>
          <a:lstStyle/>
          <a:p>
            <a:pPr algn="ctr"/>
            <a:r>
              <a:rPr lang="en-GB" dirty="0">
                <a:solidFill>
                  <a:srgbClr val="1F497D"/>
                </a:solidFill>
                <a:latin typeface="Calibri"/>
              </a:rPr>
              <a:t>4</a:t>
            </a:r>
          </a:p>
        </p:txBody>
      </p:sp>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9664702" y="5858214"/>
            <a:ext cx="997904" cy="1036018"/>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27798" y="4935609"/>
            <a:ext cx="2405067" cy="1883323"/>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75793" y="1379826"/>
            <a:ext cx="4741783" cy="2057204"/>
          </a:xfrm>
          <a:prstGeom prst="rect">
            <a:avLst/>
          </a:prstGeom>
        </p:spPr>
      </p:pic>
      <p:sp>
        <p:nvSpPr>
          <p:cNvPr id="22" name="Rounded Rectangle 4"/>
          <p:cNvSpPr txBox="1"/>
          <p:nvPr/>
        </p:nvSpPr>
        <p:spPr>
          <a:xfrm>
            <a:off x="5255926" y="3044886"/>
            <a:ext cx="1245688" cy="5376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1400" dirty="0">
                <a:solidFill>
                  <a:prstClr val="white"/>
                </a:solidFill>
                <a:latin typeface="Gadugi" panose="020B0502040204020203" pitchFamily="34" charset="0"/>
              </a:rPr>
              <a:t>Get Help</a:t>
            </a:r>
          </a:p>
        </p:txBody>
      </p:sp>
      <p:grpSp>
        <p:nvGrpSpPr>
          <p:cNvPr id="23" name="Group 22"/>
          <p:cNvGrpSpPr/>
          <p:nvPr/>
        </p:nvGrpSpPr>
        <p:grpSpPr>
          <a:xfrm>
            <a:off x="6186916" y="3468003"/>
            <a:ext cx="5375849" cy="1299652"/>
            <a:chOff x="241417" y="344415"/>
            <a:chExt cx="4038468" cy="4568847"/>
          </a:xfrm>
        </p:grpSpPr>
        <p:sp>
          <p:nvSpPr>
            <p:cNvPr id="24" name="Rounded Rectangle 23"/>
            <p:cNvSpPr/>
            <p:nvPr/>
          </p:nvSpPr>
          <p:spPr>
            <a:xfrm>
              <a:off x="372749" y="535662"/>
              <a:ext cx="3751198" cy="437760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5" name="Rounded Rectangle 4">
              <a:hlinkClick r:id="rId13"/>
            </p:cNvPr>
            <p:cNvSpPr txBox="1"/>
            <p:nvPr/>
          </p:nvSpPr>
          <p:spPr>
            <a:xfrm>
              <a:off x="241417" y="344415"/>
              <a:ext cx="4038468" cy="3791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sz="1400" dirty="0">
                  <a:solidFill>
                    <a:srgbClr val="9BBB59">
                      <a:lumMod val="50000"/>
                    </a:srgbClr>
                  </a:solidFill>
                  <a:latin typeface="Gadugi" panose="020B0502040204020203" pitchFamily="34" charset="0"/>
                </a:rPr>
                <a:t>Services can work with </a:t>
              </a:r>
              <a:r>
                <a:rPr lang="en-GB" sz="1400" b="1" dirty="0">
                  <a:solidFill>
                    <a:srgbClr val="9BBB59">
                      <a:lumMod val="50000"/>
                    </a:srgbClr>
                  </a:solidFill>
                  <a:latin typeface="Gadugi" panose="020B0502040204020203" pitchFamily="34" charset="0"/>
                </a:rPr>
                <a:t>everyone</a:t>
              </a:r>
              <a:r>
                <a:rPr lang="en-GB" sz="1400" dirty="0">
                  <a:solidFill>
                    <a:srgbClr val="9BBB59">
                      <a:lumMod val="50000"/>
                    </a:srgbClr>
                  </a:solidFill>
                  <a:latin typeface="Gadugi" panose="020B0502040204020203" pitchFamily="34" charset="0"/>
                </a:rPr>
                <a:t> in the family helping them to find solutions to their problems</a:t>
              </a:r>
              <a:r>
                <a:rPr lang="en-GB" sz="1200" dirty="0">
                  <a:solidFill>
                    <a:srgbClr val="9BBB59">
                      <a:lumMod val="50000"/>
                    </a:srgbClr>
                  </a:solidFill>
                  <a:latin typeface="Gadugi" panose="020B0502040204020203" pitchFamily="34" charset="0"/>
                </a:rPr>
                <a:t>.  </a:t>
              </a:r>
            </a:p>
          </p:txBody>
        </p:sp>
      </p:grpSp>
      <p:pic>
        <p:nvPicPr>
          <p:cNvPr id="28" name="Picture 27">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981429" flipH="1">
            <a:off x="6028775" y="4334488"/>
            <a:ext cx="355196" cy="355196"/>
          </a:xfrm>
          <a:prstGeom prst="rect">
            <a:avLst/>
          </a:prstGeom>
        </p:spPr>
      </p:pic>
      <p:pic>
        <p:nvPicPr>
          <p:cNvPr id="18" name="Picture 17">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59633" y="5012105"/>
            <a:ext cx="2610737" cy="1254026"/>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7251" y="3982525"/>
            <a:ext cx="2098394" cy="786898"/>
          </a:xfrm>
          <a:prstGeom prst="rect">
            <a:avLst/>
          </a:prstGeom>
        </p:spPr>
      </p:pic>
    </p:spTree>
    <p:extLst>
      <p:ext uri="{BB962C8B-B14F-4D97-AF65-F5344CB8AC3E}">
        <p14:creationId xmlns:p14="http://schemas.microsoft.com/office/powerpoint/2010/main" val="118928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420" y="0"/>
            <a:ext cx="9109160" cy="6858000"/>
          </a:xfrm>
          <a:prstGeom prst="rect">
            <a:avLst/>
          </a:prstGeom>
        </p:spPr>
      </p:pic>
      <p:sp>
        <p:nvSpPr>
          <p:cNvPr id="7" name="TextBox 6"/>
          <p:cNvSpPr txBox="1"/>
          <p:nvPr/>
        </p:nvSpPr>
        <p:spPr>
          <a:xfrm>
            <a:off x="1393188" y="245385"/>
            <a:ext cx="4968552" cy="646331"/>
          </a:xfrm>
          <a:prstGeom prst="rect">
            <a:avLst/>
          </a:prstGeom>
          <a:noFill/>
        </p:spPr>
        <p:txBody>
          <a:bodyPr wrap="square" rtlCol="0">
            <a:spAutoFit/>
          </a:bodyPr>
          <a:lstStyle/>
          <a:p>
            <a:r>
              <a:rPr lang="en-GB" sz="3600" dirty="0">
                <a:solidFill>
                  <a:srgbClr val="1F497D"/>
                </a:solidFill>
                <a:latin typeface="Gill Sans MT" panose="020B0502020104020203" pitchFamily="34" charset="0"/>
              </a:rPr>
              <a:t>Physical Abuse</a:t>
            </a:r>
          </a:p>
        </p:txBody>
      </p:sp>
      <p:graphicFrame>
        <p:nvGraphicFramePr>
          <p:cNvPr id="12" name="Table 11"/>
          <p:cNvGraphicFramePr>
            <a:graphicFrameLocks noGrp="1"/>
          </p:cNvGraphicFramePr>
          <p:nvPr>
            <p:extLst>
              <p:ext uri="{D42A27DB-BD31-4B8C-83A1-F6EECF244321}">
                <p14:modId xmlns:p14="http://schemas.microsoft.com/office/powerpoint/2010/main" val="2561029557"/>
              </p:ext>
            </p:extLst>
          </p:nvPr>
        </p:nvGraphicFramePr>
        <p:xfrm>
          <a:off x="561976" y="984669"/>
          <a:ext cx="11229975" cy="570076"/>
        </p:xfrm>
        <a:graphic>
          <a:graphicData uri="http://schemas.openxmlformats.org/drawingml/2006/table">
            <a:tbl>
              <a:tblPr firstRow="1" bandRow="1">
                <a:tableStyleId>{5C22544A-7EE6-4342-B048-85BDC9FD1C3A}</a:tableStyleId>
              </a:tblPr>
              <a:tblGrid>
                <a:gridCol w="3743325">
                  <a:extLst>
                    <a:ext uri="{9D8B030D-6E8A-4147-A177-3AD203B41FA5}">
                      <a16:colId xmlns:a16="http://schemas.microsoft.com/office/drawing/2014/main" val="20000"/>
                    </a:ext>
                  </a:extLst>
                </a:gridCol>
                <a:gridCol w="3743325">
                  <a:extLst>
                    <a:ext uri="{9D8B030D-6E8A-4147-A177-3AD203B41FA5}">
                      <a16:colId xmlns:a16="http://schemas.microsoft.com/office/drawing/2014/main" val="20001"/>
                    </a:ext>
                  </a:extLst>
                </a:gridCol>
                <a:gridCol w="3743325">
                  <a:extLst>
                    <a:ext uri="{9D8B030D-6E8A-4147-A177-3AD203B41FA5}">
                      <a16:colId xmlns:a16="http://schemas.microsoft.com/office/drawing/2014/main" val="20002"/>
                    </a:ext>
                  </a:extLst>
                </a:gridCol>
              </a:tblGrid>
              <a:tr h="570076">
                <a:tc>
                  <a:txBody>
                    <a:bodyPr/>
                    <a:lstStyle/>
                    <a:p>
                      <a:pPr algn="ctr"/>
                      <a:r>
                        <a:rPr lang="en-GB" sz="2400" b="0" dirty="0" smtClean="0">
                          <a:solidFill>
                            <a:schemeClr val="bg1"/>
                          </a:solidFill>
                        </a:rPr>
                        <a:t>Safeguarding Overview</a:t>
                      </a:r>
                      <a:endParaRPr lang="en-GB" sz="2400" b="0" dirty="0">
                        <a:solidFill>
                          <a:schemeClr val="bg1"/>
                        </a:solidFill>
                      </a:endParaRPr>
                    </a:p>
                  </a:txBody>
                  <a:tcPr/>
                </a:tc>
                <a:tc>
                  <a:txBody>
                    <a:bodyPr/>
                    <a:lstStyle/>
                    <a:p>
                      <a:pPr algn="ctr"/>
                      <a:r>
                        <a:rPr lang="en-GB" sz="2400" b="0" i="1" dirty="0" smtClean="0"/>
                        <a:t>Safeguarding</a:t>
                      </a:r>
                      <a:r>
                        <a:rPr lang="en-GB" sz="2400" b="0" i="1" baseline="0" dirty="0" smtClean="0"/>
                        <a:t> Themes</a:t>
                      </a:r>
                      <a:endParaRPr lang="en-GB" sz="2400" b="0" i="1" dirty="0"/>
                    </a:p>
                  </a:txBody>
                  <a:tcPr>
                    <a:solidFill>
                      <a:srgbClr val="92D050"/>
                    </a:solidFill>
                  </a:tcPr>
                </a:tc>
                <a:tc>
                  <a:txBody>
                    <a:bodyPr/>
                    <a:lstStyle/>
                    <a:p>
                      <a:pPr algn="ctr"/>
                      <a:r>
                        <a:rPr lang="en-GB" sz="2400" b="0" dirty="0" smtClean="0"/>
                        <a:t>Reporting Concerns</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478831367"/>
              </p:ext>
            </p:extLst>
          </p:nvPr>
        </p:nvGraphicFramePr>
        <p:xfrm>
          <a:off x="561976" y="1576741"/>
          <a:ext cx="4323774" cy="5194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Flowchart: Terminator 13">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9"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409786" cy="369332"/>
          </a:xfrm>
          <a:prstGeom prst="rect">
            <a:avLst/>
          </a:prstGeom>
          <a:noFill/>
        </p:spPr>
        <p:txBody>
          <a:bodyPr wrap="square" rtlCol="0">
            <a:spAutoFit/>
          </a:bodyPr>
          <a:lstStyle/>
          <a:p>
            <a:pPr algn="ctr"/>
            <a:r>
              <a:rPr lang="en-GB" dirty="0">
                <a:solidFill>
                  <a:srgbClr val="1F497D"/>
                </a:solidFill>
                <a:latin typeface="Calibri"/>
              </a:rPr>
              <a:t>5</a:t>
            </a:r>
          </a:p>
        </p:txBody>
      </p:sp>
      <p:grpSp>
        <p:nvGrpSpPr>
          <p:cNvPr id="20" name="Group 19"/>
          <p:cNvGrpSpPr/>
          <p:nvPr/>
        </p:nvGrpSpPr>
        <p:grpSpPr>
          <a:xfrm>
            <a:off x="5759229" y="4217815"/>
            <a:ext cx="3886416" cy="595853"/>
            <a:chOff x="-3" y="-198617"/>
            <a:chExt cx="8431231" cy="595853"/>
          </a:xfrm>
        </p:grpSpPr>
        <p:sp>
          <p:nvSpPr>
            <p:cNvPr id="21" name="Rounded Rectangle 20"/>
            <p:cNvSpPr/>
            <p:nvPr/>
          </p:nvSpPr>
          <p:spPr>
            <a:xfrm>
              <a:off x="0" y="-198617"/>
              <a:ext cx="3400797" cy="595853"/>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2" name="Rounded Rectangle 4"/>
            <p:cNvSpPr txBox="1"/>
            <p:nvPr/>
          </p:nvSpPr>
          <p:spPr>
            <a:xfrm>
              <a:off x="-3" y="-198617"/>
              <a:ext cx="8431231" cy="397235"/>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2000" dirty="0">
                  <a:solidFill>
                    <a:prstClr val="white"/>
                  </a:solidFill>
                  <a:latin typeface="Gadugi" panose="020B0502040204020203" pitchFamily="34" charset="0"/>
                </a:rPr>
                <a:t>Fabricated or induced illness</a:t>
              </a:r>
            </a:p>
          </p:txBody>
        </p:sp>
      </p:grpSp>
      <p:grpSp>
        <p:nvGrpSpPr>
          <p:cNvPr id="23" name="Group 22"/>
          <p:cNvGrpSpPr/>
          <p:nvPr/>
        </p:nvGrpSpPr>
        <p:grpSpPr>
          <a:xfrm>
            <a:off x="5448300" y="4727222"/>
            <a:ext cx="4940382" cy="1722924"/>
            <a:chOff x="428949" y="535662"/>
            <a:chExt cx="3109376" cy="4377600"/>
          </a:xfrm>
        </p:grpSpPr>
        <p:sp>
          <p:nvSpPr>
            <p:cNvPr id="24" name="Rounded Rectangle 23"/>
            <p:cNvSpPr/>
            <p:nvPr/>
          </p:nvSpPr>
          <p:spPr>
            <a:xfrm>
              <a:off x="431849" y="535662"/>
              <a:ext cx="3106476" cy="4377600"/>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5" name="Rounded Rectangle 4"/>
            <p:cNvSpPr txBox="1"/>
            <p:nvPr/>
          </p:nvSpPr>
          <p:spPr>
            <a:xfrm>
              <a:off x="428949" y="626651"/>
              <a:ext cx="3109376" cy="3791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sz="1600" dirty="0">
                  <a:solidFill>
                    <a:srgbClr val="9BBB59">
                      <a:lumMod val="50000"/>
                    </a:srgbClr>
                  </a:solidFill>
                  <a:latin typeface="Gadugi" panose="020B0502040204020203" pitchFamily="34" charset="0"/>
                </a:rPr>
                <a:t>Fabricated or induced illness is when a parent or carer </a:t>
              </a:r>
              <a:r>
                <a:rPr lang="en-GB" sz="1600" b="1" dirty="0">
                  <a:solidFill>
                    <a:srgbClr val="9BBB59">
                      <a:lumMod val="50000"/>
                    </a:srgbClr>
                  </a:solidFill>
                  <a:latin typeface="Gadugi" panose="020B0502040204020203" pitchFamily="34" charset="0"/>
                </a:rPr>
                <a:t>fakes</a:t>
              </a:r>
              <a:r>
                <a:rPr lang="en-GB" sz="1600" dirty="0">
                  <a:solidFill>
                    <a:srgbClr val="9BBB59">
                      <a:lumMod val="50000"/>
                    </a:srgbClr>
                  </a:solidFill>
                  <a:latin typeface="Gadugi" panose="020B0502040204020203" pitchFamily="34" charset="0"/>
                </a:rPr>
                <a:t>, or creates, the </a:t>
              </a:r>
              <a:r>
                <a:rPr lang="en-GB" sz="1600" b="1" dirty="0">
                  <a:solidFill>
                    <a:srgbClr val="9BBB59">
                      <a:lumMod val="50000"/>
                    </a:srgbClr>
                  </a:solidFill>
                  <a:latin typeface="Gadugi" panose="020B0502040204020203" pitchFamily="34" charset="0"/>
                </a:rPr>
                <a:t>symptoms of an illness </a:t>
              </a:r>
              <a:r>
                <a:rPr lang="en-GB" sz="1600" dirty="0">
                  <a:solidFill>
                    <a:srgbClr val="9BBB59">
                      <a:lumMod val="50000"/>
                    </a:srgbClr>
                  </a:solidFill>
                  <a:latin typeface="Gadugi" panose="020B0502040204020203" pitchFamily="34" charset="0"/>
                </a:rPr>
                <a:t>in their child. This might include giving a child medicine, tampering with medical equipment or falsifying test results.</a:t>
              </a:r>
            </a:p>
            <a:p>
              <a:pPr marL="0" lvl="1" algn="ctr" defTabSz="711200">
                <a:lnSpc>
                  <a:spcPct val="90000"/>
                </a:lnSpc>
                <a:spcBef>
                  <a:spcPct val="0"/>
                </a:spcBef>
                <a:spcAft>
                  <a:spcPts val="600"/>
                </a:spcAft>
              </a:pPr>
              <a:r>
                <a:rPr lang="en-GB" sz="1600" dirty="0">
                  <a:solidFill>
                    <a:srgbClr val="9BBB59">
                      <a:lumMod val="50000"/>
                    </a:srgbClr>
                  </a:solidFill>
                  <a:latin typeface="Gadugi" panose="020B0502040204020203" pitchFamily="34" charset="0"/>
                </a:rPr>
                <a:t>Although it’s not very common, it is a serious form of child abuse.</a:t>
              </a:r>
            </a:p>
          </p:txBody>
        </p:sp>
      </p:grpSp>
      <p:pic>
        <p:nvPicPr>
          <p:cNvPr id="5" name="Picture 4">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7774" y="1576875"/>
            <a:ext cx="4640715" cy="2605129"/>
          </a:xfrm>
          <a:prstGeom prst="rect">
            <a:avLst/>
          </a:prstGeom>
        </p:spPr>
      </p:pic>
    </p:spTree>
    <p:extLst>
      <p:ext uri="{BB962C8B-B14F-4D97-AF65-F5344CB8AC3E}">
        <p14:creationId xmlns:p14="http://schemas.microsoft.com/office/powerpoint/2010/main" val="2261208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87" y="372649"/>
            <a:ext cx="9458521" cy="6858000"/>
          </a:xfrm>
          <a:prstGeom prst="rect">
            <a:avLst/>
          </a:prstGeom>
        </p:spPr>
      </p:pic>
      <p:sp>
        <p:nvSpPr>
          <p:cNvPr id="7" name="TextBox 6"/>
          <p:cNvSpPr txBox="1"/>
          <p:nvPr/>
        </p:nvSpPr>
        <p:spPr>
          <a:xfrm>
            <a:off x="1393188" y="155045"/>
            <a:ext cx="4968552" cy="584775"/>
          </a:xfrm>
          <a:prstGeom prst="rect">
            <a:avLst/>
          </a:prstGeom>
          <a:noFill/>
        </p:spPr>
        <p:txBody>
          <a:bodyPr wrap="square" rtlCol="0">
            <a:spAutoFit/>
          </a:bodyPr>
          <a:lstStyle/>
          <a:p>
            <a:r>
              <a:rPr lang="en-GB" sz="3200" dirty="0">
                <a:solidFill>
                  <a:srgbClr val="1F497D"/>
                </a:solidFill>
                <a:latin typeface="Gill Sans MT" panose="020B0502020104020203" pitchFamily="34" charset="0"/>
              </a:rPr>
              <a:t>Emotional Abuse</a:t>
            </a:r>
          </a:p>
        </p:txBody>
      </p:sp>
      <p:graphicFrame>
        <p:nvGraphicFramePr>
          <p:cNvPr id="12" name="Table 11"/>
          <p:cNvGraphicFramePr>
            <a:graphicFrameLocks noGrp="1"/>
          </p:cNvGraphicFramePr>
          <p:nvPr>
            <p:extLst>
              <p:ext uri="{D42A27DB-BD31-4B8C-83A1-F6EECF244321}">
                <p14:modId xmlns:p14="http://schemas.microsoft.com/office/powerpoint/2010/main" val="2579382006"/>
              </p:ext>
            </p:extLst>
          </p:nvPr>
        </p:nvGraphicFramePr>
        <p:xfrm>
          <a:off x="332388" y="648535"/>
          <a:ext cx="11186176" cy="529528"/>
        </p:xfrm>
        <a:graphic>
          <a:graphicData uri="http://schemas.openxmlformats.org/drawingml/2006/table">
            <a:tbl>
              <a:tblPr firstRow="1" bandRow="1">
                <a:tableStyleId>{5C22544A-7EE6-4342-B048-85BDC9FD1C3A}</a:tableStyleId>
              </a:tblPr>
              <a:tblGrid>
                <a:gridCol w="3556903">
                  <a:extLst>
                    <a:ext uri="{9D8B030D-6E8A-4147-A177-3AD203B41FA5}">
                      <a16:colId xmlns:a16="http://schemas.microsoft.com/office/drawing/2014/main" val="20000"/>
                    </a:ext>
                  </a:extLst>
                </a:gridCol>
                <a:gridCol w="3556903">
                  <a:extLst>
                    <a:ext uri="{9D8B030D-6E8A-4147-A177-3AD203B41FA5}">
                      <a16:colId xmlns:a16="http://schemas.microsoft.com/office/drawing/2014/main" val="20001"/>
                    </a:ext>
                  </a:extLst>
                </a:gridCol>
                <a:gridCol w="4072370">
                  <a:extLst>
                    <a:ext uri="{9D8B030D-6E8A-4147-A177-3AD203B41FA5}">
                      <a16:colId xmlns:a16="http://schemas.microsoft.com/office/drawing/2014/main" val="20002"/>
                    </a:ext>
                  </a:extLst>
                </a:gridCol>
              </a:tblGrid>
              <a:tr h="529528">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3814912561"/>
              </p:ext>
            </p:extLst>
          </p:nvPr>
        </p:nvGraphicFramePr>
        <p:xfrm>
          <a:off x="271387" y="1463974"/>
          <a:ext cx="4189028" cy="4986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Flowchart: Terminator 13">
            <a:hlinkClick r:id="" action="ppaction://noaction"/>
          </p:cNvPr>
          <p:cNvSpPr/>
          <p:nvPr/>
        </p:nvSpPr>
        <p:spPr>
          <a:xfrm>
            <a:off x="1774916" y="89105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901489" y="1332828"/>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9"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466164" cy="369332"/>
          </a:xfrm>
          <a:prstGeom prst="rect">
            <a:avLst/>
          </a:prstGeom>
          <a:noFill/>
        </p:spPr>
        <p:txBody>
          <a:bodyPr wrap="square" rtlCol="0">
            <a:spAutoFit/>
          </a:bodyPr>
          <a:lstStyle/>
          <a:p>
            <a:pPr algn="ctr"/>
            <a:r>
              <a:rPr lang="en-GB" dirty="0">
                <a:solidFill>
                  <a:srgbClr val="1F497D"/>
                </a:solidFill>
                <a:latin typeface="Calibri"/>
              </a:rPr>
              <a:t>6</a:t>
            </a:r>
          </a:p>
        </p:txBody>
      </p:sp>
      <p:pic>
        <p:nvPicPr>
          <p:cNvPr id="5" name="Picture 4">
            <a:hlinkClick r:id="rId10"/>
          </p:cNvPr>
          <p:cNvPicPr>
            <a:picLocks noChangeAspect="1"/>
          </p:cNvPicPr>
          <p:nvPr/>
        </p:nvPicPr>
        <p:blipFill rotWithShape="1">
          <a:blip r:embed="rId11" cstate="print">
            <a:extLst>
              <a:ext uri="{28A0092B-C50C-407E-A947-70E740481C1C}">
                <a14:useLocalDpi xmlns:a14="http://schemas.microsoft.com/office/drawing/2010/main" val="0"/>
              </a:ext>
            </a:extLst>
          </a:blip>
          <a:srcRect l="1" r="26731"/>
          <a:stretch/>
        </p:blipFill>
        <p:spPr>
          <a:xfrm>
            <a:off x="4482529" y="3164219"/>
            <a:ext cx="2776013" cy="2427783"/>
          </a:xfrm>
          <a:prstGeom prst="rect">
            <a:avLst/>
          </a:prstGeom>
        </p:spPr>
      </p:pic>
      <p:sp>
        <p:nvSpPr>
          <p:cNvPr id="22" name="Rounded Rectangle 4"/>
          <p:cNvSpPr txBox="1"/>
          <p:nvPr/>
        </p:nvSpPr>
        <p:spPr>
          <a:xfrm>
            <a:off x="6066253" y="1169052"/>
            <a:ext cx="3674735" cy="397235"/>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2000" dirty="0">
                <a:solidFill>
                  <a:prstClr val="white"/>
                </a:solidFill>
                <a:latin typeface="Gadugi" panose="020B0502040204020203" pitchFamily="34" charset="0"/>
              </a:rPr>
              <a:t>What about Bullying?</a:t>
            </a:r>
          </a:p>
        </p:txBody>
      </p:sp>
      <p:grpSp>
        <p:nvGrpSpPr>
          <p:cNvPr id="26" name="Group 25"/>
          <p:cNvGrpSpPr/>
          <p:nvPr/>
        </p:nvGrpSpPr>
        <p:grpSpPr>
          <a:xfrm>
            <a:off x="6063538" y="1576829"/>
            <a:ext cx="4918983" cy="1577605"/>
            <a:chOff x="428949" y="-2577357"/>
            <a:chExt cx="3109376" cy="7490619"/>
          </a:xfrm>
        </p:grpSpPr>
        <p:sp>
          <p:nvSpPr>
            <p:cNvPr id="28" name="Rounded Rectangle 27"/>
            <p:cNvSpPr/>
            <p:nvPr/>
          </p:nvSpPr>
          <p:spPr>
            <a:xfrm>
              <a:off x="431849" y="-2577357"/>
              <a:ext cx="3106476" cy="7490619"/>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9" name="Rounded Rectangle 4"/>
            <p:cNvSpPr txBox="1"/>
            <p:nvPr/>
          </p:nvSpPr>
          <p:spPr>
            <a:xfrm>
              <a:off x="428949" y="-2577357"/>
              <a:ext cx="3109376" cy="7490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200">
                <a:lnSpc>
                  <a:spcPct val="90000"/>
                </a:lnSpc>
                <a:spcBef>
                  <a:spcPct val="0"/>
                </a:spcBef>
                <a:spcAft>
                  <a:spcPts val="600"/>
                </a:spcAft>
              </a:pPr>
              <a:r>
                <a:rPr lang="en-GB" sz="1400" b="1" dirty="0">
                  <a:solidFill>
                    <a:srgbClr val="9BBB59">
                      <a:lumMod val="50000"/>
                    </a:srgbClr>
                  </a:solidFill>
                  <a:latin typeface="Gadugi" panose="020B0502040204020203" pitchFamily="34" charset="0"/>
                </a:rPr>
                <a:t>Bullying</a:t>
              </a:r>
              <a:r>
                <a:rPr lang="en-GB" sz="1400" dirty="0">
                  <a:solidFill>
                    <a:srgbClr val="9BBB59">
                      <a:lumMod val="50000"/>
                    </a:srgbClr>
                  </a:solidFill>
                  <a:latin typeface="Gadugi" panose="020B0502040204020203" pitchFamily="34" charset="0"/>
                </a:rPr>
                <a:t> can make </a:t>
              </a:r>
              <a:r>
                <a:rPr lang="en-GB" sz="1400" b="1" dirty="0">
                  <a:solidFill>
                    <a:srgbClr val="9BBB59">
                      <a:lumMod val="50000"/>
                    </a:srgbClr>
                  </a:solidFill>
                  <a:latin typeface="Gadugi" panose="020B0502040204020203" pitchFamily="34" charset="0"/>
                </a:rPr>
                <a:t>you just as unhappy </a:t>
              </a:r>
              <a:r>
                <a:rPr lang="en-GB" sz="1400" dirty="0">
                  <a:solidFill>
                    <a:srgbClr val="9BBB59">
                      <a:lumMod val="50000"/>
                    </a:srgbClr>
                  </a:solidFill>
                  <a:latin typeface="Gadugi" panose="020B0502040204020203" pitchFamily="34" charset="0"/>
                </a:rPr>
                <a:t>as if you are being abused in some other way.</a:t>
              </a:r>
            </a:p>
            <a:p>
              <a:pPr marL="0" lvl="1" defTabSz="711200">
                <a:lnSpc>
                  <a:spcPct val="90000"/>
                </a:lnSpc>
                <a:spcBef>
                  <a:spcPct val="0"/>
                </a:spcBef>
                <a:spcAft>
                  <a:spcPts val="600"/>
                </a:spcAft>
              </a:pPr>
              <a:r>
                <a:rPr lang="en-GB" sz="1400" dirty="0">
                  <a:solidFill>
                    <a:srgbClr val="9BBB59">
                      <a:lumMod val="50000"/>
                    </a:srgbClr>
                  </a:solidFill>
                  <a:latin typeface="Gadugi" panose="020B0502040204020203" pitchFamily="34" charset="0"/>
                </a:rPr>
                <a:t>Bullying can happen at </a:t>
              </a:r>
              <a:r>
                <a:rPr lang="en-GB" sz="1400" b="1" dirty="0">
                  <a:solidFill>
                    <a:srgbClr val="9BBB59">
                      <a:lumMod val="50000"/>
                    </a:srgbClr>
                  </a:solidFill>
                  <a:latin typeface="Gadugi" panose="020B0502040204020203" pitchFamily="34" charset="0"/>
                </a:rPr>
                <a:t>any time, anywhere and to any child</a:t>
              </a:r>
              <a:r>
                <a:rPr lang="en-GB" sz="1400" dirty="0">
                  <a:solidFill>
                    <a:srgbClr val="9BBB59">
                      <a:lumMod val="50000"/>
                    </a:srgbClr>
                  </a:solidFill>
                  <a:latin typeface="Gadugi" panose="020B0502040204020203" pitchFamily="34" charset="0"/>
                </a:rPr>
                <a:t>, although it most commonly happens to children and young people of school age. It can be carried out </a:t>
              </a:r>
              <a:r>
                <a:rPr lang="en-GB" sz="1400" b="1" dirty="0">
                  <a:solidFill>
                    <a:srgbClr val="9BBB59">
                      <a:lumMod val="50000"/>
                    </a:srgbClr>
                  </a:solidFill>
                  <a:latin typeface="Gadugi" panose="020B0502040204020203" pitchFamily="34" charset="0"/>
                </a:rPr>
                <a:t>physically, verbally, emotionally or online</a:t>
              </a:r>
              <a:r>
                <a:rPr lang="en-GB" sz="1400" dirty="0">
                  <a:solidFill>
                    <a:srgbClr val="9BBB59">
                      <a:lumMod val="50000"/>
                    </a:srgbClr>
                  </a:solidFill>
                  <a:latin typeface="Gadugi" panose="020B0502040204020203" pitchFamily="34" charset="0"/>
                </a:rPr>
                <a:t> (cyber bullying). </a:t>
              </a:r>
            </a:p>
          </p:txBody>
        </p:sp>
      </p:grpSp>
      <p:pic>
        <p:nvPicPr>
          <p:cNvPr id="30" name="Picture 29">
            <a:hlinkClick r:id="rId10"/>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1412" y="5757468"/>
            <a:ext cx="404573" cy="404573"/>
          </a:xfrm>
          <a:prstGeom prst="rect">
            <a:avLst/>
          </a:prstGeom>
        </p:spPr>
      </p:pic>
      <p:sp>
        <p:nvSpPr>
          <p:cNvPr id="31" name="Rounded Rectangle 4"/>
          <p:cNvSpPr txBox="1"/>
          <p:nvPr/>
        </p:nvSpPr>
        <p:spPr>
          <a:xfrm>
            <a:off x="8166830" y="3131039"/>
            <a:ext cx="2934605" cy="342551"/>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2000" dirty="0">
                <a:solidFill>
                  <a:prstClr val="white"/>
                </a:solidFill>
                <a:latin typeface="Gadugi" panose="020B0502040204020203" pitchFamily="34" charset="0"/>
              </a:rPr>
              <a:t>What about Self-Harm?</a:t>
            </a:r>
          </a:p>
        </p:txBody>
      </p:sp>
      <p:grpSp>
        <p:nvGrpSpPr>
          <p:cNvPr id="32" name="Group 31"/>
          <p:cNvGrpSpPr/>
          <p:nvPr/>
        </p:nvGrpSpPr>
        <p:grpSpPr>
          <a:xfrm>
            <a:off x="8528883" y="3801648"/>
            <a:ext cx="3490114" cy="2927135"/>
            <a:chOff x="392556" y="-2621348"/>
            <a:chExt cx="3384957" cy="8228012"/>
          </a:xfrm>
        </p:grpSpPr>
        <p:sp>
          <p:nvSpPr>
            <p:cNvPr id="33" name="Rounded Rectangle 32"/>
            <p:cNvSpPr/>
            <p:nvPr/>
          </p:nvSpPr>
          <p:spPr>
            <a:xfrm>
              <a:off x="431849" y="-2577357"/>
              <a:ext cx="3106476" cy="7490619"/>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34" name="Rounded Rectangle 4"/>
            <p:cNvSpPr txBox="1"/>
            <p:nvPr/>
          </p:nvSpPr>
          <p:spPr>
            <a:xfrm>
              <a:off x="392556" y="-2621348"/>
              <a:ext cx="3384957" cy="8228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200">
                <a:lnSpc>
                  <a:spcPct val="90000"/>
                </a:lnSpc>
                <a:spcBef>
                  <a:spcPct val="0"/>
                </a:spcBef>
                <a:spcAft>
                  <a:spcPts val="600"/>
                </a:spcAft>
              </a:pPr>
              <a:r>
                <a:rPr lang="en-GB" sz="1400" dirty="0">
                  <a:solidFill>
                    <a:srgbClr val="9BBB59">
                      <a:lumMod val="50000"/>
                    </a:srgbClr>
                  </a:solidFill>
                  <a:latin typeface="Gadugi" panose="020B0502040204020203" pitchFamily="34" charset="0"/>
                </a:rPr>
                <a:t>Self-harm is when you </a:t>
              </a:r>
              <a:r>
                <a:rPr lang="en-GB" sz="1400" b="1" dirty="0">
                  <a:solidFill>
                    <a:srgbClr val="9BBB59">
                      <a:lumMod val="50000"/>
                    </a:srgbClr>
                  </a:solidFill>
                  <a:latin typeface="Gadugi" panose="020B0502040204020203" pitchFamily="34" charset="0"/>
                </a:rPr>
                <a:t>hurt</a:t>
              </a:r>
              <a:r>
                <a:rPr lang="en-GB" sz="1400" dirty="0">
                  <a:solidFill>
                    <a:srgbClr val="9BBB59">
                      <a:lumMod val="50000"/>
                    </a:srgbClr>
                  </a:solidFill>
                  <a:latin typeface="Gadugi" panose="020B0502040204020203" pitchFamily="34" charset="0"/>
                </a:rPr>
                <a:t> or damage </a:t>
              </a:r>
              <a:r>
                <a:rPr lang="en-GB" sz="1400" b="1" dirty="0">
                  <a:solidFill>
                    <a:srgbClr val="9BBB59">
                      <a:lumMod val="50000"/>
                    </a:srgbClr>
                  </a:solidFill>
                  <a:latin typeface="Gadugi" panose="020B0502040204020203" pitchFamily="34" charset="0"/>
                </a:rPr>
                <a:t>your own body </a:t>
              </a:r>
              <a:r>
                <a:rPr lang="en-GB" sz="1400" dirty="0">
                  <a:solidFill>
                    <a:srgbClr val="9BBB59">
                      <a:lumMod val="50000"/>
                    </a:srgbClr>
                  </a:solidFill>
                  <a:latin typeface="Gadugi" panose="020B0502040204020203" pitchFamily="34" charset="0"/>
                </a:rPr>
                <a:t>on purpose. </a:t>
              </a:r>
              <a:r>
                <a:rPr lang="en-GB" sz="1400" dirty="0" smtClean="0">
                  <a:solidFill>
                    <a:srgbClr val="9BBB59">
                      <a:lumMod val="50000"/>
                    </a:srgbClr>
                  </a:solidFill>
                  <a:latin typeface="Gadugi" panose="020B0502040204020203" pitchFamily="34" charset="0"/>
                </a:rPr>
                <a:t>It's usually  </a:t>
              </a:r>
              <a:r>
                <a:rPr lang="en-GB" sz="1400" dirty="0">
                  <a:solidFill>
                    <a:srgbClr val="9BBB59">
                      <a:lumMod val="50000"/>
                    </a:srgbClr>
                  </a:solidFill>
                  <a:latin typeface="Gadugi" panose="020B0502040204020203" pitchFamily="34" charset="0"/>
                </a:rPr>
                <a:t>a way of coping with </a:t>
              </a:r>
              <a:r>
                <a:rPr lang="en-GB" sz="1400" b="1" dirty="0" smtClean="0">
                  <a:solidFill>
                    <a:srgbClr val="9BBB59">
                      <a:lumMod val="50000"/>
                    </a:srgbClr>
                  </a:solidFill>
                  <a:latin typeface="Gadugi" panose="020B0502040204020203" pitchFamily="34" charset="0"/>
                </a:rPr>
                <a:t>emotional </a:t>
              </a:r>
              <a:r>
                <a:rPr lang="en-GB" sz="1400" b="1" dirty="0">
                  <a:solidFill>
                    <a:srgbClr val="9BBB59">
                      <a:lumMod val="50000"/>
                    </a:srgbClr>
                  </a:solidFill>
                  <a:latin typeface="Gadugi" panose="020B0502040204020203" pitchFamily="34" charset="0"/>
                </a:rPr>
                <a:t>stress.</a:t>
              </a:r>
              <a:r>
                <a:rPr lang="en-GB" sz="1400" dirty="0">
                  <a:solidFill>
                    <a:srgbClr val="9BBB59">
                      <a:lumMod val="50000"/>
                    </a:srgbClr>
                  </a:solidFill>
                  <a:latin typeface="Gadugi" panose="020B0502040204020203" pitchFamily="34" charset="0"/>
                </a:rPr>
                <a:t> </a:t>
              </a:r>
            </a:p>
            <a:p>
              <a:pPr marL="0" lvl="1" defTabSz="711200">
                <a:lnSpc>
                  <a:spcPct val="90000"/>
                </a:lnSpc>
                <a:spcBef>
                  <a:spcPct val="0"/>
                </a:spcBef>
                <a:spcAft>
                  <a:spcPts val="600"/>
                </a:spcAft>
              </a:pPr>
              <a:r>
                <a:rPr lang="en-GB" sz="1400" dirty="0">
                  <a:solidFill>
                    <a:srgbClr val="9BBB59">
                      <a:lumMod val="50000"/>
                    </a:srgbClr>
                  </a:solidFill>
                  <a:latin typeface="Gadugi" panose="020B0502040204020203" pitchFamily="34" charset="0"/>
                </a:rPr>
                <a:t>Young people say that </a:t>
              </a:r>
              <a:r>
                <a:rPr lang="en-GB" sz="1400" b="1" dirty="0">
                  <a:solidFill>
                    <a:srgbClr val="9BBB59">
                      <a:lumMod val="50000"/>
                    </a:srgbClr>
                  </a:solidFill>
                  <a:latin typeface="Gadugi" panose="020B0502040204020203" pitchFamily="34" charset="0"/>
                </a:rPr>
                <a:t>conflict with family</a:t>
              </a:r>
              <a:r>
                <a:rPr lang="en-GB" sz="1400" dirty="0">
                  <a:solidFill>
                    <a:srgbClr val="9BBB59">
                      <a:lumMod val="50000"/>
                    </a:srgbClr>
                  </a:solidFill>
                  <a:latin typeface="Gadugi" panose="020B0502040204020203" pitchFamily="34" charset="0"/>
                </a:rPr>
                <a:t>, teachers, </a:t>
              </a:r>
              <a:r>
                <a:rPr lang="en-GB" sz="1400" b="1" dirty="0">
                  <a:solidFill>
                    <a:srgbClr val="9BBB59">
                      <a:lumMod val="50000"/>
                    </a:srgbClr>
                  </a:solidFill>
                  <a:latin typeface="Gadugi" panose="020B0502040204020203" pitchFamily="34" charset="0"/>
                </a:rPr>
                <a:t>boyfriends and girlfriends</a:t>
              </a:r>
              <a:r>
                <a:rPr lang="en-GB" sz="1400" dirty="0">
                  <a:solidFill>
                    <a:srgbClr val="9BBB59">
                      <a:lumMod val="50000"/>
                    </a:srgbClr>
                  </a:solidFill>
                  <a:latin typeface="Gadugi" panose="020B0502040204020203" pitchFamily="34" charset="0"/>
                </a:rPr>
                <a:t> are common reasons for </a:t>
              </a:r>
              <a:r>
                <a:rPr lang="en-GB" sz="1400" dirty="0" smtClean="0">
                  <a:solidFill>
                    <a:srgbClr val="9BBB59">
                      <a:lumMod val="50000"/>
                    </a:srgbClr>
                  </a:solidFill>
                  <a:latin typeface="Gadugi" panose="020B0502040204020203" pitchFamily="34" charset="0"/>
                </a:rPr>
                <a:t> self-harm</a:t>
              </a:r>
              <a:r>
                <a:rPr lang="en-GB" sz="1400" dirty="0">
                  <a:solidFill>
                    <a:srgbClr val="9BBB59">
                      <a:lumMod val="50000"/>
                    </a:srgbClr>
                  </a:solidFill>
                  <a:latin typeface="Gadugi" panose="020B0502040204020203" pitchFamily="34" charset="0"/>
                </a:rPr>
                <a:t>. </a:t>
              </a:r>
            </a:p>
            <a:p>
              <a:pPr marL="0" lvl="1" defTabSz="711200">
                <a:lnSpc>
                  <a:spcPct val="90000"/>
                </a:lnSpc>
                <a:spcBef>
                  <a:spcPct val="0"/>
                </a:spcBef>
                <a:spcAft>
                  <a:spcPts val="600"/>
                </a:spcAft>
              </a:pPr>
              <a:r>
                <a:rPr lang="en-GB" sz="1400" dirty="0">
                  <a:solidFill>
                    <a:srgbClr val="9BBB59">
                      <a:lumMod val="50000"/>
                    </a:srgbClr>
                  </a:solidFill>
                  <a:latin typeface="Gadugi" panose="020B0502040204020203" pitchFamily="34" charset="0"/>
                </a:rPr>
                <a:t>You can get private and confidential </a:t>
              </a:r>
              <a:r>
                <a:rPr lang="en-GB" sz="1400" dirty="0" smtClean="0">
                  <a:solidFill>
                    <a:srgbClr val="9BBB59">
                      <a:lumMod val="50000"/>
                    </a:srgbClr>
                  </a:solidFill>
                  <a:latin typeface="Gadugi" panose="020B0502040204020203" pitchFamily="34" charset="0"/>
                </a:rPr>
                <a:t> help </a:t>
              </a:r>
              <a:r>
                <a:rPr lang="en-GB" sz="1400" dirty="0">
                  <a:solidFill>
                    <a:srgbClr val="9BBB59">
                      <a:lumMod val="50000"/>
                    </a:srgbClr>
                  </a:solidFill>
                  <a:latin typeface="Gadugi" panose="020B0502040204020203" pitchFamily="34" charset="0"/>
                </a:rPr>
                <a:t>from </a:t>
              </a:r>
              <a:r>
                <a:rPr lang="en-GB" sz="1400" b="1" dirty="0">
                  <a:solidFill>
                    <a:srgbClr val="9BBB59">
                      <a:lumMod val="50000"/>
                    </a:srgbClr>
                  </a:solidFill>
                  <a:latin typeface="Gadugi" panose="020B0502040204020203" pitchFamily="34" charset="0"/>
                </a:rPr>
                <a:t>PAPYRUS www.papyrus-uk.org </a:t>
              </a:r>
              <a:r>
                <a:rPr lang="en-GB" sz="1400" dirty="0">
                  <a:solidFill>
                    <a:srgbClr val="9BBB59">
                      <a:lumMod val="50000"/>
                    </a:srgbClr>
                  </a:solidFill>
                  <a:latin typeface="Gadugi" panose="020B0502040204020203" pitchFamily="34" charset="0"/>
                </a:rPr>
                <a:t>or you can call them on </a:t>
              </a:r>
              <a:r>
                <a:rPr lang="en-GB" sz="1400" dirty="0" smtClean="0">
                  <a:solidFill>
                    <a:srgbClr val="9BBB59">
                      <a:lumMod val="50000"/>
                    </a:srgbClr>
                  </a:solidFill>
                  <a:latin typeface="Gadugi" panose="020B0502040204020203" pitchFamily="34" charset="0"/>
                </a:rPr>
                <a:t>            </a:t>
              </a:r>
              <a:r>
                <a:rPr lang="en-GB" sz="1400" dirty="0">
                  <a:solidFill>
                    <a:srgbClr val="9BBB59">
                      <a:lumMod val="50000"/>
                    </a:srgbClr>
                  </a:solidFill>
                  <a:latin typeface="Gadugi" panose="020B0502040204020203" pitchFamily="34" charset="0"/>
                </a:rPr>
                <a:t>		</a:t>
              </a:r>
              <a:r>
                <a:rPr lang="en-GB" sz="1400" b="1" dirty="0">
                  <a:solidFill>
                    <a:srgbClr val="9BBB59">
                      <a:lumMod val="50000"/>
                    </a:srgbClr>
                  </a:solidFill>
                  <a:latin typeface="Gadugi" panose="020B0502040204020203" pitchFamily="34" charset="0"/>
                </a:rPr>
                <a:t>0800 068 41 41</a:t>
              </a:r>
              <a:r>
                <a:rPr lang="en-GB" sz="1400" dirty="0">
                  <a:solidFill>
                    <a:srgbClr val="9BBB59">
                      <a:lumMod val="50000"/>
                    </a:srgbClr>
                  </a:solidFill>
                  <a:latin typeface="Gadugi" panose="020B0502040204020203" pitchFamily="34" charset="0"/>
                </a:rPr>
                <a:t>.</a:t>
              </a:r>
            </a:p>
            <a:p>
              <a:pPr marL="0" lvl="1" defTabSz="711200">
                <a:lnSpc>
                  <a:spcPct val="90000"/>
                </a:lnSpc>
                <a:spcBef>
                  <a:spcPct val="0"/>
                </a:spcBef>
                <a:spcAft>
                  <a:spcPts val="600"/>
                </a:spcAft>
              </a:pPr>
              <a:endParaRPr lang="en-GB" sz="1200" dirty="0">
                <a:solidFill>
                  <a:srgbClr val="9BBB59">
                    <a:lumMod val="50000"/>
                  </a:srgbClr>
                </a:solidFill>
                <a:latin typeface="Gadugi" panose="020B0502040204020203" pitchFamily="34" charset="0"/>
              </a:endParaRPr>
            </a:p>
            <a:p>
              <a:pPr marL="0" lvl="1" defTabSz="711200">
                <a:lnSpc>
                  <a:spcPct val="90000"/>
                </a:lnSpc>
                <a:spcBef>
                  <a:spcPct val="0"/>
                </a:spcBef>
                <a:spcAft>
                  <a:spcPts val="600"/>
                </a:spcAft>
              </a:pPr>
              <a:endParaRPr lang="en-GB" sz="1200" dirty="0">
                <a:solidFill>
                  <a:srgbClr val="9BBB59">
                    <a:lumMod val="50000"/>
                  </a:srgbClr>
                </a:solidFill>
                <a:latin typeface="Gadugi" panose="020B0502040204020203" pitchFamily="34" charset="0"/>
              </a:endParaRPr>
            </a:p>
          </p:txBody>
        </p:sp>
      </p:grpSp>
      <p:pic>
        <p:nvPicPr>
          <p:cNvPr id="8" name="Picture 7">
            <a:hlinkClick r:id="rId13"/>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739802" y="5684077"/>
            <a:ext cx="1726806" cy="879820"/>
          </a:xfrm>
          <a:prstGeom prst="rect">
            <a:avLst/>
          </a:prstGeom>
        </p:spPr>
      </p:pic>
      <p:pic>
        <p:nvPicPr>
          <p:cNvPr id="35" name="Picture 34">
            <a:hlinkClick r:id="rId13"/>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53907">
            <a:off x="8847692" y="6299040"/>
            <a:ext cx="451796" cy="451796"/>
          </a:xfrm>
          <a:prstGeom prst="rect">
            <a:avLst/>
          </a:prstGeom>
        </p:spPr>
      </p:pic>
      <p:sp>
        <p:nvSpPr>
          <p:cNvPr id="11" name="Rounded Rectangular Callout 10"/>
          <p:cNvSpPr/>
          <p:nvPr/>
        </p:nvSpPr>
        <p:spPr>
          <a:xfrm>
            <a:off x="1551026" y="6186986"/>
            <a:ext cx="4275338" cy="541797"/>
          </a:xfrm>
          <a:prstGeom prst="wedgeRoundRectCallout">
            <a:avLst>
              <a:gd name="adj1" fmla="val 33388"/>
              <a:gd name="adj2" fmla="val -159824"/>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i="1" dirty="0">
                <a:solidFill>
                  <a:prstClr val="white"/>
                </a:solidFill>
                <a:latin typeface="Calibri"/>
              </a:rPr>
              <a:t>‘You’re a moron’ – ‘I was better off without you’ – ‘You’re always in the way’.</a:t>
            </a:r>
          </a:p>
        </p:txBody>
      </p:sp>
    </p:spTree>
    <p:extLst>
      <p:ext uri="{BB962C8B-B14F-4D97-AF65-F5344CB8AC3E}">
        <p14:creationId xmlns:p14="http://schemas.microsoft.com/office/powerpoint/2010/main" val="672500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19" y="183465"/>
            <a:ext cx="9109160" cy="6858000"/>
          </a:xfrm>
          <a:prstGeom prst="rect">
            <a:avLst/>
          </a:prstGeom>
        </p:spPr>
      </p:pic>
      <p:sp>
        <p:nvSpPr>
          <p:cNvPr id="7" name="TextBox 6"/>
          <p:cNvSpPr txBox="1"/>
          <p:nvPr/>
        </p:nvSpPr>
        <p:spPr>
          <a:xfrm>
            <a:off x="923382" y="183465"/>
            <a:ext cx="4968552" cy="646331"/>
          </a:xfrm>
          <a:prstGeom prst="rect">
            <a:avLst/>
          </a:prstGeom>
          <a:noFill/>
        </p:spPr>
        <p:txBody>
          <a:bodyPr wrap="square" rtlCol="0">
            <a:spAutoFit/>
          </a:bodyPr>
          <a:lstStyle/>
          <a:p>
            <a:r>
              <a:rPr lang="en-GB" sz="3600" dirty="0">
                <a:solidFill>
                  <a:srgbClr val="1F497D"/>
                </a:solidFill>
                <a:latin typeface="Gill Sans MT" panose="020B0502020104020203" pitchFamily="34" charset="0"/>
              </a:rPr>
              <a:t>Sexual Abuse</a:t>
            </a:r>
          </a:p>
        </p:txBody>
      </p:sp>
      <p:graphicFrame>
        <p:nvGraphicFramePr>
          <p:cNvPr id="12" name="Table 11"/>
          <p:cNvGraphicFramePr>
            <a:graphicFrameLocks noGrp="1"/>
          </p:cNvGraphicFramePr>
          <p:nvPr>
            <p:extLst>
              <p:ext uri="{D42A27DB-BD31-4B8C-83A1-F6EECF244321}">
                <p14:modId xmlns:p14="http://schemas.microsoft.com/office/powerpoint/2010/main" val="4093641028"/>
              </p:ext>
            </p:extLst>
          </p:nvPr>
        </p:nvGraphicFramePr>
        <p:xfrm>
          <a:off x="647698" y="777700"/>
          <a:ext cx="10763250" cy="457200"/>
        </p:xfrm>
        <a:graphic>
          <a:graphicData uri="http://schemas.openxmlformats.org/drawingml/2006/table">
            <a:tbl>
              <a:tblPr firstRow="1" bandRow="1">
                <a:tableStyleId>{5C22544A-7EE6-4342-B048-85BDC9FD1C3A}</a:tableStyleId>
              </a:tblPr>
              <a:tblGrid>
                <a:gridCol w="3587750">
                  <a:extLst>
                    <a:ext uri="{9D8B030D-6E8A-4147-A177-3AD203B41FA5}">
                      <a16:colId xmlns:a16="http://schemas.microsoft.com/office/drawing/2014/main" val="20000"/>
                    </a:ext>
                  </a:extLst>
                </a:gridCol>
                <a:gridCol w="3587750">
                  <a:extLst>
                    <a:ext uri="{9D8B030D-6E8A-4147-A177-3AD203B41FA5}">
                      <a16:colId xmlns:a16="http://schemas.microsoft.com/office/drawing/2014/main" val="20001"/>
                    </a:ext>
                  </a:extLst>
                </a:gridCol>
                <a:gridCol w="3587750">
                  <a:extLst>
                    <a:ext uri="{9D8B030D-6E8A-4147-A177-3AD203B41FA5}">
                      <a16:colId xmlns:a16="http://schemas.microsoft.com/office/drawing/2014/main" val="20002"/>
                    </a:ext>
                  </a:extLst>
                </a:gridCol>
              </a:tblGrid>
              <a:tr h="198457">
                <a:tc>
                  <a:txBody>
                    <a:bodyPr/>
                    <a:lstStyle/>
                    <a:p>
                      <a:pPr algn="ctr"/>
                      <a:r>
                        <a:rPr lang="en-GB" sz="2400" b="0" dirty="0" smtClean="0">
                          <a:solidFill>
                            <a:schemeClr val="bg1"/>
                          </a:solidFill>
                        </a:rPr>
                        <a:t>Safeguarding Overview</a:t>
                      </a:r>
                      <a:endParaRPr lang="en-GB" sz="2400" b="0" dirty="0">
                        <a:solidFill>
                          <a:schemeClr val="bg1"/>
                        </a:solidFill>
                      </a:endParaRPr>
                    </a:p>
                  </a:txBody>
                  <a:tcPr/>
                </a:tc>
                <a:tc>
                  <a:txBody>
                    <a:bodyPr/>
                    <a:lstStyle/>
                    <a:p>
                      <a:pPr algn="ctr"/>
                      <a:r>
                        <a:rPr lang="en-GB" sz="2400" b="0" i="1" dirty="0" smtClean="0"/>
                        <a:t>Safeguarding</a:t>
                      </a:r>
                      <a:r>
                        <a:rPr lang="en-GB" sz="2400" b="0" i="1" baseline="0" dirty="0" smtClean="0"/>
                        <a:t> Themes</a:t>
                      </a:r>
                      <a:endParaRPr lang="en-GB" sz="2400" b="0" i="1" dirty="0"/>
                    </a:p>
                  </a:txBody>
                  <a:tcPr>
                    <a:solidFill>
                      <a:srgbClr val="92D050"/>
                    </a:solidFill>
                  </a:tcPr>
                </a:tc>
                <a:tc>
                  <a:txBody>
                    <a:bodyPr/>
                    <a:lstStyle/>
                    <a:p>
                      <a:pPr algn="ctr"/>
                      <a:r>
                        <a:rPr lang="en-GB" sz="2400" b="0" dirty="0" smtClean="0"/>
                        <a:t>Reporting Concerns</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2527185380"/>
              </p:ext>
            </p:extLst>
          </p:nvPr>
        </p:nvGraphicFramePr>
        <p:xfrm>
          <a:off x="647698" y="1340177"/>
          <a:ext cx="4357113" cy="5336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Flowchart: Terminator 13">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853862" y="1317371"/>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9" action="ppaction://hlinksldjump"/>
          </p:cNvPr>
          <p:cNvSpPr/>
          <p:nvPr/>
        </p:nvSpPr>
        <p:spPr>
          <a:xfrm>
            <a:off x="7679378" y="1148911"/>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409786" cy="369332"/>
          </a:xfrm>
          <a:prstGeom prst="rect">
            <a:avLst/>
          </a:prstGeom>
          <a:noFill/>
        </p:spPr>
        <p:txBody>
          <a:bodyPr wrap="square" rtlCol="0">
            <a:spAutoFit/>
          </a:bodyPr>
          <a:lstStyle/>
          <a:p>
            <a:pPr algn="ctr"/>
            <a:r>
              <a:rPr lang="en-GB" dirty="0">
                <a:solidFill>
                  <a:srgbClr val="1F497D"/>
                </a:solidFill>
                <a:latin typeface="Calibri"/>
              </a:rPr>
              <a:t>7</a:t>
            </a:r>
          </a:p>
        </p:txBody>
      </p:sp>
      <p:pic>
        <p:nvPicPr>
          <p:cNvPr id="8" name="Picture 7">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5784" y="1251495"/>
            <a:ext cx="4035308" cy="2266406"/>
          </a:xfrm>
          <a:prstGeom prst="rect">
            <a:avLst/>
          </a:prstGeom>
        </p:spPr>
      </p:pic>
      <p:sp>
        <p:nvSpPr>
          <p:cNvPr id="22" name="Rounded Rectangle 4"/>
          <p:cNvSpPr txBox="1"/>
          <p:nvPr/>
        </p:nvSpPr>
        <p:spPr>
          <a:xfrm>
            <a:off x="5644155" y="3508505"/>
            <a:ext cx="4618565" cy="487504"/>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2000" dirty="0">
                <a:solidFill>
                  <a:prstClr val="white"/>
                </a:solidFill>
                <a:latin typeface="Gadugi" panose="020B0502040204020203" pitchFamily="34" charset="0"/>
              </a:rPr>
              <a:t>Contact and Non-Contact Abuse</a:t>
            </a:r>
          </a:p>
        </p:txBody>
      </p:sp>
      <p:grpSp>
        <p:nvGrpSpPr>
          <p:cNvPr id="23" name="Group 22"/>
          <p:cNvGrpSpPr/>
          <p:nvPr/>
        </p:nvGrpSpPr>
        <p:grpSpPr>
          <a:xfrm>
            <a:off x="5405435" y="4088084"/>
            <a:ext cx="7238039" cy="3028342"/>
            <a:chOff x="377564" y="-2346797"/>
            <a:chExt cx="3635903" cy="10674280"/>
          </a:xfrm>
        </p:grpSpPr>
        <p:sp>
          <p:nvSpPr>
            <p:cNvPr id="24" name="Rounded Rectangle 23"/>
            <p:cNvSpPr/>
            <p:nvPr/>
          </p:nvSpPr>
          <p:spPr>
            <a:xfrm>
              <a:off x="377564" y="-2313135"/>
              <a:ext cx="3268530" cy="10640618"/>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5" name="Rounded Rectangle 4"/>
            <p:cNvSpPr txBox="1"/>
            <p:nvPr/>
          </p:nvSpPr>
          <p:spPr>
            <a:xfrm>
              <a:off x="410876" y="-2346797"/>
              <a:ext cx="3602591" cy="104713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defTabSz="711200">
                <a:lnSpc>
                  <a:spcPct val="90000"/>
                </a:lnSpc>
                <a:spcBef>
                  <a:spcPct val="0"/>
                </a:spcBef>
                <a:spcAft>
                  <a:spcPts val="600"/>
                </a:spcAft>
              </a:pPr>
              <a:r>
                <a:rPr lang="en-GB" sz="1600" b="1" dirty="0">
                  <a:solidFill>
                    <a:srgbClr val="9BBB59">
                      <a:lumMod val="50000"/>
                    </a:srgbClr>
                  </a:solidFill>
                  <a:latin typeface="Gadugi" panose="020B0502040204020203" pitchFamily="34" charset="0"/>
                </a:rPr>
                <a:t>Contact Abuse</a:t>
              </a:r>
            </a:p>
            <a:p>
              <a:pPr marL="0" lvl="1" defTabSz="711200">
                <a:lnSpc>
                  <a:spcPct val="90000"/>
                </a:lnSpc>
                <a:spcBef>
                  <a:spcPct val="0"/>
                </a:spcBef>
                <a:spcAft>
                  <a:spcPts val="600"/>
                </a:spcAft>
              </a:pPr>
              <a:r>
                <a:rPr lang="en-GB" sz="1600" dirty="0">
                  <a:solidFill>
                    <a:srgbClr val="9BBB59">
                      <a:lumMod val="50000"/>
                    </a:srgbClr>
                  </a:solidFill>
                  <a:latin typeface="Gadugi" panose="020B0502040204020203" pitchFamily="34" charset="0"/>
                </a:rPr>
                <a:t>Involves unwanted </a:t>
              </a:r>
              <a:r>
                <a:rPr lang="en-GB" sz="1600" b="1" dirty="0">
                  <a:solidFill>
                    <a:srgbClr val="9BBB59">
                      <a:lumMod val="50000"/>
                    </a:srgbClr>
                  </a:solidFill>
                  <a:latin typeface="Gadugi" panose="020B0502040204020203" pitchFamily="34" charset="0"/>
                </a:rPr>
                <a:t>physical sexual contact </a:t>
              </a:r>
              <a:r>
                <a:rPr lang="en-GB" sz="1600" dirty="0">
                  <a:solidFill>
                    <a:srgbClr val="9BBB59">
                      <a:lumMod val="50000"/>
                    </a:srgbClr>
                  </a:solidFill>
                  <a:latin typeface="Gadugi" panose="020B0502040204020203" pitchFamily="34" charset="0"/>
                </a:rPr>
                <a:t>acts such </a:t>
              </a:r>
              <a:r>
                <a:rPr lang="en-GB" sz="1600" b="1" dirty="0">
                  <a:solidFill>
                    <a:srgbClr val="9BBB59">
                      <a:lumMod val="50000"/>
                    </a:srgbClr>
                  </a:solidFill>
                  <a:latin typeface="Gadugi" panose="020B0502040204020203" pitchFamily="34" charset="0"/>
                </a:rPr>
                <a:t>as kissing, </a:t>
              </a:r>
              <a:r>
                <a:rPr lang="en-GB" sz="1600" b="1" dirty="0" smtClean="0">
                  <a:solidFill>
                    <a:srgbClr val="9BBB59">
                      <a:lumMod val="50000"/>
                    </a:srgbClr>
                  </a:solidFill>
                  <a:latin typeface="Gadugi" panose="020B0502040204020203" pitchFamily="34" charset="0"/>
                </a:rPr>
                <a:t>        rubbing </a:t>
              </a:r>
              <a:r>
                <a:rPr lang="en-GB" sz="1600" b="1" dirty="0">
                  <a:solidFill>
                    <a:srgbClr val="9BBB59">
                      <a:lumMod val="50000"/>
                    </a:srgbClr>
                  </a:solidFill>
                  <a:latin typeface="Gadugi" panose="020B0502040204020203" pitchFamily="34" charset="0"/>
                </a:rPr>
                <a:t>and touching </a:t>
              </a:r>
              <a:r>
                <a:rPr lang="en-GB" sz="1600" dirty="0">
                  <a:solidFill>
                    <a:srgbClr val="9BBB59">
                      <a:lumMod val="50000"/>
                    </a:srgbClr>
                  </a:solidFill>
                  <a:latin typeface="Gadugi" panose="020B0502040204020203" pitchFamily="34" charset="0"/>
                </a:rPr>
                <a:t>outside of clothing or masturbation, oral </a:t>
              </a:r>
              <a:r>
                <a:rPr lang="en-GB" sz="1600" dirty="0" smtClean="0">
                  <a:solidFill>
                    <a:srgbClr val="9BBB59">
                      <a:lumMod val="50000"/>
                    </a:srgbClr>
                  </a:solidFill>
                  <a:latin typeface="Gadugi" panose="020B0502040204020203" pitchFamily="34" charset="0"/>
                </a:rPr>
                <a:t>                sex </a:t>
              </a:r>
              <a:r>
                <a:rPr lang="en-GB" sz="1600" dirty="0">
                  <a:solidFill>
                    <a:srgbClr val="9BBB59">
                      <a:lumMod val="50000"/>
                    </a:srgbClr>
                  </a:solidFill>
                  <a:latin typeface="Gadugi" panose="020B0502040204020203" pitchFamily="34" charset="0"/>
                </a:rPr>
                <a:t>or rape. </a:t>
              </a:r>
            </a:p>
            <a:p>
              <a:pPr marL="0" lvl="1" defTabSz="711200">
                <a:lnSpc>
                  <a:spcPct val="90000"/>
                </a:lnSpc>
                <a:spcBef>
                  <a:spcPct val="0"/>
                </a:spcBef>
                <a:spcAft>
                  <a:spcPts val="600"/>
                </a:spcAft>
              </a:pPr>
              <a:r>
                <a:rPr lang="en-GB" sz="1600" dirty="0" smtClean="0">
                  <a:solidFill>
                    <a:srgbClr val="9BBB59">
                      <a:lumMod val="50000"/>
                    </a:srgbClr>
                  </a:solidFill>
                  <a:latin typeface="Gadugi" panose="020B0502040204020203" pitchFamily="34" charset="0"/>
                </a:rPr>
                <a:t>Involves act </a:t>
              </a:r>
              <a:r>
                <a:rPr lang="en-GB" sz="1600" b="1" dirty="0" smtClean="0">
                  <a:solidFill>
                    <a:srgbClr val="9BBB59">
                      <a:lumMod val="50000"/>
                    </a:srgbClr>
                  </a:solidFill>
                  <a:latin typeface="Gadugi" panose="020B0502040204020203" pitchFamily="34" charset="0"/>
                </a:rPr>
                <a:t>Non-Contact Abuse.</a:t>
              </a:r>
              <a:endParaRPr lang="en-GB" sz="1600" b="1" dirty="0">
                <a:solidFill>
                  <a:srgbClr val="9BBB59">
                    <a:lumMod val="50000"/>
                  </a:srgbClr>
                </a:solidFill>
                <a:latin typeface="Gadugi" panose="020B0502040204020203" pitchFamily="34" charset="0"/>
              </a:endParaRPr>
            </a:p>
            <a:p>
              <a:pPr marL="0" lvl="1" defTabSz="711200">
                <a:lnSpc>
                  <a:spcPct val="90000"/>
                </a:lnSpc>
                <a:spcBef>
                  <a:spcPct val="0"/>
                </a:spcBef>
                <a:spcAft>
                  <a:spcPts val="600"/>
                </a:spcAft>
              </a:pPr>
              <a:r>
                <a:rPr lang="en-GB" sz="1600" dirty="0" smtClean="0">
                  <a:solidFill>
                    <a:srgbClr val="9BBB59">
                      <a:lumMod val="50000"/>
                    </a:srgbClr>
                  </a:solidFill>
                  <a:latin typeface="Gadugi" panose="020B0502040204020203" pitchFamily="34" charset="0"/>
                </a:rPr>
                <a:t>Activities </a:t>
              </a:r>
              <a:r>
                <a:rPr lang="en-GB" sz="1600" dirty="0">
                  <a:solidFill>
                    <a:srgbClr val="9BBB59">
                      <a:lumMod val="50000"/>
                    </a:srgbClr>
                  </a:solidFill>
                  <a:latin typeface="Gadugi" panose="020B0502040204020203" pitchFamily="34" charset="0"/>
                </a:rPr>
                <a:t>such as showing inappropriate </a:t>
              </a:r>
              <a:r>
                <a:rPr lang="en-GB" sz="1600" b="1" dirty="0">
                  <a:solidFill>
                    <a:srgbClr val="9BBB59">
                      <a:lumMod val="50000"/>
                    </a:srgbClr>
                  </a:solidFill>
                  <a:latin typeface="Gadugi" panose="020B0502040204020203" pitchFamily="34" charset="0"/>
                </a:rPr>
                <a:t>sexual images </a:t>
              </a:r>
              <a:r>
                <a:rPr lang="en-GB" sz="1600" dirty="0">
                  <a:solidFill>
                    <a:srgbClr val="9BBB59">
                      <a:lumMod val="50000"/>
                    </a:srgbClr>
                  </a:solidFill>
                  <a:latin typeface="Gadugi" panose="020B0502040204020203" pitchFamily="34" charset="0"/>
                </a:rPr>
                <a:t>to children </a:t>
              </a:r>
              <a:r>
                <a:rPr lang="en-GB" sz="1600" dirty="0" smtClean="0">
                  <a:solidFill>
                    <a:srgbClr val="9BBB59">
                      <a:lumMod val="50000"/>
                    </a:srgbClr>
                  </a:solidFill>
                  <a:latin typeface="Gadugi" panose="020B0502040204020203" pitchFamily="34" charset="0"/>
                </a:rPr>
                <a:t>            and </a:t>
              </a:r>
              <a:r>
                <a:rPr lang="en-GB" sz="1600" dirty="0">
                  <a:solidFill>
                    <a:srgbClr val="9BBB59">
                      <a:lumMod val="50000"/>
                    </a:srgbClr>
                  </a:solidFill>
                  <a:latin typeface="Gadugi" panose="020B0502040204020203" pitchFamily="34" charset="0"/>
                </a:rPr>
                <a:t>young people, taking or sharing sexual images of children, making </a:t>
              </a:r>
              <a:r>
                <a:rPr lang="en-GB" sz="1600" dirty="0" smtClean="0">
                  <a:solidFill>
                    <a:srgbClr val="9BBB59">
                      <a:lumMod val="50000"/>
                    </a:srgbClr>
                  </a:solidFill>
                  <a:latin typeface="Gadugi" panose="020B0502040204020203" pitchFamily="34" charset="0"/>
                </a:rPr>
                <a:t>  them </a:t>
              </a:r>
              <a:r>
                <a:rPr lang="en-GB" sz="1600" b="1" dirty="0">
                  <a:solidFill>
                    <a:srgbClr val="9BBB59">
                      <a:lumMod val="50000"/>
                    </a:srgbClr>
                  </a:solidFill>
                  <a:latin typeface="Gadugi" panose="020B0502040204020203" pitchFamily="34" charset="0"/>
                </a:rPr>
                <a:t>watch sexual acts</a:t>
              </a:r>
              <a:r>
                <a:rPr lang="en-GB" sz="1600" dirty="0">
                  <a:solidFill>
                    <a:srgbClr val="9BBB59">
                      <a:lumMod val="50000"/>
                    </a:srgbClr>
                  </a:solidFill>
                  <a:latin typeface="Gadugi" panose="020B0502040204020203" pitchFamily="34" charset="0"/>
                </a:rPr>
                <a:t>, encouraging children to </a:t>
              </a:r>
              <a:r>
                <a:rPr lang="en-GB" sz="1600" b="1" dirty="0">
                  <a:solidFill>
                    <a:srgbClr val="9BBB59">
                      <a:lumMod val="50000"/>
                    </a:srgbClr>
                  </a:solidFill>
                  <a:latin typeface="Gadugi" panose="020B0502040204020203" pitchFamily="34" charset="0"/>
                </a:rPr>
                <a:t>behave in sexually inappropriate ways and grooming a child or young person </a:t>
              </a:r>
              <a:r>
                <a:rPr lang="en-GB" sz="1600" dirty="0">
                  <a:solidFill>
                    <a:srgbClr val="9BBB59">
                      <a:lumMod val="50000"/>
                    </a:srgbClr>
                  </a:solidFill>
                  <a:latin typeface="Gadugi" panose="020B0502040204020203" pitchFamily="34" charset="0"/>
                </a:rPr>
                <a:t>in </a:t>
              </a:r>
              <a:r>
                <a:rPr lang="en-GB" sz="1600" dirty="0" smtClean="0">
                  <a:solidFill>
                    <a:srgbClr val="9BBB59">
                      <a:lumMod val="50000"/>
                    </a:srgbClr>
                  </a:solidFill>
                  <a:latin typeface="Gadugi" panose="020B0502040204020203" pitchFamily="34" charset="0"/>
                </a:rPr>
                <a:t>  preparation </a:t>
              </a:r>
              <a:r>
                <a:rPr lang="en-GB" sz="1600" dirty="0">
                  <a:solidFill>
                    <a:srgbClr val="9BBB59">
                      <a:lumMod val="50000"/>
                    </a:srgbClr>
                  </a:solidFill>
                  <a:latin typeface="Gadugi" panose="020B0502040204020203" pitchFamily="34" charset="0"/>
                </a:rPr>
                <a:t>for </a:t>
              </a:r>
              <a:r>
                <a:rPr lang="en-GB" sz="1600" dirty="0" smtClean="0">
                  <a:solidFill>
                    <a:srgbClr val="9BBB59">
                      <a:lumMod val="50000"/>
                    </a:srgbClr>
                  </a:solidFill>
                  <a:latin typeface="Gadugi" panose="020B0502040204020203" pitchFamily="34" charset="0"/>
                </a:rPr>
                <a:t>abuse.</a:t>
              </a:r>
              <a:endParaRPr lang="en-GB" sz="1600" dirty="0">
                <a:solidFill>
                  <a:srgbClr val="9BBB59">
                    <a:lumMod val="50000"/>
                  </a:srgbClr>
                </a:solidFill>
                <a:latin typeface="Gadugi" panose="020B0502040204020203" pitchFamily="34" charset="0"/>
              </a:endParaRPr>
            </a:p>
          </p:txBody>
        </p:sp>
      </p:grpSp>
    </p:spTree>
    <p:extLst>
      <p:ext uri="{BB962C8B-B14F-4D97-AF65-F5344CB8AC3E}">
        <p14:creationId xmlns:p14="http://schemas.microsoft.com/office/powerpoint/2010/main" val="719563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586" y="199163"/>
            <a:ext cx="5567052" cy="584775"/>
          </a:xfrm>
          <a:prstGeom prst="rect">
            <a:avLst/>
          </a:prstGeom>
          <a:noFill/>
        </p:spPr>
        <p:txBody>
          <a:bodyPr wrap="square" rtlCol="0">
            <a:spAutoFit/>
          </a:bodyPr>
          <a:lstStyle/>
          <a:p>
            <a:r>
              <a:rPr lang="en-GB" sz="3200" dirty="0">
                <a:solidFill>
                  <a:srgbClr val="1F497D"/>
                </a:solidFill>
                <a:latin typeface="Gill Sans MT" panose="020B0502020104020203" pitchFamily="34" charset="0"/>
              </a:rPr>
              <a:t>Child Sexual Exploitation (CSE)</a:t>
            </a:r>
          </a:p>
        </p:txBody>
      </p:sp>
      <p:graphicFrame>
        <p:nvGraphicFramePr>
          <p:cNvPr id="12" name="Table 11"/>
          <p:cNvGraphicFramePr>
            <a:graphicFrameLocks noGrp="1"/>
          </p:cNvGraphicFramePr>
          <p:nvPr>
            <p:extLst>
              <p:ext uri="{D42A27DB-BD31-4B8C-83A1-F6EECF244321}">
                <p14:modId xmlns:p14="http://schemas.microsoft.com/office/powerpoint/2010/main" val="546785641"/>
              </p:ext>
            </p:extLst>
          </p:nvPr>
        </p:nvGraphicFramePr>
        <p:xfrm>
          <a:off x="414554" y="768190"/>
          <a:ext cx="11042733" cy="457200"/>
        </p:xfrm>
        <a:graphic>
          <a:graphicData uri="http://schemas.openxmlformats.org/drawingml/2006/table">
            <a:tbl>
              <a:tblPr firstRow="1" bandRow="1">
                <a:tableStyleId>{5C22544A-7EE6-4342-B048-85BDC9FD1C3A}</a:tableStyleId>
              </a:tblPr>
              <a:tblGrid>
                <a:gridCol w="3680911">
                  <a:extLst>
                    <a:ext uri="{9D8B030D-6E8A-4147-A177-3AD203B41FA5}">
                      <a16:colId xmlns:a16="http://schemas.microsoft.com/office/drawing/2014/main" val="20000"/>
                    </a:ext>
                  </a:extLst>
                </a:gridCol>
                <a:gridCol w="3680911">
                  <a:extLst>
                    <a:ext uri="{9D8B030D-6E8A-4147-A177-3AD203B41FA5}">
                      <a16:colId xmlns:a16="http://schemas.microsoft.com/office/drawing/2014/main" val="20001"/>
                    </a:ext>
                  </a:extLst>
                </a:gridCol>
                <a:gridCol w="3680911">
                  <a:extLst>
                    <a:ext uri="{9D8B030D-6E8A-4147-A177-3AD203B41FA5}">
                      <a16:colId xmlns:a16="http://schemas.microsoft.com/office/drawing/2014/main" val="20002"/>
                    </a:ext>
                  </a:extLst>
                </a:gridCol>
              </a:tblGrid>
              <a:tr h="198457">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graphicFrame>
        <p:nvGraphicFramePr>
          <p:cNvPr id="4" name="Diagram 3"/>
          <p:cNvGraphicFramePr/>
          <p:nvPr>
            <p:extLst>
              <p:ext uri="{D42A27DB-BD31-4B8C-83A1-F6EECF244321}">
                <p14:modId xmlns:p14="http://schemas.microsoft.com/office/powerpoint/2010/main" val="1585163623"/>
              </p:ext>
            </p:extLst>
          </p:nvPr>
        </p:nvGraphicFramePr>
        <p:xfrm>
          <a:off x="542925" y="1352965"/>
          <a:ext cx="5212357" cy="5638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owchart: Terminator 13">
            <a:hlinkClick r:id="" action="ppaction://noaction"/>
          </p:cNvPr>
          <p:cNvSpPr/>
          <p:nvPr/>
        </p:nvSpPr>
        <p:spPr>
          <a:xfrm>
            <a:off x="1795016" y="108250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5" name="Flowchart: Terminator 14">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6" name="Flowchart: Terminator 15">
            <a:hlinkClick r:id="rId8"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7" name="TextBox 16"/>
          <p:cNvSpPr txBox="1"/>
          <p:nvPr/>
        </p:nvSpPr>
        <p:spPr>
          <a:xfrm>
            <a:off x="6361740" y="6450146"/>
            <a:ext cx="409786" cy="369332"/>
          </a:xfrm>
          <a:prstGeom prst="rect">
            <a:avLst/>
          </a:prstGeom>
          <a:noFill/>
        </p:spPr>
        <p:txBody>
          <a:bodyPr wrap="square" rtlCol="0">
            <a:spAutoFit/>
          </a:bodyPr>
          <a:lstStyle/>
          <a:p>
            <a:pPr algn="ctr"/>
            <a:r>
              <a:rPr lang="en-GB" dirty="0">
                <a:solidFill>
                  <a:srgbClr val="1F497D"/>
                </a:solidFill>
                <a:latin typeface="Calibri"/>
              </a:rPr>
              <a:t>8</a:t>
            </a:r>
          </a:p>
        </p:txBody>
      </p:sp>
      <p:pic>
        <p:nvPicPr>
          <p:cNvPr id="5" name="Picture 4">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7857" y="1197647"/>
            <a:ext cx="3704929" cy="1833940"/>
          </a:xfrm>
          <a:prstGeom prst="rect">
            <a:avLst/>
          </a:prstGeom>
        </p:spPr>
      </p:pic>
      <p:sp>
        <p:nvSpPr>
          <p:cNvPr id="20" name="Rounded Rectangle 19"/>
          <p:cNvSpPr/>
          <p:nvPr/>
        </p:nvSpPr>
        <p:spPr>
          <a:xfrm>
            <a:off x="6383120" y="3068458"/>
            <a:ext cx="4605531" cy="1621453"/>
          </a:xfrm>
          <a:prstGeom prst="roundRect">
            <a:avLst>
              <a:gd name="adj" fmla="val 0"/>
            </a:avLst>
          </a:prstGeom>
          <a:solidFill>
            <a:schemeClr val="accent2">
              <a:lumMod val="20000"/>
              <a:lumOff val="80000"/>
              <a:alpha val="90000"/>
            </a:schemeClr>
          </a:solidFill>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28" name="Group 27"/>
          <p:cNvGrpSpPr/>
          <p:nvPr/>
        </p:nvGrpSpPr>
        <p:grpSpPr>
          <a:xfrm>
            <a:off x="5749267" y="4299242"/>
            <a:ext cx="973435" cy="595853"/>
            <a:chOff x="0" y="-198617"/>
            <a:chExt cx="3400797" cy="595853"/>
          </a:xfrm>
        </p:grpSpPr>
        <p:sp>
          <p:nvSpPr>
            <p:cNvPr id="29" name="Rounded Rectangle 28"/>
            <p:cNvSpPr/>
            <p:nvPr/>
          </p:nvSpPr>
          <p:spPr>
            <a:xfrm>
              <a:off x="0" y="-198617"/>
              <a:ext cx="3400797" cy="59585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0" name="Rounded Rectangle 4"/>
            <p:cNvSpPr txBox="1"/>
            <p:nvPr/>
          </p:nvSpPr>
          <p:spPr>
            <a:xfrm>
              <a:off x="0" y="-198617"/>
              <a:ext cx="3400793" cy="397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53340" numCol="1" spcCol="1270" anchor="t" anchorCtr="0">
              <a:noAutofit/>
            </a:bodyPr>
            <a:lstStyle/>
            <a:p>
              <a:pPr defTabSz="622300">
                <a:lnSpc>
                  <a:spcPct val="90000"/>
                </a:lnSpc>
                <a:spcBef>
                  <a:spcPct val="0"/>
                </a:spcBef>
                <a:spcAft>
                  <a:spcPct val="35000"/>
                </a:spcAft>
              </a:pPr>
              <a:r>
                <a:rPr lang="en-GB" sz="1400" dirty="0">
                  <a:solidFill>
                    <a:prstClr val="white"/>
                  </a:solidFill>
                  <a:latin typeface="Gadugi" panose="020B0502040204020203" pitchFamily="34" charset="0"/>
                </a:rPr>
                <a:t>Get Help</a:t>
              </a:r>
            </a:p>
          </p:txBody>
        </p:sp>
      </p:grpSp>
      <p:grpSp>
        <p:nvGrpSpPr>
          <p:cNvPr id="32" name="Group 31"/>
          <p:cNvGrpSpPr/>
          <p:nvPr/>
        </p:nvGrpSpPr>
        <p:grpSpPr>
          <a:xfrm>
            <a:off x="6485926" y="4676222"/>
            <a:ext cx="5248873" cy="2143255"/>
            <a:chOff x="428949" y="535662"/>
            <a:chExt cx="3109376" cy="4377600"/>
          </a:xfrm>
        </p:grpSpPr>
        <p:sp>
          <p:nvSpPr>
            <p:cNvPr id="33" name="Rounded Rectangle 32"/>
            <p:cNvSpPr/>
            <p:nvPr/>
          </p:nvSpPr>
          <p:spPr>
            <a:xfrm>
              <a:off x="431849" y="535662"/>
              <a:ext cx="3106476" cy="4377600"/>
            </a:xfrm>
            <a:prstGeom prst="roundRect">
              <a:avLst>
                <a:gd name="adj" fmla="val 10000"/>
              </a:avLst>
            </a:prstGeom>
            <a:solidFill>
              <a:schemeClr val="accent2">
                <a:lumMod val="20000"/>
                <a:lumOff val="80000"/>
                <a:alpha val="90000"/>
              </a:schemeClr>
            </a:solidFill>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4" name="Rounded Rectangle 4"/>
            <p:cNvSpPr txBox="1"/>
            <p:nvPr/>
          </p:nvSpPr>
          <p:spPr>
            <a:xfrm>
              <a:off x="428949" y="626651"/>
              <a:ext cx="3109376" cy="3791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sz="1400" dirty="0">
                  <a:solidFill>
                    <a:srgbClr val="C0504D">
                      <a:lumMod val="50000"/>
                    </a:srgbClr>
                  </a:solidFill>
                  <a:latin typeface="Gadugi" panose="020B0502040204020203" pitchFamily="34" charset="0"/>
                </a:rPr>
                <a:t>There are people who know how to help children and young people in this situation. </a:t>
              </a:r>
            </a:p>
            <a:p>
              <a:pPr marL="0" lvl="1" algn="ctr" defTabSz="711200">
                <a:lnSpc>
                  <a:spcPct val="90000"/>
                </a:lnSpc>
                <a:spcBef>
                  <a:spcPct val="0"/>
                </a:spcBef>
                <a:spcAft>
                  <a:spcPts val="600"/>
                </a:spcAft>
              </a:pPr>
              <a:r>
                <a:rPr lang="en-GB" sz="1400" b="1" dirty="0">
                  <a:solidFill>
                    <a:srgbClr val="C0504D">
                      <a:lumMod val="50000"/>
                    </a:srgbClr>
                  </a:solidFill>
                  <a:latin typeface="Gadugi" panose="020B0502040204020203" pitchFamily="34" charset="0"/>
                </a:rPr>
                <a:t>They will believe you. There is a way out.</a:t>
              </a:r>
            </a:p>
            <a:p>
              <a:pPr marL="0" lvl="1" algn="ctr" defTabSz="711200">
                <a:lnSpc>
                  <a:spcPct val="90000"/>
                </a:lnSpc>
                <a:spcBef>
                  <a:spcPct val="0"/>
                </a:spcBef>
                <a:spcAft>
                  <a:spcPts val="600"/>
                </a:spcAft>
              </a:pPr>
              <a:r>
                <a:rPr lang="en-GB" sz="1400" b="1" dirty="0">
                  <a:solidFill>
                    <a:srgbClr val="C0504D">
                      <a:lumMod val="50000"/>
                    </a:srgbClr>
                  </a:solidFill>
                  <a:latin typeface="Gadugi" panose="020B0502040204020203" pitchFamily="34" charset="0"/>
                </a:rPr>
                <a:t>Ring the Police on 101 </a:t>
              </a:r>
            </a:p>
            <a:p>
              <a:pPr marL="0" lvl="1" algn="ctr" defTabSz="711200">
                <a:lnSpc>
                  <a:spcPct val="90000"/>
                </a:lnSpc>
                <a:spcBef>
                  <a:spcPct val="0"/>
                </a:spcBef>
                <a:spcAft>
                  <a:spcPts val="600"/>
                </a:spcAft>
              </a:pPr>
              <a:r>
                <a:rPr lang="en-GB" sz="1400" b="1" dirty="0">
                  <a:solidFill>
                    <a:srgbClr val="C0504D">
                      <a:lumMod val="50000"/>
                    </a:srgbClr>
                  </a:solidFill>
                  <a:latin typeface="Gadugi" panose="020B0502040204020203" pitchFamily="34" charset="0"/>
                </a:rPr>
                <a:t>If you are not ready to report something you can speak to a trusted adult </a:t>
              </a:r>
            </a:p>
            <a:p>
              <a:pPr marL="0" lvl="1" algn="ctr" defTabSz="711200">
                <a:lnSpc>
                  <a:spcPct val="90000"/>
                </a:lnSpc>
                <a:spcBef>
                  <a:spcPct val="0"/>
                </a:spcBef>
                <a:spcAft>
                  <a:spcPts val="600"/>
                </a:spcAft>
              </a:pPr>
              <a:r>
                <a:rPr lang="en-GB" sz="1400" b="1" dirty="0">
                  <a:solidFill>
                    <a:srgbClr val="C0504D">
                      <a:lumMod val="50000"/>
                    </a:srgbClr>
                  </a:solidFill>
                  <a:latin typeface="Gadugi" panose="020B0502040204020203" pitchFamily="34" charset="0"/>
                </a:rPr>
                <a:t>or ChildLine 0800 1111</a:t>
              </a:r>
            </a:p>
            <a:p>
              <a:pPr marL="0" lvl="1" algn="ctr" defTabSz="711200">
                <a:lnSpc>
                  <a:spcPct val="90000"/>
                </a:lnSpc>
                <a:spcBef>
                  <a:spcPct val="0"/>
                </a:spcBef>
                <a:spcAft>
                  <a:spcPts val="600"/>
                </a:spcAft>
              </a:pPr>
              <a:endParaRPr lang="en-GB" sz="1200" b="1" dirty="0">
                <a:solidFill>
                  <a:srgbClr val="C0504D">
                    <a:lumMod val="50000"/>
                  </a:srgbClr>
                </a:solidFill>
                <a:latin typeface="Gadugi" panose="020B0502040204020203" pitchFamily="34" charset="0"/>
              </a:endParaRPr>
            </a:p>
          </p:txBody>
        </p:sp>
      </p:grpSp>
      <p:pic>
        <p:nvPicPr>
          <p:cNvPr id="38" name="Picture 37">
            <a:hlinkClick r:id="rId11"/>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0710" y="1575124"/>
            <a:ext cx="1232000" cy="962499"/>
          </a:xfrm>
          <a:prstGeom prst="rect">
            <a:avLst/>
          </a:prstGeom>
          <a:ln>
            <a:noFill/>
          </a:ln>
        </p:spPr>
      </p:pic>
      <p:pic>
        <p:nvPicPr>
          <p:cNvPr id="41" name="Picture 40">
            <a:hlinkClick r:id="rId11"/>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86311">
            <a:off x="9200777" y="4388252"/>
            <a:ext cx="372831" cy="372831"/>
          </a:xfrm>
          <a:prstGeom prst="rect">
            <a:avLst/>
          </a:prstGeom>
        </p:spPr>
      </p:pic>
      <p:pic>
        <p:nvPicPr>
          <p:cNvPr id="11" name="Picture 10">
            <a:hlinkClick r:id="rId9"/>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60699" y="2407337"/>
            <a:ext cx="467544" cy="329198"/>
          </a:xfrm>
          <a:prstGeom prst="rect">
            <a:avLst/>
          </a:prstGeom>
        </p:spPr>
      </p:pic>
      <p:sp>
        <p:nvSpPr>
          <p:cNvPr id="31" name="Rounded Rectangle 4"/>
          <p:cNvSpPr txBox="1"/>
          <p:nvPr/>
        </p:nvSpPr>
        <p:spPr>
          <a:xfrm>
            <a:off x="6339948" y="2948405"/>
            <a:ext cx="4795838" cy="16791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spcBef>
                <a:spcPct val="0"/>
              </a:spcBef>
              <a:spcAft>
                <a:spcPts val="600"/>
              </a:spcAft>
            </a:pPr>
            <a:r>
              <a:rPr lang="en-GB" sz="1400" dirty="0">
                <a:solidFill>
                  <a:srgbClr val="C0504D">
                    <a:lumMod val="50000"/>
                  </a:srgbClr>
                </a:solidFill>
                <a:latin typeface="Gadugi" panose="020B0502040204020203" pitchFamily="34" charset="0"/>
              </a:rPr>
              <a:t>The film </a:t>
            </a:r>
            <a:r>
              <a:rPr lang="en-GB" sz="1400" b="1" dirty="0">
                <a:solidFill>
                  <a:srgbClr val="C0504D">
                    <a:lumMod val="50000"/>
                  </a:srgbClr>
                </a:solidFill>
                <a:latin typeface="Gadugi" panose="020B0502040204020203" pitchFamily="34" charset="0"/>
              </a:rPr>
              <a:t>Jigsaw </a:t>
            </a:r>
            <a:r>
              <a:rPr lang="en-GB" sz="1400" dirty="0">
                <a:solidFill>
                  <a:srgbClr val="C0504D">
                    <a:lumMod val="50000"/>
                  </a:srgbClr>
                </a:solidFill>
                <a:latin typeface="Gadugi" panose="020B0502040204020203" pitchFamily="34" charset="0"/>
              </a:rPr>
              <a:t>is a story about a young girl called Becky who likes to use</a:t>
            </a:r>
            <a:r>
              <a:rPr lang="en-GB" sz="1400" b="1" dirty="0">
                <a:solidFill>
                  <a:srgbClr val="C0504D">
                    <a:lumMod val="50000"/>
                  </a:srgbClr>
                </a:solidFill>
                <a:latin typeface="Gadugi" panose="020B0502040204020203" pitchFamily="34" charset="0"/>
              </a:rPr>
              <a:t> online social media </a:t>
            </a:r>
            <a:r>
              <a:rPr lang="en-GB" sz="1400" dirty="0">
                <a:solidFill>
                  <a:srgbClr val="C0504D">
                    <a:lumMod val="50000"/>
                  </a:srgbClr>
                </a:solidFill>
                <a:latin typeface="Gadugi" panose="020B0502040204020203" pitchFamily="34" charset="0"/>
              </a:rPr>
              <a:t>to shares information and photos of herself and her friends. Becky has been </a:t>
            </a:r>
            <a:r>
              <a:rPr lang="en-GB" sz="1400" b="1" dirty="0">
                <a:solidFill>
                  <a:srgbClr val="C0504D">
                    <a:lumMod val="50000"/>
                  </a:srgbClr>
                </a:solidFill>
                <a:latin typeface="Gadugi" panose="020B0502040204020203" pitchFamily="34" charset="0"/>
              </a:rPr>
              <a:t>talking</a:t>
            </a:r>
            <a:r>
              <a:rPr lang="en-GB" sz="1400" dirty="0">
                <a:solidFill>
                  <a:srgbClr val="C0504D">
                    <a:lumMod val="50000"/>
                  </a:srgbClr>
                </a:solidFill>
                <a:latin typeface="Gadugi" panose="020B0502040204020203" pitchFamily="34" charset="0"/>
              </a:rPr>
              <a:t> to somebody who she believes to be </a:t>
            </a:r>
            <a:r>
              <a:rPr lang="en-GB" sz="1400" b="1" dirty="0">
                <a:solidFill>
                  <a:srgbClr val="C0504D">
                    <a:lumMod val="50000"/>
                  </a:srgbClr>
                </a:solidFill>
                <a:latin typeface="Gadugi" panose="020B0502040204020203" pitchFamily="34" charset="0"/>
              </a:rPr>
              <a:t>another child</a:t>
            </a:r>
            <a:r>
              <a:rPr lang="en-GB" sz="1400" dirty="0">
                <a:solidFill>
                  <a:srgbClr val="C0504D">
                    <a:lumMod val="50000"/>
                  </a:srgbClr>
                </a:solidFill>
                <a:latin typeface="Gadugi" panose="020B0502040204020203" pitchFamily="34" charset="0"/>
              </a:rPr>
              <a:t>. It turns out to be a man who has</a:t>
            </a:r>
            <a:r>
              <a:rPr lang="en-GB" sz="1400" b="1" dirty="0">
                <a:solidFill>
                  <a:srgbClr val="C0504D">
                    <a:lumMod val="50000"/>
                  </a:srgbClr>
                </a:solidFill>
                <a:latin typeface="Gadugi" panose="020B0502040204020203" pitchFamily="34" charset="0"/>
              </a:rPr>
              <a:t> lied to her.</a:t>
            </a:r>
            <a:endParaRPr lang="en-GB" sz="1400" dirty="0">
              <a:solidFill>
                <a:srgbClr val="C0504D">
                  <a:lumMod val="50000"/>
                </a:srgbClr>
              </a:solidFill>
              <a:latin typeface="Gadugi" panose="020B0502040204020203" pitchFamily="34" charset="0"/>
            </a:endParaRPr>
          </a:p>
        </p:txBody>
      </p:sp>
    </p:spTree>
    <p:extLst>
      <p:ext uri="{BB962C8B-B14F-4D97-AF65-F5344CB8AC3E}">
        <p14:creationId xmlns:p14="http://schemas.microsoft.com/office/powerpoint/2010/main" val="92235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8998" y="219752"/>
            <a:ext cx="5636052" cy="584775"/>
          </a:xfrm>
          <a:prstGeom prst="rect">
            <a:avLst/>
          </a:prstGeom>
          <a:noFill/>
        </p:spPr>
        <p:txBody>
          <a:bodyPr wrap="square" rtlCol="0">
            <a:spAutoFit/>
          </a:bodyPr>
          <a:lstStyle/>
          <a:p>
            <a:r>
              <a:rPr lang="en-GB" sz="3200" dirty="0">
                <a:solidFill>
                  <a:srgbClr val="1F497D"/>
                </a:solidFill>
                <a:latin typeface="Gill Sans MT" panose="020B0502020104020203" pitchFamily="34" charset="0"/>
              </a:rPr>
              <a:t>Child Sexual Exploitation (CSE)</a:t>
            </a:r>
          </a:p>
        </p:txBody>
      </p:sp>
      <p:graphicFrame>
        <p:nvGraphicFramePr>
          <p:cNvPr id="12" name="Table 11"/>
          <p:cNvGraphicFramePr>
            <a:graphicFrameLocks noGrp="1"/>
          </p:cNvGraphicFramePr>
          <p:nvPr>
            <p:extLst>
              <p:ext uri="{D42A27DB-BD31-4B8C-83A1-F6EECF244321}">
                <p14:modId xmlns:p14="http://schemas.microsoft.com/office/powerpoint/2010/main" val="2498176816"/>
              </p:ext>
            </p:extLst>
          </p:nvPr>
        </p:nvGraphicFramePr>
        <p:xfrm>
          <a:off x="478999" y="861677"/>
          <a:ext cx="10636677" cy="457200"/>
        </p:xfrm>
        <a:graphic>
          <a:graphicData uri="http://schemas.openxmlformats.org/drawingml/2006/table">
            <a:tbl>
              <a:tblPr firstRow="1" bandRow="1">
                <a:tableStyleId>{5C22544A-7EE6-4342-B048-85BDC9FD1C3A}</a:tableStyleId>
              </a:tblPr>
              <a:tblGrid>
                <a:gridCol w="3545559">
                  <a:extLst>
                    <a:ext uri="{9D8B030D-6E8A-4147-A177-3AD203B41FA5}">
                      <a16:colId xmlns:a16="http://schemas.microsoft.com/office/drawing/2014/main" val="20000"/>
                    </a:ext>
                  </a:extLst>
                </a:gridCol>
                <a:gridCol w="3545559">
                  <a:extLst>
                    <a:ext uri="{9D8B030D-6E8A-4147-A177-3AD203B41FA5}">
                      <a16:colId xmlns:a16="http://schemas.microsoft.com/office/drawing/2014/main" val="20001"/>
                    </a:ext>
                  </a:extLst>
                </a:gridCol>
                <a:gridCol w="3545559">
                  <a:extLst>
                    <a:ext uri="{9D8B030D-6E8A-4147-A177-3AD203B41FA5}">
                      <a16:colId xmlns:a16="http://schemas.microsoft.com/office/drawing/2014/main" val="20002"/>
                    </a:ext>
                  </a:extLst>
                </a:gridCol>
              </a:tblGrid>
              <a:tr h="198457">
                <a:tc>
                  <a:txBody>
                    <a:bodyPr/>
                    <a:lstStyle/>
                    <a:p>
                      <a:pPr algn="ctr"/>
                      <a:r>
                        <a:rPr lang="en-GB" sz="2400" b="0" dirty="0" smtClean="0">
                          <a:solidFill>
                            <a:schemeClr val="bg1"/>
                          </a:solidFill>
                        </a:rPr>
                        <a:t>What is Safeguarding</a:t>
                      </a:r>
                      <a:endParaRPr lang="en-GB" sz="2400" b="0" dirty="0">
                        <a:solidFill>
                          <a:schemeClr val="bg1"/>
                        </a:solidFill>
                      </a:endParaRPr>
                    </a:p>
                  </a:txBody>
                  <a:tcPr/>
                </a:tc>
                <a:tc>
                  <a:txBody>
                    <a:bodyPr/>
                    <a:lstStyle/>
                    <a:p>
                      <a:pPr algn="ctr"/>
                      <a:r>
                        <a:rPr lang="en-GB" sz="2400" b="0" i="1" dirty="0" smtClean="0"/>
                        <a:t>Safeguarding Themes</a:t>
                      </a:r>
                      <a:endParaRPr lang="en-GB" sz="2400" b="0" i="1" dirty="0"/>
                    </a:p>
                  </a:txBody>
                  <a:tcPr>
                    <a:solidFill>
                      <a:srgbClr val="92D050"/>
                    </a:solidFill>
                  </a:tcPr>
                </a:tc>
                <a:tc>
                  <a:txBody>
                    <a:bodyPr/>
                    <a:lstStyle/>
                    <a:p>
                      <a:pPr algn="ctr"/>
                      <a:r>
                        <a:rPr lang="en-GB" sz="2400" b="0" dirty="0" smtClean="0"/>
                        <a:t>Get</a:t>
                      </a:r>
                      <a:r>
                        <a:rPr lang="en-GB" sz="2400" b="0" baseline="0" dirty="0" smtClean="0"/>
                        <a:t> Help</a:t>
                      </a:r>
                      <a:endParaRPr lang="en-GB" sz="2400" b="0" dirty="0"/>
                    </a:p>
                  </a:txBody>
                  <a:tcPr/>
                </a:tc>
                <a:extLst>
                  <a:ext uri="{0D108BD9-81ED-4DB2-BD59-A6C34878D82A}">
                    <a16:rowId xmlns:a16="http://schemas.microsoft.com/office/drawing/2014/main" val="10000"/>
                  </a:ext>
                </a:extLst>
              </a:tr>
            </a:tbl>
          </a:graphicData>
        </a:graphic>
      </p:graphicFrame>
      <p:sp>
        <p:nvSpPr>
          <p:cNvPr id="21" name="Flowchart: Terminator 20">
            <a:hlinkClick r:id="" action="ppaction://noaction"/>
          </p:cNvPr>
          <p:cNvSpPr/>
          <p:nvPr/>
        </p:nvSpPr>
        <p:spPr>
          <a:xfrm>
            <a:off x="1802974" y="1214320"/>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2" name="Flowchart: Terminator 21">
            <a:hlinkClick r:id="" action="ppaction://noaction"/>
          </p:cNvPr>
          <p:cNvSpPr/>
          <p:nvPr/>
        </p:nvSpPr>
        <p:spPr>
          <a:xfrm>
            <a:off x="4885750" y="1238036"/>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23" name="Flowchart: Terminator 22">
            <a:hlinkClick r:id="rId3" action="ppaction://hlinksldjump"/>
          </p:cNvPr>
          <p:cNvSpPr/>
          <p:nvPr/>
        </p:nvSpPr>
        <p:spPr>
          <a:xfrm>
            <a:off x="7796389" y="1228273"/>
            <a:ext cx="2484276" cy="2704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024" y="5043261"/>
            <a:ext cx="8449689" cy="14505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 name="TextBox 27"/>
          <p:cNvSpPr txBox="1"/>
          <p:nvPr/>
        </p:nvSpPr>
        <p:spPr>
          <a:xfrm>
            <a:off x="4053505" y="4175744"/>
            <a:ext cx="707764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solidFill>
                  <a:srgbClr val="C0504D">
                    <a:lumMod val="75000"/>
                  </a:srgbClr>
                </a:solidFill>
                <a:latin typeface="Gadugi" panose="020B0502040204020203" pitchFamily="34" charset="0"/>
              </a:rPr>
              <a:t>In </a:t>
            </a:r>
            <a:r>
              <a:rPr lang="en-US" sz="1400" b="1" dirty="0">
                <a:solidFill>
                  <a:srgbClr val="C0504D">
                    <a:lumMod val="75000"/>
                  </a:srgbClr>
                </a:solidFill>
                <a:latin typeface="Gadugi" panose="020B0502040204020203" pitchFamily="34" charset="0"/>
              </a:rPr>
              <a:t>school sessions </a:t>
            </a:r>
            <a:r>
              <a:rPr lang="en-US" sz="1400" dirty="0">
                <a:solidFill>
                  <a:srgbClr val="C0504D">
                    <a:lumMod val="75000"/>
                  </a:srgbClr>
                </a:solidFill>
                <a:latin typeface="Gadugi" panose="020B0502040204020203" pitchFamily="34" charset="0"/>
              </a:rPr>
              <a:t>you told us that these were some of the things that people use to </a:t>
            </a:r>
            <a:r>
              <a:rPr lang="en-US" sz="1400" b="1" dirty="0">
                <a:solidFill>
                  <a:srgbClr val="C0504D">
                    <a:lumMod val="75000"/>
                  </a:srgbClr>
                </a:solidFill>
                <a:latin typeface="Gadugi" panose="020B0502040204020203" pitchFamily="34" charset="0"/>
              </a:rPr>
              <a:t>manipulate</a:t>
            </a:r>
            <a:r>
              <a:rPr lang="en-US" sz="1400" dirty="0">
                <a:solidFill>
                  <a:srgbClr val="C0504D">
                    <a:lumMod val="75000"/>
                  </a:srgbClr>
                </a:solidFill>
                <a:latin typeface="Gadugi" panose="020B0502040204020203" pitchFamily="34" charset="0"/>
              </a:rPr>
              <a:t> a young person in to </a:t>
            </a:r>
            <a:r>
              <a:rPr lang="en-US" sz="1400" b="1" dirty="0">
                <a:solidFill>
                  <a:srgbClr val="C0504D">
                    <a:lumMod val="75000"/>
                  </a:srgbClr>
                </a:solidFill>
                <a:latin typeface="Gadugi" panose="020B0502040204020203" pitchFamily="34" charset="0"/>
              </a:rPr>
              <a:t>sexual activity </a:t>
            </a:r>
            <a:endParaRPr lang="en-GB" sz="1400" b="1" dirty="0">
              <a:solidFill>
                <a:srgbClr val="C0504D">
                  <a:lumMod val="75000"/>
                </a:srgbClr>
              </a:solidFill>
              <a:latin typeface="Gadugi" panose="020B0502040204020203" pitchFamily="34" charset="0"/>
            </a:endParaRPr>
          </a:p>
        </p:txBody>
      </p:sp>
      <p:sp>
        <p:nvSpPr>
          <p:cNvPr id="30" name="TextBox 29"/>
          <p:cNvSpPr txBox="1"/>
          <p:nvPr/>
        </p:nvSpPr>
        <p:spPr>
          <a:xfrm>
            <a:off x="6361740" y="6450146"/>
            <a:ext cx="409786" cy="369332"/>
          </a:xfrm>
          <a:prstGeom prst="rect">
            <a:avLst/>
          </a:prstGeom>
          <a:noFill/>
        </p:spPr>
        <p:txBody>
          <a:bodyPr wrap="square" rtlCol="0">
            <a:spAutoFit/>
          </a:bodyPr>
          <a:lstStyle/>
          <a:p>
            <a:pPr algn="ctr"/>
            <a:r>
              <a:rPr lang="en-GB" dirty="0">
                <a:solidFill>
                  <a:srgbClr val="1F497D"/>
                </a:solidFill>
                <a:latin typeface="Calibri"/>
              </a:rPr>
              <a:t>9</a:t>
            </a:r>
          </a:p>
        </p:txBody>
      </p:sp>
      <p:pic>
        <p:nvPicPr>
          <p:cNvPr id="13" name="Picture 12">
            <a:hlinkClick r:id="rId5"/>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61126" y="1506920"/>
            <a:ext cx="2370021" cy="1213478"/>
          </a:xfrm>
          <a:prstGeom prst="rect">
            <a:avLst/>
          </a:prstGeom>
        </p:spPr>
      </p:pic>
      <p:pic>
        <p:nvPicPr>
          <p:cNvPr id="1025" name="Picture 10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647" y="4939201"/>
            <a:ext cx="2498290" cy="1622266"/>
          </a:xfrm>
          <a:prstGeom prst="rect">
            <a:avLst/>
          </a:prstGeom>
          <a:ln>
            <a:solidFill>
              <a:schemeClr val="accent2"/>
            </a:solidFill>
          </a:ln>
        </p:spPr>
      </p:pic>
      <p:grpSp>
        <p:nvGrpSpPr>
          <p:cNvPr id="37" name="Group 36"/>
          <p:cNvGrpSpPr/>
          <p:nvPr/>
        </p:nvGrpSpPr>
        <p:grpSpPr>
          <a:xfrm>
            <a:off x="561975" y="1508501"/>
            <a:ext cx="3310299" cy="1107833"/>
            <a:chOff x="428949" y="535662"/>
            <a:chExt cx="3109376" cy="4377600"/>
          </a:xfrm>
        </p:grpSpPr>
        <p:sp>
          <p:nvSpPr>
            <p:cNvPr id="38" name="Rounded Rectangle 37"/>
            <p:cNvSpPr/>
            <p:nvPr/>
          </p:nvSpPr>
          <p:spPr>
            <a:xfrm>
              <a:off x="431849" y="535662"/>
              <a:ext cx="3106476" cy="4377600"/>
            </a:xfrm>
            <a:prstGeom prst="roundRect">
              <a:avLst>
                <a:gd name="adj" fmla="val 10000"/>
              </a:avLst>
            </a:prstGeom>
            <a:solidFill>
              <a:schemeClr val="accent2">
                <a:lumMod val="20000"/>
                <a:lumOff val="80000"/>
                <a:alpha val="90000"/>
              </a:schemeClr>
            </a:solidFill>
          </p:spPr>
          <p:style>
            <a:lnRef idx="1">
              <a:schemeClr val="accent2">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39" name="Rounded Rectangle 4"/>
            <p:cNvSpPr txBox="1"/>
            <p:nvPr/>
          </p:nvSpPr>
          <p:spPr>
            <a:xfrm>
              <a:off x="428949" y="626649"/>
              <a:ext cx="3109376" cy="3791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13792" rIns="113792" bIns="113792" numCol="1" spcCol="1270" anchor="t" anchorCtr="0">
              <a:noAutofit/>
            </a:bodyPr>
            <a:lstStyle/>
            <a:p>
              <a:pPr marL="0" lvl="1" algn="ctr" defTabSz="711200">
                <a:lnSpc>
                  <a:spcPct val="90000"/>
                </a:lnSpc>
                <a:spcBef>
                  <a:spcPct val="0"/>
                </a:spcBef>
                <a:spcAft>
                  <a:spcPts val="600"/>
                </a:spcAft>
              </a:pPr>
              <a:r>
                <a:rPr lang="en-GB" dirty="0">
                  <a:solidFill>
                    <a:srgbClr val="C0504D">
                      <a:lumMod val="50000"/>
                    </a:srgbClr>
                  </a:solidFill>
                  <a:latin typeface="Gadugi" panose="020B0502040204020203" pitchFamily="34" charset="0"/>
                </a:rPr>
                <a:t>The video below is a local victim’s experience of being exploited. </a:t>
              </a:r>
            </a:p>
          </p:txBody>
        </p:sp>
      </p:grpSp>
      <p:pic>
        <p:nvPicPr>
          <p:cNvPr id="1028" name="Picture 10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93" y="2703790"/>
            <a:ext cx="3592769" cy="1942171"/>
          </a:xfrm>
          <a:prstGeom prst="rect">
            <a:avLst/>
          </a:prstGeom>
        </p:spPr>
      </p:pic>
      <p:pic>
        <p:nvPicPr>
          <p:cNvPr id="1030" name="Picture 1029">
            <a:hlinkClick r:id="rId8"/>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53263" y="3510606"/>
            <a:ext cx="355807" cy="250524"/>
          </a:xfrm>
          <a:prstGeom prst="rect">
            <a:avLst/>
          </a:prstGeom>
        </p:spPr>
      </p:pic>
      <p:pic>
        <p:nvPicPr>
          <p:cNvPr id="4" name="Picture 3">
            <a:hlinkClick r:id="rId11"/>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796777" y="2782275"/>
            <a:ext cx="2242698" cy="1164849"/>
          </a:xfrm>
          <a:prstGeom prst="rect">
            <a:avLst/>
          </a:prstGeom>
        </p:spPr>
      </p:pic>
      <p:pic>
        <p:nvPicPr>
          <p:cNvPr id="5" name="Picture 4">
            <a:hlinkClick r:id="rId5"/>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674532">
            <a:off x="8842419" y="2541643"/>
            <a:ext cx="392552" cy="392552"/>
          </a:xfrm>
          <a:prstGeom prst="rect">
            <a:avLst/>
          </a:prstGeom>
        </p:spPr>
      </p:pic>
      <p:pic>
        <p:nvPicPr>
          <p:cNvPr id="32" name="Picture 31">
            <a:hlinkClick r:id="rId11"/>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674532">
            <a:off x="9465496" y="3845967"/>
            <a:ext cx="392552" cy="392552"/>
          </a:xfrm>
          <a:prstGeom prst="rect">
            <a:avLst/>
          </a:prstGeom>
        </p:spPr>
      </p:pic>
      <p:sp>
        <p:nvSpPr>
          <p:cNvPr id="40" name="Rectangle 39"/>
          <p:cNvSpPr/>
          <p:nvPr/>
        </p:nvSpPr>
        <p:spPr>
          <a:xfrm>
            <a:off x="4002046" y="1607211"/>
            <a:ext cx="4498577" cy="2334157"/>
          </a:xfrm>
          <a:prstGeom prst="rect">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27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solidFill>
                <a:prstClr val="black"/>
              </a:solidFill>
              <a:latin typeface="Calibri"/>
            </a:endParaRPr>
          </a:p>
        </p:txBody>
      </p:sp>
      <p:pic>
        <p:nvPicPr>
          <p:cNvPr id="41" name="Picture 40"/>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3506" y="1735856"/>
            <a:ext cx="2135142" cy="2135142"/>
          </a:xfrm>
          <a:prstGeom prst="rect">
            <a:avLst/>
          </a:prstGeom>
        </p:spPr>
      </p:pic>
      <p:pic>
        <p:nvPicPr>
          <p:cNvPr id="42" name="Picture 41"/>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511847" y="2333081"/>
            <a:ext cx="1208591" cy="1059072"/>
          </a:xfrm>
          <a:prstGeom prst="rect">
            <a:avLst/>
          </a:prstGeom>
        </p:spPr>
      </p:pic>
      <p:sp>
        <p:nvSpPr>
          <p:cNvPr id="43" name="TextBox 42"/>
          <p:cNvSpPr txBox="1"/>
          <p:nvPr/>
        </p:nvSpPr>
        <p:spPr>
          <a:xfrm>
            <a:off x="6017158" y="2247711"/>
            <a:ext cx="2540624" cy="1754326"/>
          </a:xfrm>
          <a:prstGeom prst="rect">
            <a:avLst/>
          </a:prstGeom>
          <a:noFill/>
        </p:spPr>
        <p:txBody>
          <a:bodyPr wrap="square" rtlCol="0">
            <a:spAutoFit/>
          </a:bodyPr>
          <a:lstStyle/>
          <a:p>
            <a:pPr marL="176213" indent="-176213">
              <a:buFont typeface="Arial" panose="020B0604020202020204" pitchFamily="34" charset="0"/>
              <a:buChar char="•"/>
            </a:pPr>
            <a:r>
              <a:rPr lang="en-GB" sz="1600" b="1" dirty="0">
                <a:solidFill>
                  <a:srgbClr val="1F497D"/>
                </a:solidFill>
                <a:latin typeface="Gadugi" panose="020B0502040204020203" pitchFamily="34" charset="0"/>
                <a:cs typeface="Arial" panose="020B0604020202020204" pitchFamily="34" charset="0"/>
              </a:rPr>
              <a:t>Online Grooming </a:t>
            </a:r>
            <a:r>
              <a:rPr lang="en-GB" sz="1400" dirty="0">
                <a:solidFill>
                  <a:srgbClr val="1F497D"/>
                </a:solidFill>
                <a:latin typeface="Gadugi" panose="020B0502040204020203" pitchFamily="34" charset="0"/>
                <a:cs typeface="Arial" panose="020B0604020202020204" pitchFamily="34" charset="0"/>
              </a:rPr>
              <a:t>is the most common model</a:t>
            </a:r>
            <a:r>
              <a:rPr lang="en-GB" sz="1400" b="1" dirty="0">
                <a:solidFill>
                  <a:srgbClr val="1F497D"/>
                </a:solidFill>
                <a:latin typeface="Gadugi" panose="020B0502040204020203" pitchFamily="34" charset="0"/>
                <a:cs typeface="Arial" panose="020B0604020202020204" pitchFamily="34" charset="0"/>
              </a:rPr>
              <a:t> </a:t>
            </a:r>
          </a:p>
          <a:p>
            <a:endParaRPr lang="en-GB" sz="800" dirty="0">
              <a:solidFill>
                <a:srgbClr val="1F497D"/>
              </a:solidFill>
              <a:latin typeface="Gadugi" panose="020B0502040204020203" pitchFamily="34" charset="0"/>
              <a:cs typeface="Arial" panose="020B0604020202020204" pitchFamily="34" charset="0"/>
            </a:endParaRPr>
          </a:p>
          <a:p>
            <a:pPr marL="363538" indent="-176213">
              <a:buFont typeface="Arial" panose="020B0604020202020204" pitchFamily="34" charset="0"/>
              <a:buChar char="•"/>
            </a:pPr>
            <a:r>
              <a:rPr lang="en-GB" sz="1400" dirty="0">
                <a:solidFill>
                  <a:srgbClr val="1F497D"/>
                </a:solidFill>
                <a:latin typeface="Gadugi" panose="020B0502040204020203" pitchFamily="34" charset="0"/>
                <a:cs typeface="Arial" panose="020B0604020202020204" pitchFamily="34" charset="0"/>
              </a:rPr>
              <a:t>Of those young people targeted </a:t>
            </a:r>
            <a:r>
              <a:rPr lang="en-GB" sz="1600" b="1" dirty="0">
                <a:solidFill>
                  <a:srgbClr val="1F497D"/>
                </a:solidFill>
                <a:latin typeface="Gadugi" panose="020B0502040204020203" pitchFamily="34" charset="0"/>
                <a:cs typeface="Arial" panose="020B0604020202020204" pitchFamily="34" charset="0"/>
              </a:rPr>
              <a:t>80% are girls</a:t>
            </a:r>
          </a:p>
          <a:p>
            <a:endParaRPr lang="en-GB" sz="800" b="1" dirty="0">
              <a:solidFill>
                <a:srgbClr val="1F497D"/>
              </a:solidFill>
              <a:latin typeface="Gadugi" panose="020B0502040204020203" pitchFamily="34" charset="0"/>
              <a:cs typeface="Arial" panose="020B0604020202020204" pitchFamily="34" charset="0"/>
            </a:endParaRPr>
          </a:p>
          <a:p>
            <a:pPr marL="176213" indent="-176213">
              <a:buFont typeface="Arial" panose="020B0604020202020204" pitchFamily="34" charset="0"/>
              <a:buChar char="•"/>
            </a:pPr>
            <a:r>
              <a:rPr lang="en-GB" sz="1400" dirty="0">
                <a:solidFill>
                  <a:srgbClr val="1F497D"/>
                </a:solidFill>
                <a:latin typeface="Gadugi" panose="020B0502040204020203" pitchFamily="34" charset="0"/>
                <a:cs typeface="Arial" panose="020B0604020202020204" pitchFamily="34" charset="0"/>
              </a:rPr>
              <a:t>The </a:t>
            </a:r>
            <a:r>
              <a:rPr lang="en-GB" sz="1600" b="1" dirty="0">
                <a:solidFill>
                  <a:srgbClr val="1F497D"/>
                </a:solidFill>
                <a:latin typeface="Gadugi" panose="020B0502040204020203" pitchFamily="34" charset="0"/>
                <a:cs typeface="Arial" panose="020B0604020202020204" pitchFamily="34" charset="0"/>
              </a:rPr>
              <a:t>average age </a:t>
            </a:r>
            <a:r>
              <a:rPr lang="en-GB" sz="1400" dirty="0">
                <a:solidFill>
                  <a:srgbClr val="1F497D"/>
                </a:solidFill>
                <a:latin typeface="Gadugi" panose="020B0502040204020203" pitchFamily="34" charset="0"/>
                <a:cs typeface="Arial" panose="020B0604020202020204" pitchFamily="34" charset="0"/>
              </a:rPr>
              <a:t>of victims is </a:t>
            </a:r>
            <a:r>
              <a:rPr lang="en-GB" sz="1600" b="1" dirty="0">
                <a:solidFill>
                  <a:srgbClr val="1F497D"/>
                </a:solidFill>
                <a:latin typeface="Gadugi" panose="020B0502040204020203" pitchFamily="34" charset="0"/>
                <a:cs typeface="Arial" panose="020B0604020202020204" pitchFamily="34" charset="0"/>
              </a:rPr>
              <a:t>12 yrs old</a:t>
            </a:r>
          </a:p>
        </p:txBody>
      </p:sp>
      <p:sp>
        <p:nvSpPr>
          <p:cNvPr id="44" name="TextBox 43"/>
          <p:cNvSpPr txBox="1"/>
          <p:nvPr/>
        </p:nvSpPr>
        <p:spPr>
          <a:xfrm>
            <a:off x="5278867" y="1803484"/>
            <a:ext cx="3321405" cy="430887"/>
          </a:xfrm>
          <a:prstGeom prst="rect">
            <a:avLst/>
          </a:prstGeom>
          <a:noFill/>
        </p:spPr>
        <p:txBody>
          <a:bodyPr wrap="square" rtlCol="0">
            <a:spAutoFit/>
          </a:bodyPr>
          <a:lstStyle/>
          <a:p>
            <a:r>
              <a:rPr lang="en-GB" sz="2200" i="1" dirty="0">
                <a:solidFill>
                  <a:srgbClr val="1F497D"/>
                </a:solidFill>
                <a:latin typeface="Gadugi" panose="020B0502040204020203" pitchFamily="34" charset="0"/>
                <a:cs typeface="Arial" panose="020B0604020202020204" pitchFamily="34" charset="0"/>
              </a:rPr>
              <a:t>Child Sexual Exploitation</a:t>
            </a:r>
          </a:p>
        </p:txBody>
      </p:sp>
    </p:spTree>
    <p:extLst>
      <p:ext uri="{BB962C8B-B14F-4D97-AF65-F5344CB8AC3E}">
        <p14:creationId xmlns:p14="http://schemas.microsoft.com/office/powerpoint/2010/main" val="16966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4374</TotalTime>
  <Words>6546</Words>
  <Application>Microsoft Office PowerPoint</Application>
  <PresentationFormat>Widescreen</PresentationFormat>
  <Paragraphs>538</Paragraphs>
  <Slides>19</Slides>
  <Notes>19</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Gadugi</vt:lpstr>
      <vt:lpstr>Gill Sans MT</vt:lpstr>
      <vt:lpstr>Times New Roman</vt:lpstr>
      <vt:lpstr>Webdings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for Facilitators</vt:lpstr>
      <vt:lpstr>PowerPoint Presentation</vt:lpstr>
    </vt:vector>
  </TitlesOfParts>
  <Company>Okehampton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Training - Level 3 Refresher</dc:title>
  <dc:creator>Jane Lake</dc:creator>
  <cp:lastModifiedBy>J Stevens</cp:lastModifiedBy>
  <cp:revision>40</cp:revision>
  <cp:lastPrinted>2019-02-25T08:36:57Z</cp:lastPrinted>
  <dcterms:created xsi:type="dcterms:W3CDTF">2018-12-17T15:13:59Z</dcterms:created>
  <dcterms:modified xsi:type="dcterms:W3CDTF">2019-03-04T11:21:51Z</dcterms:modified>
</cp:coreProperties>
</file>